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13" r:id="rId2"/>
    <p:sldId id="604" r:id="rId3"/>
    <p:sldId id="600" r:id="rId4"/>
    <p:sldId id="583" r:id="rId5"/>
    <p:sldId id="605" r:id="rId6"/>
    <p:sldId id="611" r:id="rId7"/>
    <p:sldId id="612" r:id="rId8"/>
    <p:sldId id="606" r:id="rId9"/>
    <p:sldId id="607" r:id="rId10"/>
    <p:sldId id="608" r:id="rId11"/>
    <p:sldId id="609" r:id="rId12"/>
    <p:sldId id="567" r:id="rId13"/>
    <p:sldId id="345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A099"/>
    <a:srgbClr val="D01AD4"/>
    <a:srgbClr val="99CCFF"/>
    <a:srgbClr val="09E17A"/>
    <a:srgbClr val="26C4AA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3" autoAdjust="0"/>
    <p:restoredTop sz="91541" autoAdjust="0"/>
  </p:normalViewPr>
  <p:slideViewPr>
    <p:cSldViewPr>
      <p:cViewPr>
        <p:scale>
          <a:sx n="100" d="100"/>
          <a:sy n="100" d="100"/>
        </p:scale>
        <p:origin x="-37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78AE58-1334-4315-AF97-37FB996F54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BC7FD60-A282-450D-8345-AC9B811777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C57292A-59CD-4986-A851-C1647EDEF4D5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AD0A418-1373-4D33-9E5A-F50F0CC25A7E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2ABF04-E1C3-4FB3-A6B8-C5018A5BCADD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F055806-2E0F-4DF4-9F0A-9050D6F665A8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32BDBE-B9E4-4789-BF2A-7AC28E40F106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BE71512-682F-492F-9433-3946D3AC858D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17018D-262E-4E61-98DE-C7D59F1048FF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9A10CB-68EB-492B-9C9D-7DC10ECF8D16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06337BD-2F00-4C70-8BEC-B2C865D0AA16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CB1D203-2E39-4A44-A56A-286D965285E9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2C5408-9C06-415C-85D9-ABD2DB324F7C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l="377" t="10858" r="1167" b="1454"/>
          <a:stretch>
            <a:fillRect/>
          </a:stretch>
        </p:blipFill>
        <p:spPr bwMode="auto">
          <a:xfrm>
            <a:off x="0" y="0"/>
            <a:ext cx="9144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KSO_BT1"/>
          <p:cNvSpPr>
            <a:spLocks noGrp="1" noChangeArrowheads="1"/>
          </p:cNvSpPr>
          <p:nvPr>
            <p:ph type="ctrTitle"/>
          </p:nvPr>
        </p:nvSpPr>
        <p:spPr>
          <a:xfrm>
            <a:off x="962025" y="4308475"/>
            <a:ext cx="7304088" cy="13493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3316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974725" y="5775325"/>
            <a:ext cx="7291388" cy="344488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B9111-47BD-4B4F-8BB4-E82C07B67DAF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7A778-AD46-4814-A027-57CADA353F7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3EC3-6921-4C66-B6DB-D06DADE420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0A78E-758D-44AD-BD03-114D962128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25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323850" y="621030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26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3&#35838;&#26102;&#25945;&#23398;&#35838;&#20214;\Unit4_PartC_Listen_and_match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3&#35838;&#26102;&#25945;&#23398;&#35838;&#20214;\Unit4_PartC_Listen_and_match&#35838;&#25991;&#24405;&#38899;_128k.mp3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&#27468;&#26354;&#21160;&#30011;&#65306;I&#8217;m_training_for_sports_day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6&#19979;\Unit4%20At%20the%20Sports%20Meeting\Unit4%20At%20the%20Sports%20Meeting&#31532;3&#35838;&#26102;&#25945;&#23398;&#35838;&#20214;\Unit4_PartB_Let&#8217;s_learn_more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6&#19979;\Unit4%20At%20the%20Sports%20Meeting\Unit4%20At%20the%20Sports%20Meeting&#31532;3&#35838;&#26102;&#25945;&#23398;&#35838;&#20214;\Unit4_PartB_Let&#8217;s_learn_more&#35838;&#25991;&#24405;&#38899;_128k.mp3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4077072"/>
            <a:ext cx="7304088" cy="989335"/>
          </a:xfrm>
        </p:spPr>
        <p:txBody>
          <a:bodyPr/>
          <a:lstStyle/>
          <a:p>
            <a:r>
              <a:rPr lang="en-US" altLang="zh-CN" sz="4800" b="0" dirty="0" smtClean="0"/>
              <a:t>Unit4 </a:t>
            </a:r>
            <a:r>
              <a:rPr lang="en-US" altLang="zh-CN" sz="4800" b="0" dirty="0"/>
              <a:t>At the Sports Meeting</a:t>
            </a:r>
            <a:endParaRPr lang="zh-CN" altLang="en-US" sz="4800" b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7291388" cy="344488"/>
          </a:xfrm>
        </p:spPr>
        <p:txBody>
          <a:bodyPr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第三课时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5482" y="1268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版六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</a:t>
            </a:r>
          </a:p>
        </p:txBody>
      </p:sp>
      <p:sp>
        <p:nvSpPr>
          <p:cNvPr id="5" name="矩形 4"/>
          <p:cNvSpPr/>
          <p:nvPr/>
        </p:nvSpPr>
        <p:spPr>
          <a:xfrm>
            <a:off x="2895618" y="602128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27075" y="854075"/>
            <a:ext cx="66532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3188"/>
            <a:ext cx="30972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03225" y="1614488"/>
            <a:ext cx="8489950" cy="4210050"/>
          </a:xfrm>
          <a:prstGeom prst="rect">
            <a:avLst/>
          </a:prstGeom>
          <a:solidFill>
            <a:srgbClr val="10A099"/>
          </a:solidFill>
          <a:ln>
            <a:solidFill>
              <a:srgbClr val="09E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                        A. the girls’ high jump.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Lily                          B. the boys’ throwing.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Tina                         C. the girls’ 200-meter race.</a:t>
            </a:r>
          </a:p>
          <a:p>
            <a:pPr marL="342900" indent="-342900">
              <a:lnSpc>
                <a:spcPct val="200000"/>
              </a:lnSpc>
              <a:buFontTx/>
              <a:buAutoNum type="arabicPeriod"/>
              <a:defRPr/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Kevin                       D. the boys’ 60-meter race.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Unit4_PartC_Listen_and_match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4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692275" y="2349500"/>
            <a:ext cx="2447925" cy="3024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476375" y="3429000"/>
            <a:ext cx="2663825" cy="890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844675" y="3429000"/>
            <a:ext cx="2295525" cy="1908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619250" y="2452688"/>
            <a:ext cx="2520950" cy="1838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468313" y="865188"/>
            <a:ext cx="49244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and complete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408113"/>
            <a:ext cx="39608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15950" y="1522413"/>
            <a:ext cx="1543050" cy="565150"/>
          </a:xfrm>
          <a:prstGeom prst="rect">
            <a:avLst/>
          </a:prstGeom>
          <a:solidFill>
            <a:schemeClr val="bg1"/>
          </a:solidFill>
          <a:ln>
            <a:solidFill>
              <a:srgbClr val="D01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Yours,</a:t>
            </a:r>
          </a:p>
        </p:txBody>
      </p:sp>
      <p:sp>
        <p:nvSpPr>
          <p:cNvPr id="8" name="矩形 7"/>
          <p:cNvSpPr/>
          <p:nvPr/>
        </p:nvSpPr>
        <p:spPr>
          <a:xfrm>
            <a:off x="5076825" y="1628775"/>
            <a:ext cx="2879725" cy="555625"/>
          </a:xfrm>
          <a:prstGeom prst="rect">
            <a:avLst/>
          </a:prstGeom>
          <a:solidFill>
            <a:schemeClr val="bg1"/>
          </a:solidFill>
          <a:ln>
            <a:solidFill>
              <a:srgbClr val="D01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 wishes!</a:t>
            </a:r>
          </a:p>
        </p:txBody>
      </p:sp>
      <p:sp>
        <p:nvSpPr>
          <p:cNvPr id="9" name="矩形 8"/>
          <p:cNvSpPr/>
          <p:nvPr/>
        </p:nvSpPr>
        <p:spPr>
          <a:xfrm>
            <a:off x="611188" y="2273300"/>
            <a:ext cx="2881312" cy="698500"/>
          </a:xfrm>
          <a:prstGeom prst="rect">
            <a:avLst/>
          </a:prstGeom>
          <a:solidFill>
            <a:schemeClr val="bg1"/>
          </a:solidFill>
          <a:ln>
            <a:solidFill>
              <a:srgbClr val="D01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Wu Chen,</a:t>
            </a:r>
          </a:p>
        </p:txBody>
      </p:sp>
      <p:sp>
        <p:nvSpPr>
          <p:cNvPr id="10" name="矩形 9"/>
          <p:cNvSpPr/>
          <p:nvPr/>
        </p:nvSpPr>
        <p:spPr>
          <a:xfrm>
            <a:off x="5076825" y="2354263"/>
            <a:ext cx="1798638" cy="565150"/>
          </a:xfrm>
          <a:prstGeom prst="rect">
            <a:avLst/>
          </a:prstGeom>
          <a:solidFill>
            <a:schemeClr val="bg1"/>
          </a:solidFill>
          <a:ln>
            <a:solidFill>
              <a:srgbClr val="D01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Li</a:t>
            </a:r>
          </a:p>
        </p:txBody>
      </p:sp>
      <p:sp>
        <p:nvSpPr>
          <p:cNvPr id="11" name="矩形 10"/>
          <p:cNvSpPr/>
          <p:nvPr/>
        </p:nvSpPr>
        <p:spPr>
          <a:xfrm>
            <a:off x="684213" y="3062288"/>
            <a:ext cx="7488237" cy="3740150"/>
          </a:xfrm>
          <a:prstGeom prst="rect">
            <a:avLst/>
          </a:prstGeom>
          <a:solidFill>
            <a:schemeClr val="bg1"/>
          </a:solidFill>
          <a:ln>
            <a:solidFill>
              <a:srgbClr val="D01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class did well in the sports meeting. I feel very happy! We had our sports meeting last week.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won the girls’ 100-meter race. I was very excited!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Let’s do sports every day and be healthy.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______                                     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______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______</a:t>
            </a:r>
          </a:p>
          <a:p>
            <a:pPr>
              <a:defRPr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00113" y="2873375"/>
            <a:ext cx="7191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285875" y="5229225"/>
            <a:ext cx="720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959600" y="5573713"/>
            <a:ext cx="72072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959600" y="6132513"/>
            <a:ext cx="720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0" y="26715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400" i="1" dirty="0" smtClean="0"/>
              <a:t>&gt;&gt;Summary</a:t>
            </a:r>
            <a:endParaRPr lang="zh-CN" altLang="en-US" sz="4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1116013" y="1308100"/>
            <a:ext cx="7777162" cy="5256213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2066925" y="1470025"/>
            <a:ext cx="4270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1631950" y="155892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1563688" y="1938338"/>
            <a:ext cx="1476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excited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240088" y="1924050"/>
            <a:ext cx="27289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be/feel excited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516063" y="2535238"/>
            <a:ext cx="44719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won the football game.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 all of them felt excited.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516063" y="3748088"/>
            <a:ext cx="20875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well (in)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331913" y="4397375"/>
            <a:ext cx="77406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Wu Min did very well. We should learn from him.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585913" y="4979988"/>
            <a:ext cx="1076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shout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576388" y="5699125"/>
            <a:ext cx="14827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finally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3059113" y="5026025"/>
            <a:ext cx="4192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Don’t shout at me.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3025775" y="5745163"/>
            <a:ext cx="43545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Finally, they lost the game.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32700" y="4551363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642229" y="5646922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2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000" i="1" dirty="0" smtClean="0"/>
              <a:t>&gt;&gt;Homework</a:t>
            </a:r>
            <a:endParaRPr lang="zh-CN" altLang="en-US" sz="40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7088" y="1531938"/>
            <a:ext cx="7489825" cy="3995737"/>
          </a:xfrm>
          <a:prstGeom prst="roundRect">
            <a:avLst/>
          </a:prstGeom>
          <a:noFill/>
          <a:ln w="57150">
            <a:solidFill>
              <a:srgbClr val="0000FF"/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493838" y="1844824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仿照课文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learn more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创编对话。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Unit5 A Let’s learn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五角星 10"/>
          <p:cNvSpPr/>
          <p:nvPr/>
        </p:nvSpPr>
        <p:spPr>
          <a:xfrm>
            <a:off x="1154113" y="21002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898525" y="36195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44600" y="43370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257300" y="36195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82650" y="43386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071563" y="464185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468313" y="889000"/>
            <a:ext cx="31448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188" y="1484313"/>
            <a:ext cx="2089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36" y="1916832"/>
            <a:ext cx="6652328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图片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5454650"/>
            <a:ext cx="8731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27075" y="854075"/>
            <a:ext cx="31448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>
            <a:endCxn id="3" idx="2"/>
          </p:cNvCxnSpPr>
          <p:nvPr/>
        </p:nvCxnSpPr>
        <p:spPr>
          <a:xfrm>
            <a:off x="827088" y="1373188"/>
            <a:ext cx="14732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2468563"/>
            <a:ext cx="193992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13" y="2414588"/>
            <a:ext cx="202247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2613025"/>
            <a:ext cx="17732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89000" y="4576763"/>
            <a:ext cx="181927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7888" y="4508500"/>
            <a:ext cx="2308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7788" y="4722813"/>
            <a:ext cx="1936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"/>
          <p:cNvSpPr txBox="1">
            <a:spLocks noChangeArrowheads="1"/>
          </p:cNvSpPr>
          <p:nvPr/>
        </p:nvSpPr>
        <p:spPr bwMode="auto">
          <a:xfrm>
            <a:off x="1808163" y="1319213"/>
            <a:ext cx="56991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What sports are they playing?</a:t>
            </a:r>
            <a:endParaRPr lang="zh-CN" altLang="en-US" sz="36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1910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79438" y="936625"/>
            <a:ext cx="35607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sentences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06438" y="1455738"/>
            <a:ext cx="3001962" cy="4762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414588" y="1446213"/>
            <a:ext cx="44815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-What did … take part in?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-… took part in …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741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438" y="3328988"/>
            <a:ext cx="136366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1600" y="3327400"/>
            <a:ext cx="1316038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30738" y="3349625"/>
            <a:ext cx="1701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3429000"/>
            <a:ext cx="14605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27075" y="854075"/>
            <a:ext cx="66532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3188"/>
            <a:ext cx="5040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39725" y="1443038"/>
            <a:ext cx="60166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Q 1: When was the sports meeting?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395288" y="2792413"/>
            <a:ext cx="47355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Q 2: How was the weather?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407988" y="4214813"/>
            <a:ext cx="59150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Q 3: Who won the girls’ throwing?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250950" y="2111375"/>
            <a:ext cx="24542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last week.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5" name="TextBox 1"/>
          <p:cNvSpPr txBox="1">
            <a:spLocks noChangeArrowheads="1"/>
          </p:cNvSpPr>
          <p:nvPr/>
        </p:nvSpPr>
        <p:spPr bwMode="auto">
          <a:xfrm>
            <a:off x="1268413" y="3556000"/>
            <a:ext cx="34464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weather is fine.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6" name="TextBox 1"/>
          <p:cNvSpPr txBox="1">
            <a:spLocks noChangeArrowheads="1"/>
          </p:cNvSpPr>
          <p:nvPr/>
        </p:nvSpPr>
        <p:spPr bwMode="auto">
          <a:xfrm>
            <a:off x="1171575" y="4903788"/>
            <a:ext cx="50657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Kitty won the girls’ throwing.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5" name="Unit4_PartB_Let’s_learn_more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588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9464" grpId="0"/>
      <p:bldP spid="194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27075" y="854075"/>
            <a:ext cx="21161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3188"/>
            <a:ext cx="1873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12875" y="1471613"/>
            <a:ext cx="14763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excited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3208338" y="1481138"/>
            <a:ext cx="2727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be/feel excited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12875" y="2065338"/>
            <a:ext cx="66246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won the football game. So all of them felt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excited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450975" y="3222625"/>
            <a:ext cx="2089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well (in)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23988" y="4024313"/>
            <a:ext cx="77406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Wu Min did very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well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We should learn from him.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482725" y="4730750"/>
            <a:ext cx="1406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shout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543050" y="5546725"/>
            <a:ext cx="14827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finally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25775" y="4784725"/>
            <a:ext cx="4192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Don’t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shout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at me.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025775" y="5594350"/>
            <a:ext cx="43545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Finally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they lost the game.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8" name="TextBox 1"/>
          <p:cNvSpPr txBox="1">
            <a:spLocks noChangeArrowheads="1"/>
          </p:cNvSpPr>
          <p:nvPr/>
        </p:nvSpPr>
        <p:spPr bwMode="auto">
          <a:xfrm>
            <a:off x="812800" y="1490663"/>
            <a:ext cx="539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①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27075" y="3238500"/>
            <a:ext cx="5397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②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27075" y="4691063"/>
            <a:ext cx="5397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69938" y="5608638"/>
            <a:ext cx="5397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27075" y="854075"/>
            <a:ext cx="66532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 and write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3188"/>
            <a:ext cx="26654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47713" y="1554163"/>
            <a:ext cx="7670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The girl was very ______ because she saw her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singer.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27075" y="3119438"/>
            <a:ext cx="7670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My sister does very ______ in her work. And her students like her very much.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42950" y="4527550"/>
            <a:ext cx="7670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Don’t ______ at her.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42950" y="5481638"/>
            <a:ext cx="534193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______, they lost the game.</a:t>
            </a:r>
            <a:endParaRPr lang="zh-CN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698875" y="1554163"/>
            <a:ext cx="1271588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excited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052888" y="3114675"/>
            <a:ext cx="1273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well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171700" y="4514850"/>
            <a:ext cx="12715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shout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16013" y="5459413"/>
            <a:ext cx="1271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Finally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27075" y="854075"/>
            <a:ext cx="66532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3188"/>
            <a:ext cx="28575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207963" y="1778000"/>
            <a:ext cx="6953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Q 1: Who won the boys’ 100-meter race?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00088" y="2447925"/>
            <a:ext cx="77676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Liu Zhaoyang won the boys’ 100-meter race.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207963" y="3081338"/>
            <a:ext cx="72405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Q 2: In which sport was Li Shan the first?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84" name="TextBox 1"/>
          <p:cNvSpPr txBox="1">
            <a:spLocks noChangeArrowheads="1"/>
          </p:cNvSpPr>
          <p:nvPr/>
        </p:nvSpPr>
        <p:spPr bwMode="auto">
          <a:xfrm>
            <a:off x="238125" y="4484688"/>
            <a:ext cx="86931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Q 3: What sport did Colin take part in? Did he win?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27075" y="3754438"/>
            <a:ext cx="31940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It’s the high jump.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27075" y="5062538"/>
            <a:ext cx="72326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 took part in the boys’ 1500-meter race.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 he won it.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4587" name="组合 12"/>
          <p:cNvGrpSpPr/>
          <p:nvPr/>
        </p:nvGrpSpPr>
        <p:grpSpPr bwMode="auto">
          <a:xfrm>
            <a:off x="6169025" y="1138238"/>
            <a:ext cx="2647950" cy="841375"/>
            <a:chOff x="8180844" y="-6546234"/>
            <a:chExt cx="2331992" cy="1377686"/>
          </a:xfrm>
        </p:grpSpPr>
        <p:sp>
          <p:nvSpPr>
            <p:cNvPr id="13" name="云形 12"/>
            <p:cNvSpPr/>
            <p:nvPr/>
          </p:nvSpPr>
          <p:spPr>
            <a:xfrm>
              <a:off x="8180844" y="-6546234"/>
              <a:ext cx="2331992" cy="1377686"/>
            </a:xfrm>
            <a:prstGeom prst="cloud">
              <a:avLst/>
            </a:prstGeom>
            <a:solidFill>
              <a:srgbClr val="FFFFFF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589" name="文本框 19"/>
            <p:cNvSpPr txBox="1">
              <a:spLocks noChangeArrowheads="1"/>
            </p:cNvSpPr>
            <p:nvPr/>
          </p:nvSpPr>
          <p:spPr bwMode="auto">
            <a:xfrm>
              <a:off x="8344781" y="-6179025"/>
              <a:ext cx="2168055" cy="65434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00B0F0"/>
                  </a:solidFill>
                  <a:latin typeface="Comic Sans MS" panose="030F0702030302020204" pitchFamily="66" charset="0"/>
                </a:rPr>
                <a:t>Read and answer</a:t>
              </a:r>
              <a:endParaRPr lang="zh-CN" altLang="en-US" sz="2000" b="1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27075" y="854075"/>
            <a:ext cx="66532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again and tick or cross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27088" y="1373188"/>
            <a:ext cx="511333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107950" y="1447800"/>
            <a:ext cx="84851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(  )1. Ma Li’s school had sports meeting last week.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107950" y="2255838"/>
            <a:ext cx="88534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(  )2. Wu Chen was from Class Three and Colin was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        from  Class One.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1" name="TextBox 1"/>
          <p:cNvSpPr txBox="1">
            <a:spLocks noChangeArrowheads="1"/>
          </p:cNvSpPr>
          <p:nvPr/>
        </p:nvSpPr>
        <p:spPr bwMode="auto">
          <a:xfrm>
            <a:off x="107950" y="3576638"/>
            <a:ext cx="5641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(  )3. Liu Zhaoyang ran very fast.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2" name="TextBox 1"/>
          <p:cNvSpPr txBox="1">
            <a:spLocks noChangeArrowheads="1"/>
          </p:cNvSpPr>
          <p:nvPr/>
        </p:nvSpPr>
        <p:spPr bwMode="auto">
          <a:xfrm>
            <a:off x="107950" y="4451350"/>
            <a:ext cx="6146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(  )4. Kitty won the girls’ high jump.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107950" y="5357813"/>
            <a:ext cx="9090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(  )5. Colin was the first in the boys’ 1500-meter race.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50813" y="1398588"/>
            <a:ext cx="576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×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50813" y="2220913"/>
            <a:ext cx="576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×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50813" y="3522663"/>
            <a:ext cx="576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7950" y="4451350"/>
            <a:ext cx="574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000" b="1">
                <a:solidFill>
                  <a:srgbClr val="FF0000"/>
                </a:solidFill>
                <a:ea typeface="微软雅黑" panose="020B0503020204020204" pitchFamily="34" charset="-122"/>
              </a:rPr>
              <a:t>×</a:t>
            </a:r>
            <a:endParaRPr lang="zh-CN" altLang="en-US" sz="40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50813" y="5303838"/>
            <a:ext cx="5762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573</Words>
  <Application>Microsoft Office PowerPoint</Application>
  <PresentationFormat>全屏显示(4:3)</PresentationFormat>
  <Paragraphs>121</Paragraphs>
  <Slides>13</Slides>
  <Notes>11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黑体</vt:lpstr>
      <vt:lpstr>华文隶书</vt:lpstr>
      <vt:lpstr>华文中宋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WWW.2PPT.COM
</vt:lpstr>
      <vt:lpstr>Unit4 At the Sports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2023-01-16T16:20:05Z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CB3C9CC23AAE423499EFCA6125FF6FFE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