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 showGuides="1"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B23B7-B6CA-478E-A197-F80A00FF2D8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BF2A1-2D6D-402A-99A2-DE581C14AA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BF2A1-2D6D-402A-99A2-DE581C14AA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144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144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2467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%20&#19971;&#19979;%20unit4%20&#35838;&#20214;%20&#65288;&#35201;&#36716;&#25104;1+1&#26684;&#24335;&#65289;\Lesson%2020\L20-No.1.mp3" TargetMode="External"/><Relationship Id="rId1" Type="http://schemas.microsoft.com/office/2007/relationships/media" Target="file:///C:\Documents%20and%20Settings\Administrator\&#26700;&#38754;\&#20864;&#25945;%20&#19971;&#19979;%20unit4%20&#35838;&#20214;%20&#65288;&#35201;&#36716;&#25104;1+1&#26684;&#24335;&#65289;\Lesson%2020\L20-No.1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864;&#25945;%20&#19971;&#19979;%20unit4%20&#35838;&#20214;%20&#65288;&#35201;&#36716;&#25104;1+1&#26684;&#24335;&#65289;\Lesson%2020\L20-No.1.mp3" TargetMode="External"/><Relationship Id="rId1" Type="http://schemas.microsoft.com/office/2007/relationships/media" Target="file:///C:\Documents%20and%20Settings\Administrator\&#26700;&#38754;\&#20864;&#25945;%20&#19971;&#19979;%20unit4%20&#35838;&#20214;%20&#65288;&#35201;&#36716;&#25104;1+1&#26684;&#24335;&#65289;\Lesson%2020\L20-No.1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11"/>
          <p:cNvSpPr txBox="1"/>
          <p:nvPr/>
        </p:nvSpPr>
        <p:spPr>
          <a:xfrm>
            <a:off x="528637" y="2819400"/>
            <a:ext cx="8137525" cy="1107996"/>
          </a:xfrm>
          <a:prstGeom prst="rect">
            <a:avLst/>
          </a:prstGeom>
          <a:solidFill>
            <a:srgbClr val="BBE0E3">
              <a:alpha val="39999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Join </a:t>
            </a:r>
            <a:r>
              <a:rPr lang="en-US" altLang="zh-CN" sz="6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Our Club!</a:t>
            </a:r>
          </a:p>
        </p:txBody>
      </p:sp>
      <p:sp>
        <p:nvSpPr>
          <p:cNvPr id="5" name="矩形 4"/>
          <p:cNvSpPr/>
          <p:nvPr/>
        </p:nvSpPr>
        <p:spPr>
          <a:xfrm>
            <a:off x="2005791" y="1524000"/>
            <a:ext cx="5183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Unit4 After-School Activities</a:t>
            </a:r>
          </a:p>
        </p:txBody>
      </p:sp>
      <p:sp>
        <p:nvSpPr>
          <p:cNvPr id="6" name="矩形 5"/>
          <p:cNvSpPr/>
          <p:nvPr/>
        </p:nvSpPr>
        <p:spPr>
          <a:xfrm>
            <a:off x="2950153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/>
          <p:nvPr/>
        </p:nvSpPr>
        <p:spPr>
          <a:xfrm>
            <a:off x="683895" y="690880"/>
            <a:ext cx="3569335" cy="560324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useful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role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team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shape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level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pool</a:t>
            </a: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1638E8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make friends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4399915" y="690880"/>
            <a:ext cx="4197985" cy="5603240"/>
          </a:xfrm>
          <a:prstGeom prst="rect">
            <a:avLst/>
          </a:prstGeom>
          <a:solidFill>
            <a:srgbClr val="C4E59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adj.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有用的；有益的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职能；角色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队；组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样子；形状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水平；标准；质量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小池；水塘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+mn-ea"/>
                <a:cs typeface="Times New Roman" panose="02020603050405020304" pitchFamily="18" charset="0"/>
                <a:sym typeface="宋体" panose="02010600030101010101" pitchFamily="2" charset="-122"/>
              </a:rPr>
              <a:t>交朋友 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/>
          <p:nvPr/>
        </p:nvSpPr>
        <p:spPr>
          <a:xfrm>
            <a:off x="696595" y="751840"/>
            <a:ext cx="3569335" cy="560324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think hard</a:t>
            </a: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have fun</a:t>
            </a: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after school</a:t>
            </a: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role play games</a:t>
            </a: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enjoy doing sth.</a:t>
            </a: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1638E8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stay in shape</a:t>
            </a:r>
          </a:p>
          <a:p>
            <a:pPr algn="r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1638E8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have a good time   </a:t>
            </a:r>
            <a:endParaRPr lang="zh-CN" altLang="zh-CN" sz="3200" b="1" dirty="0">
              <a:solidFill>
                <a:srgbClr val="1638E8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4373245" y="797560"/>
            <a:ext cx="4197985" cy="5603240"/>
          </a:xfrm>
          <a:prstGeom prst="rect">
            <a:avLst/>
          </a:prstGeom>
          <a:solidFill>
            <a:srgbClr val="C4E59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凝神思索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玩得开心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宋体" panose="02010600030101010101" pitchFamily="2" charset="-122"/>
              </a:rPr>
              <a:t>放学之后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宋体" panose="02010600030101010101" pitchFamily="2" charset="-122"/>
              </a:rPr>
              <a:t>玩角色扮演游戏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宋体" panose="02010600030101010101" pitchFamily="2" charset="-122"/>
              </a:rPr>
              <a:t>喜欢做某事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宋体" panose="02010600030101010101" pitchFamily="2" charset="-122"/>
              </a:rPr>
              <a:t>保持形状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  <a:sym typeface="宋体" panose="02010600030101010101" pitchFamily="2" charset="-122"/>
              </a:rPr>
              <a:t>玩得开心 </a:t>
            </a:r>
            <a:r>
              <a:rPr lang="zh-CN" altLang="zh-CN" sz="3200" b="1" dirty="0">
                <a:latin typeface="+mn-ea"/>
                <a:cs typeface="Times New Roman" panose="02020603050405020304" pitchFamily="18" charset="0"/>
                <a:sym typeface="宋体" panose="02010600030101010101" pitchFamily="2" charset="-122"/>
              </a:rPr>
              <a:t>          </a:t>
            </a:r>
            <a:endParaRPr lang="zh-CN" altLang="zh-CN" sz="3200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/>
          <p:nvPr/>
        </p:nvSpPr>
        <p:spPr>
          <a:xfrm>
            <a:off x="1056005" y="1171575"/>
            <a:ext cx="7291705" cy="13208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lIns="91413" tIns="45708" rIns="91413" bIns="45708">
            <a:spAutoFit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Listen to the statements and match the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people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with the clubs they want to join.</a:t>
            </a:r>
            <a:endParaRPr lang="en-US" altLang="zh-CN" sz="3200" b="1" noProof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351" name="文本框 1"/>
          <p:cNvSpPr txBox="1"/>
          <p:nvPr/>
        </p:nvSpPr>
        <p:spPr>
          <a:xfrm>
            <a:off x="2707323" y="322898"/>
            <a:ext cx="61182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sp>
        <p:nvSpPr>
          <p:cNvPr id="75783" name="Text Box 5"/>
          <p:cNvSpPr txBox="1"/>
          <p:nvPr/>
        </p:nvSpPr>
        <p:spPr>
          <a:xfrm>
            <a:off x="839788" y="5229225"/>
            <a:ext cx="2519362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66">
                  <a:alpha val="39998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42950" lvl="0" indent="-74295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Acting Group</a:t>
            </a:r>
            <a:endParaRPr lang="en-US" altLang="zh-CN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4" name="Text Box 5"/>
          <p:cNvSpPr txBox="1"/>
          <p:nvPr/>
        </p:nvSpPr>
        <p:spPr>
          <a:xfrm>
            <a:off x="3708400" y="5229225"/>
            <a:ext cx="25193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66">
                  <a:alpha val="39998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42950" lvl="0" indent="-74295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 Team</a:t>
            </a:r>
            <a:endParaRPr lang="en-US" altLang="zh-CN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5" name="Text Box 5"/>
          <p:cNvSpPr txBox="1"/>
          <p:nvPr/>
        </p:nvSpPr>
        <p:spPr>
          <a:xfrm>
            <a:off x="6156325" y="5229225"/>
            <a:ext cx="25193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66">
                  <a:alpha val="39998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42950" lvl="0" indent="-74295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Chess Club</a:t>
            </a:r>
            <a:endParaRPr lang="en-US" altLang="zh-CN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6" name="Picture 10" descr="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150" y="2492375"/>
            <a:ext cx="6734175" cy="104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7" name="Text Box 5"/>
          <p:cNvSpPr txBox="1"/>
          <p:nvPr/>
        </p:nvSpPr>
        <p:spPr>
          <a:xfrm>
            <a:off x="1055688" y="3500438"/>
            <a:ext cx="1368425" cy="647700"/>
          </a:xfrm>
          <a:prstGeom prst="rect">
            <a:avLst/>
          </a:prstGeom>
          <a:solidFill>
            <a:srgbClr val="FFFF66">
              <a:alpha val="39999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42950" lvl="0" indent="-74295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Lin</a:t>
            </a:r>
            <a:endParaRPr lang="en-US" altLang="zh-CN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8" name="Text Box 5"/>
          <p:cNvSpPr txBox="1"/>
          <p:nvPr/>
        </p:nvSpPr>
        <p:spPr>
          <a:xfrm>
            <a:off x="3576638" y="3500438"/>
            <a:ext cx="1944687" cy="647700"/>
          </a:xfrm>
          <a:prstGeom prst="rect">
            <a:avLst/>
          </a:prstGeom>
          <a:solidFill>
            <a:srgbClr val="FFFF66">
              <a:alpha val="39999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42950" lvl="0" indent="-74295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Lei</a:t>
            </a:r>
            <a:endParaRPr lang="en-US" altLang="zh-CN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9" name="Text Box 5"/>
          <p:cNvSpPr txBox="1"/>
          <p:nvPr/>
        </p:nvSpPr>
        <p:spPr>
          <a:xfrm>
            <a:off x="6386513" y="3500438"/>
            <a:ext cx="1943100" cy="647700"/>
          </a:xfrm>
          <a:prstGeom prst="rect">
            <a:avLst/>
          </a:prstGeom>
          <a:solidFill>
            <a:srgbClr val="FFFF66">
              <a:alpha val="39999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742950" lvl="0" indent="-74295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Tao</a:t>
            </a:r>
            <a:endParaRPr lang="en-US" altLang="zh-CN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42595" y="1171575"/>
            <a:ext cx="516255" cy="47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/>
              <a:t>1</a:t>
            </a:r>
          </a:p>
        </p:txBody>
      </p:sp>
      <p:pic>
        <p:nvPicPr>
          <p:cNvPr id="4" name="L20-No.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930" y="1522095"/>
            <a:ext cx="619125" cy="619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00150" y="4148455"/>
            <a:ext cx="803275" cy="1251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47185" y="4148455"/>
            <a:ext cx="803275" cy="1251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04660" y="4148455"/>
            <a:ext cx="803275" cy="1251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5783" grpId="0" bldLvl="0" animBg="1"/>
      <p:bldP spid="75784" grpId="0" bldLvl="0" animBg="1"/>
      <p:bldP spid="75785" grpId="0" bldLvl="0" animBg="1"/>
      <p:bldP spid="75787" grpId="0" bldLvl="0" animBg="1"/>
      <p:bldP spid="75788" grpId="0" bldLvl="0" animBg="1"/>
      <p:bldP spid="7578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189444" descr="2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8630" y="3154045"/>
            <a:ext cx="7938770" cy="3319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7" name="直接连接符 189446"/>
          <p:cNvSpPr/>
          <p:nvPr/>
        </p:nvSpPr>
        <p:spPr>
          <a:xfrm>
            <a:off x="1598295" y="4978400"/>
            <a:ext cx="2816225" cy="66802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448" name="直接连接符 189447"/>
          <p:cNvSpPr/>
          <p:nvPr/>
        </p:nvSpPr>
        <p:spPr>
          <a:xfrm>
            <a:off x="4290060" y="4934585"/>
            <a:ext cx="3019425" cy="756920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449" name="直接连接符 189448"/>
          <p:cNvSpPr/>
          <p:nvPr/>
        </p:nvSpPr>
        <p:spPr>
          <a:xfrm flipH="1">
            <a:off x="1598295" y="4933950"/>
            <a:ext cx="5605780" cy="757555"/>
          </a:xfrm>
          <a:prstGeom prst="line">
            <a:avLst/>
          </a:prstGeom>
          <a:ln w="28575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9451" name="矩形 189450"/>
          <p:cNvSpPr/>
          <p:nvPr/>
        </p:nvSpPr>
        <p:spPr>
          <a:xfrm>
            <a:off x="468630" y="1513523"/>
            <a:ext cx="8280400" cy="16402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I’m LiLin. I need to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stay in shape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I’m Zhang Lei. I want to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improve my thinking skills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I’m Wang Tao. I like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role play games</a:t>
            </a:r>
            <a:r>
              <a:rPr lang="en-US" altLang="zh-CN" sz="2800" b="1" dirty="0">
                <a:latin typeface="Times New Roman" panose="02020603050405020304" pitchFamily="18" charset="0"/>
              </a:rPr>
              <a:t> and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enjoy acting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351" name="文本框 1"/>
          <p:cNvSpPr txBox="1"/>
          <p:nvPr/>
        </p:nvSpPr>
        <p:spPr>
          <a:xfrm>
            <a:off x="468313" y="665163"/>
            <a:ext cx="61182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Let's check the answers.</a:t>
            </a:r>
          </a:p>
        </p:txBody>
      </p:sp>
      <p:pic>
        <p:nvPicPr>
          <p:cNvPr id="2" name="L20-No.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9910" y="8147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9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89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9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Text Box 123"/>
          <p:cNvSpPr txBox="1"/>
          <p:nvPr/>
        </p:nvSpPr>
        <p:spPr>
          <a:xfrm>
            <a:off x="1260158" y="675005"/>
            <a:ext cx="7415212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Read the lesson and fill in the table.</a:t>
            </a:r>
          </a:p>
        </p:txBody>
      </p:sp>
      <p:graphicFrame>
        <p:nvGraphicFramePr>
          <p:cNvPr id="70733" name="Group 77"/>
          <p:cNvGraphicFramePr>
            <a:graphicFrameLocks noGrp="1"/>
          </p:cNvGraphicFramePr>
          <p:nvPr/>
        </p:nvGraphicFramePr>
        <p:xfrm>
          <a:off x="214313" y="1628775"/>
          <a:ext cx="8713787" cy="4229099"/>
        </p:xfrm>
        <a:graphic>
          <a:graphicData uri="http://schemas.openxmlformats.org/drawingml/2006/table">
            <a:tbl>
              <a:tblPr/>
              <a:tblGrid>
                <a:gridCol w="29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Club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is good about this club?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Club Meeting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Chess Club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Acting 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Swim Team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732" name="Rectangle 76"/>
          <p:cNvSpPr/>
          <p:nvPr/>
        </p:nvSpPr>
        <p:spPr>
          <a:xfrm>
            <a:off x="3132138" y="2667000"/>
            <a:ext cx="30734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improve thinking skills,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make friends</a:t>
            </a:r>
          </a:p>
        </p:txBody>
      </p:sp>
      <p:sp>
        <p:nvSpPr>
          <p:cNvPr id="70735" name="Rectangle 79"/>
          <p:cNvSpPr/>
          <p:nvPr/>
        </p:nvSpPr>
        <p:spPr>
          <a:xfrm>
            <a:off x="6299200" y="2713038"/>
            <a:ext cx="2159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Tuesdays and Thursdays</a:t>
            </a:r>
          </a:p>
        </p:txBody>
      </p:sp>
      <p:sp>
        <p:nvSpPr>
          <p:cNvPr id="70736" name="Rectangle 80"/>
          <p:cNvSpPr/>
          <p:nvPr/>
        </p:nvSpPr>
        <p:spPr>
          <a:xfrm>
            <a:off x="3132138" y="3763963"/>
            <a:ext cx="3671887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meet lots of new people, improve your social skills</a:t>
            </a:r>
          </a:p>
        </p:txBody>
      </p:sp>
      <p:sp>
        <p:nvSpPr>
          <p:cNvPr id="70737" name="Rectangle 81"/>
          <p:cNvSpPr/>
          <p:nvPr/>
        </p:nvSpPr>
        <p:spPr>
          <a:xfrm>
            <a:off x="6323013" y="3724275"/>
            <a:ext cx="21590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every Monday, Wednesday and Friday</a:t>
            </a:r>
          </a:p>
        </p:txBody>
      </p:sp>
      <p:sp>
        <p:nvSpPr>
          <p:cNvPr id="70738" name="Rectangle 82"/>
          <p:cNvSpPr/>
          <p:nvPr/>
        </p:nvSpPr>
        <p:spPr>
          <a:xfrm>
            <a:off x="3132138" y="4824413"/>
            <a:ext cx="3073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stay in shape and have a good time</a:t>
            </a:r>
          </a:p>
        </p:txBody>
      </p:sp>
      <p:sp>
        <p:nvSpPr>
          <p:cNvPr id="70739" name="Rectangle 83"/>
          <p:cNvSpPr/>
          <p:nvPr/>
        </p:nvSpPr>
        <p:spPr>
          <a:xfrm>
            <a:off x="6323013" y="4870450"/>
            <a:ext cx="2159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after school and on weekends</a:t>
            </a:r>
          </a:p>
        </p:txBody>
      </p:sp>
      <p:sp>
        <p:nvSpPr>
          <p:cNvPr id="2" name="椭圆 1"/>
          <p:cNvSpPr/>
          <p:nvPr/>
        </p:nvSpPr>
        <p:spPr>
          <a:xfrm>
            <a:off x="566420" y="747395"/>
            <a:ext cx="516255" cy="476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bldLvl="0" animBg="1"/>
      <p:bldP spid="70732" grpId="0"/>
      <p:bldP spid="70735" grpId="0"/>
      <p:bldP spid="70736" grpId="0"/>
      <p:bldP spid="70737" grpId="0"/>
      <p:bldP spid="70738" grpId="0"/>
      <p:bldP spid="707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23"/>
          <p:cNvSpPr txBox="1"/>
          <p:nvPr/>
        </p:nvSpPr>
        <p:spPr>
          <a:xfrm>
            <a:off x="1223963" y="721043"/>
            <a:ext cx="7199312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correct forms of the words in the box.</a:t>
            </a:r>
          </a:p>
        </p:txBody>
      </p:sp>
      <p:sp>
        <p:nvSpPr>
          <p:cNvPr id="86021" name="Text Box 5"/>
          <p:cNvSpPr txBox="1"/>
          <p:nvPr/>
        </p:nvSpPr>
        <p:spPr>
          <a:xfrm>
            <a:off x="539750" y="2858135"/>
            <a:ext cx="8166735" cy="3753485"/>
          </a:xfrm>
          <a:prstGeom prst="rect">
            <a:avLst/>
          </a:prstGeom>
          <a:solidFill>
            <a:srgbClr val="FF0066">
              <a:alpha val="10196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AutoNum type="arabicPeriod"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A: It’s so hot today. Let’s go ___________!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B: Yeah. That’s a great idea!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A: I am going out for dinner with some friends. Would you like to _______ us?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B: Yes, I’d love to.</a:t>
            </a:r>
          </a:p>
          <a:p>
            <a:pPr marL="342900" indent="-342900" eaLnBrk="1" hangingPunct="1">
              <a:lnSpc>
                <a:spcPct val="100000"/>
              </a:lnSpc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2" name="Rectangle 6"/>
          <p:cNvSpPr/>
          <p:nvPr/>
        </p:nvSpPr>
        <p:spPr>
          <a:xfrm>
            <a:off x="5393055" y="2999105"/>
            <a:ext cx="17430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</a:p>
        </p:txBody>
      </p:sp>
      <p:sp>
        <p:nvSpPr>
          <p:cNvPr id="86024" name="Rectangle 8"/>
          <p:cNvSpPr/>
          <p:nvPr/>
        </p:nvSpPr>
        <p:spPr>
          <a:xfrm>
            <a:off x="3969703" y="4876800"/>
            <a:ext cx="7435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</a:p>
        </p:txBody>
      </p:sp>
      <p:sp>
        <p:nvSpPr>
          <p:cNvPr id="4" name="椭圆 3"/>
          <p:cNvSpPr/>
          <p:nvPr/>
        </p:nvSpPr>
        <p:spPr>
          <a:xfrm>
            <a:off x="539750" y="721360"/>
            <a:ext cx="662305" cy="569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/>
              <a:t>3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91021" y="1912774"/>
            <a:ext cx="5506128" cy="738664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50000">
                <a:srgbClr val="FFFFFF"/>
              </a:gs>
              <a:gs pos="100000">
                <a:srgbClr val="008000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join      pool     swim     skill     level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35495" y="4860290"/>
            <a:ext cx="1570990" cy="1751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ldLvl="0" animBg="1"/>
      <p:bldP spid="86021" grpId="0" bldLvl="0" animBg="1"/>
      <p:bldP spid="86022" grpId="0"/>
      <p:bldP spid="860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626275" y="847244"/>
            <a:ext cx="5543151" cy="738664"/>
          </a:xfrm>
          <a:prstGeom prst="rect">
            <a:avLst/>
          </a:prstGeom>
          <a:gradFill rotWithShape="1">
            <a:gsLst>
              <a:gs pos="0">
                <a:srgbClr val="008000">
                  <a:alpha val="50000"/>
                </a:srgbClr>
              </a:gs>
              <a:gs pos="50000">
                <a:srgbClr val="FFFFFF"/>
              </a:gs>
              <a:gs pos="100000">
                <a:srgbClr val="008000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join      pool     swim     skill     level</a:t>
            </a:r>
          </a:p>
        </p:txBody>
      </p:sp>
      <p:sp>
        <p:nvSpPr>
          <p:cNvPr id="86021" name="Text Box 5"/>
          <p:cNvSpPr txBox="1"/>
          <p:nvPr/>
        </p:nvSpPr>
        <p:spPr>
          <a:xfrm>
            <a:off x="521970" y="1848485"/>
            <a:ext cx="8166735" cy="3323987"/>
          </a:xfrm>
          <a:prstGeom prst="rect">
            <a:avLst/>
          </a:prstGeom>
          <a:solidFill>
            <a:srgbClr val="FF0066">
              <a:alpha val="10196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eaLnBrk="1" hangingPunct="1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She can sing, dance, cook and draw. She has 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many__________.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His English is very good. He is at a high ___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___.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5. There is a __________ near my house. I like to go swimming there.</a:t>
            </a:r>
          </a:p>
        </p:txBody>
      </p:sp>
      <p:sp>
        <p:nvSpPr>
          <p:cNvPr id="86023" name="Rectangle 7"/>
          <p:cNvSpPr/>
          <p:nvPr/>
        </p:nvSpPr>
        <p:spPr>
          <a:xfrm>
            <a:off x="1907803" y="2592069"/>
            <a:ext cx="8997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</p:txBody>
      </p:sp>
      <p:sp>
        <p:nvSpPr>
          <p:cNvPr id="86025" name="Rectangle 9"/>
          <p:cNvSpPr/>
          <p:nvPr/>
        </p:nvSpPr>
        <p:spPr>
          <a:xfrm>
            <a:off x="7306628" y="3248978"/>
            <a:ext cx="8788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</a:p>
        </p:txBody>
      </p:sp>
      <p:sp>
        <p:nvSpPr>
          <p:cNvPr id="86026" name="Rectangle 10"/>
          <p:cNvSpPr/>
          <p:nvPr/>
        </p:nvSpPr>
        <p:spPr>
          <a:xfrm>
            <a:off x="2947449" y="3875585"/>
            <a:ext cx="8439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42000" y="5154930"/>
            <a:ext cx="2846705" cy="1490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" y="5171440"/>
            <a:ext cx="5319395" cy="14693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ldLvl="0" animBg="1"/>
      <p:bldP spid="86023" grpId="0"/>
      <p:bldP spid="86025" grpId="0"/>
      <p:bldP spid="860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26" name="表格 50225"/>
          <p:cNvGraphicFramePr/>
          <p:nvPr/>
        </p:nvGraphicFramePr>
        <p:xfrm>
          <a:off x="323850" y="1611313"/>
          <a:ext cx="8569325" cy="5059361"/>
        </p:xfrm>
        <a:graphic>
          <a:graphicData uri="http://schemas.openxmlformats.org/drawingml/2006/table">
            <a:tbl>
              <a:tblPr/>
              <a:tblGrid>
                <a:gridCol w="236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32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en-US" altLang="zh-CN" sz="3200" b="1" dirty="0">
                          <a:solidFill>
                            <a:srgbClr val="0033CC"/>
                          </a:solidFill>
                          <a:latin typeface="Comic Sans MS" panose="030F0702030302020204" pitchFamily="66" charset="0"/>
                        </a:rPr>
                        <a:t>Club  </a:t>
                      </a:r>
                      <a:endParaRPr lang="zh-CN" altLang="en-US" sz="3200" b="1" dirty="0">
                        <a:solidFill>
                          <a:srgbClr val="0033CC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0000" marR="90000" marT="46806" marB="46806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en-US" altLang="zh-CN" sz="3200" b="1" dirty="0">
                          <a:solidFill>
                            <a:srgbClr val="0033CC"/>
                          </a:solidFill>
                          <a:latin typeface="Comic Sans MS" panose="030F0702030302020204" pitchFamily="66" charset="0"/>
                        </a:rPr>
                        <a:t>Time </a:t>
                      </a:r>
                      <a:endParaRPr lang="zh-CN" altLang="en-US" sz="3200" b="1" dirty="0">
                        <a:solidFill>
                          <a:srgbClr val="0033CC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0000" marR="90000" marT="46806" marB="4680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en-US" altLang="zh-CN" sz="3200" b="1" dirty="0">
                          <a:solidFill>
                            <a:srgbClr val="0033CC"/>
                          </a:solidFill>
                          <a:latin typeface="Comic Sans MS" panose="030F0702030302020204" pitchFamily="66" charset="0"/>
                        </a:rPr>
                        <a:t>Place </a:t>
                      </a:r>
                      <a:r>
                        <a:rPr lang="en-US" altLang="zh-CN" sz="3600" b="1" dirty="0">
                          <a:solidFill>
                            <a:srgbClr val="0033CC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zh-CN" altLang="en-US" sz="3600" b="1" dirty="0">
                        <a:solidFill>
                          <a:srgbClr val="0033CC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0000" marR="90000" marT="46806" marB="4680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57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18" charset="0"/>
                        </a:rPr>
                        <a:t>Chess club</a:t>
                      </a: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sz="3600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sz="3600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86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18" charset="0"/>
                        </a:rPr>
                        <a:t>Acting Group</a:t>
                      </a: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sz="3600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sz="3600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9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en-US" altLang="zh-CN" sz="3200" b="1" dirty="0">
                          <a:latin typeface="Times New Roman" panose="02020603050405020304" pitchFamily="18" charset="0"/>
                        </a:rPr>
                        <a:t>Swim Team</a:t>
                      </a: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sz="3600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sz="3600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6" marB="46806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200" name="文本框 50199"/>
          <p:cNvSpPr txBox="1"/>
          <p:nvPr/>
        </p:nvSpPr>
        <p:spPr>
          <a:xfrm>
            <a:off x="2700338" y="2276475"/>
            <a:ext cx="2881312" cy="1335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Tuesdays and Thursdays after school </a:t>
            </a:r>
          </a:p>
        </p:txBody>
      </p:sp>
      <p:sp>
        <p:nvSpPr>
          <p:cNvPr id="50201" name="文本框 50200"/>
          <p:cNvSpPr txBox="1"/>
          <p:nvPr/>
        </p:nvSpPr>
        <p:spPr>
          <a:xfrm>
            <a:off x="2628900" y="3678238"/>
            <a:ext cx="3240088" cy="1335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every Monday, Wednesday and Friday</a:t>
            </a:r>
          </a:p>
        </p:txBody>
      </p:sp>
      <p:sp>
        <p:nvSpPr>
          <p:cNvPr id="50202" name="文本框 50201"/>
          <p:cNvSpPr txBox="1"/>
          <p:nvPr/>
        </p:nvSpPr>
        <p:spPr>
          <a:xfrm>
            <a:off x="2700338" y="5262563"/>
            <a:ext cx="2881312" cy="1335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after school and on weekends</a:t>
            </a:r>
          </a:p>
        </p:txBody>
      </p:sp>
      <p:sp>
        <p:nvSpPr>
          <p:cNvPr id="50203" name="文本框 50202"/>
          <p:cNvSpPr txBox="1"/>
          <p:nvPr/>
        </p:nvSpPr>
        <p:spPr>
          <a:xfrm>
            <a:off x="5992813" y="4002088"/>
            <a:ext cx="2611437" cy="506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school theatr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50204" name="文本框 50203"/>
          <p:cNvSpPr txBox="1"/>
          <p:nvPr/>
        </p:nvSpPr>
        <p:spPr>
          <a:xfrm>
            <a:off x="6310313" y="2635250"/>
            <a:ext cx="1933575" cy="5064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Room 288</a:t>
            </a:r>
          </a:p>
        </p:txBody>
      </p:sp>
      <p:sp>
        <p:nvSpPr>
          <p:cNvPr id="50205" name="文本框 50204"/>
          <p:cNvSpPr txBox="1"/>
          <p:nvPr/>
        </p:nvSpPr>
        <p:spPr>
          <a:xfrm>
            <a:off x="6384925" y="5586413"/>
            <a:ext cx="1571625" cy="506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the pool</a:t>
            </a:r>
          </a:p>
        </p:txBody>
      </p:sp>
      <p:sp>
        <p:nvSpPr>
          <p:cNvPr id="17438" name="前凸带形 50217"/>
          <p:cNvSpPr/>
          <p:nvPr/>
        </p:nvSpPr>
        <p:spPr>
          <a:xfrm>
            <a:off x="2700655" y="379730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 sz="3200" dirty="0">
                <a:latin typeface="Times New Roman" panose="02020603050405020304" pitchFamily="18" charset="0"/>
              </a:rPr>
              <a:t>Task 1</a:t>
            </a:r>
          </a:p>
        </p:txBody>
      </p:sp>
      <p:sp>
        <p:nvSpPr>
          <p:cNvPr id="17439" name="文本框 50223"/>
          <p:cNvSpPr txBox="1"/>
          <p:nvPr/>
        </p:nvSpPr>
        <p:spPr>
          <a:xfrm>
            <a:off x="323850" y="1028065"/>
            <a:ext cx="8569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passages again and fill in the blanks.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/>
      <p:bldP spid="50201" grpId="0"/>
      <p:bldP spid="50202" grpId="0"/>
      <p:bldP spid="50203" grpId="0"/>
      <p:bldP spid="50204" grpId="0"/>
      <p:bldP spid="502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60772"/>
          <p:cNvSpPr txBox="1"/>
          <p:nvPr/>
        </p:nvSpPr>
        <p:spPr>
          <a:xfrm>
            <a:off x="1219200" y="1671955"/>
            <a:ext cx="2797810" cy="4912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342900" indent="-342900" algn="r" fontAlgn="auto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交朋友 </a:t>
            </a:r>
          </a:p>
          <a:p>
            <a:pPr marL="342900" indent="-342900" algn="r" fontAlgn="auto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</a:t>
            </a:r>
          </a:p>
          <a:p>
            <a:pPr marL="342900" indent="-342900" algn="r" fontAlgn="auto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享受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......;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喜欢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  <a:p>
            <a:pPr marL="342900" indent="-342900" algn="r" fontAlgn="auto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保持体型</a:t>
            </a:r>
          </a:p>
          <a:p>
            <a:pPr marL="342900" indent="-342900" algn="r" fontAlgn="auto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玩得开心</a:t>
            </a:r>
          </a:p>
          <a:p>
            <a:pPr marL="342900" indent="-342900" algn="r" fontAlgn="auto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学校剧院</a:t>
            </a:r>
          </a:p>
          <a:p>
            <a:pPr marL="342900" indent="-342900" algn="r" fontAlgn="auto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提高社交技能</a:t>
            </a:r>
          </a:p>
          <a:p>
            <a:pPr marL="342900" indent="-342900" algn="r" fontAlgn="auto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不同级别</a:t>
            </a:r>
          </a:p>
        </p:txBody>
      </p:sp>
      <p:sp>
        <p:nvSpPr>
          <p:cNvPr id="160774" name="文本框 160773"/>
          <p:cNvSpPr txBox="1"/>
          <p:nvPr/>
        </p:nvSpPr>
        <p:spPr>
          <a:xfrm>
            <a:off x="4218623" y="1622743"/>
            <a:ext cx="3802380" cy="49129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friends</a:t>
            </a:r>
          </a:p>
          <a:p>
            <a:pPr fontAlgn="auto"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</a:p>
          <a:p>
            <a:pPr fontAlgn="auto"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doing...</a:t>
            </a:r>
          </a:p>
          <a:p>
            <a:pPr fontAlgn="auto"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in shape</a:t>
            </a:r>
          </a:p>
          <a:p>
            <a:pPr fontAlgn="auto"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good time</a:t>
            </a:r>
          </a:p>
          <a:p>
            <a:pPr fontAlgn="auto"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theatre</a:t>
            </a:r>
          </a:p>
          <a:p>
            <a:pPr fontAlgn="auto"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the social skills</a:t>
            </a:r>
          </a:p>
          <a:p>
            <a:pPr fontAlgn="auto">
              <a:lnSpc>
                <a:spcPct val="14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levels</a:t>
            </a:r>
          </a:p>
        </p:txBody>
      </p:sp>
      <p:sp>
        <p:nvSpPr>
          <p:cNvPr id="23556" name="矩形 160774"/>
          <p:cNvSpPr/>
          <p:nvPr/>
        </p:nvSpPr>
        <p:spPr>
          <a:xfrm>
            <a:off x="473075" y="1088390"/>
            <a:ext cx="81978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following phrases into English.</a:t>
            </a:r>
          </a:p>
        </p:txBody>
      </p:sp>
      <p:sp>
        <p:nvSpPr>
          <p:cNvPr id="23557" name="前凸带形 160775"/>
          <p:cNvSpPr/>
          <p:nvPr/>
        </p:nvSpPr>
        <p:spPr>
          <a:xfrm>
            <a:off x="2706370" y="530225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 sz="3200" dirty="0">
                <a:latin typeface="Times New Roman" panose="02020603050405020304" pitchFamily="18" charset="0"/>
              </a:rPr>
              <a:t>Task 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0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0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0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0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0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0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0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7"/>
          <p:cNvSpPr txBox="1"/>
          <p:nvPr/>
        </p:nvSpPr>
        <p:spPr>
          <a:xfrm>
            <a:off x="645160" y="1118235"/>
            <a:ext cx="8277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according to the passage.</a:t>
            </a:r>
          </a:p>
        </p:txBody>
      </p:sp>
      <p:sp>
        <p:nvSpPr>
          <p:cNvPr id="24580" name="前凸带形 193541"/>
          <p:cNvSpPr/>
          <p:nvPr/>
        </p:nvSpPr>
        <p:spPr>
          <a:xfrm>
            <a:off x="2772410" y="480060"/>
            <a:ext cx="3352800" cy="4572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1" hangingPunct="1"/>
            <a:r>
              <a:rPr lang="en-US" altLang="zh-CN" sz="3200" dirty="0">
                <a:latin typeface="Times New Roman" panose="02020603050405020304" pitchFamily="18" charset="0"/>
              </a:rPr>
              <a:t>Task 3</a:t>
            </a:r>
          </a:p>
        </p:txBody>
      </p:sp>
      <p:pic>
        <p:nvPicPr>
          <p:cNvPr id="24581" name="图片 193542" descr="20"/>
          <p:cNvPicPr>
            <a:picLocks noChangeAspect="1"/>
          </p:cNvPicPr>
          <p:nvPr/>
        </p:nvPicPr>
        <p:blipFill>
          <a:blip r:embed="rId2" cstate="email"/>
          <a:srcRect l="2796"/>
          <a:stretch>
            <a:fillRect/>
          </a:stretch>
        </p:blipFill>
        <p:spPr>
          <a:xfrm>
            <a:off x="329565" y="1701800"/>
            <a:ext cx="874395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文本框 193543"/>
          <p:cNvSpPr txBox="1"/>
          <p:nvPr/>
        </p:nvSpPr>
        <p:spPr>
          <a:xfrm>
            <a:off x="3023235" y="2092960"/>
            <a:ext cx="4448175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_________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sym typeface="+mn-ea"/>
              </a:rPr>
              <a:t>__________________________</a:t>
            </a:r>
            <a:endParaRPr lang="en-US" altLang="zh-CN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文本框 193544"/>
          <p:cNvSpPr txBox="1"/>
          <p:nvPr/>
        </p:nvSpPr>
        <p:spPr>
          <a:xfrm>
            <a:off x="1730375" y="4373880"/>
            <a:ext cx="2410460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_________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sym typeface="+mn-ea"/>
              </a:rPr>
              <a:t>__________</a:t>
            </a:r>
            <a:endParaRPr lang="en-US" altLang="zh-CN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文本框 193546"/>
          <p:cNvSpPr txBox="1"/>
          <p:nvPr/>
        </p:nvSpPr>
        <p:spPr>
          <a:xfrm>
            <a:off x="1979613" y="3860800"/>
            <a:ext cx="2592387" cy="5048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_________.</a:t>
            </a:r>
          </a:p>
        </p:txBody>
      </p:sp>
      <p:sp>
        <p:nvSpPr>
          <p:cNvPr id="24585" name="文本框 193547"/>
          <p:cNvSpPr txBox="1"/>
          <p:nvPr/>
        </p:nvSpPr>
        <p:spPr>
          <a:xfrm>
            <a:off x="329565" y="3860800"/>
            <a:ext cx="616585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cs typeface="+mn-lt"/>
              </a:rPr>
              <a:t> you  think  hard.  You  will  learn  and</a:t>
            </a:r>
          </a:p>
        </p:txBody>
      </p:sp>
      <p:sp>
        <p:nvSpPr>
          <p:cNvPr id="193549" name="文本框 193548"/>
          <p:cNvSpPr txBox="1"/>
          <p:nvPr/>
        </p:nvSpPr>
        <p:spPr>
          <a:xfrm>
            <a:off x="3044190" y="2024380"/>
            <a:ext cx="4095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your thinking skills</a:t>
            </a:r>
          </a:p>
        </p:txBody>
      </p:sp>
      <p:sp>
        <p:nvSpPr>
          <p:cNvPr id="193551" name="文本框 193550"/>
          <p:cNvSpPr txBox="1"/>
          <p:nvPr/>
        </p:nvSpPr>
        <p:spPr>
          <a:xfrm>
            <a:off x="1730375" y="4373880"/>
            <a:ext cx="24098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</a:t>
            </a:r>
          </a:p>
        </p:txBody>
      </p:sp>
      <p:sp>
        <p:nvSpPr>
          <p:cNvPr id="193552" name="文本框 193551"/>
          <p:cNvSpPr txBox="1"/>
          <p:nvPr/>
        </p:nvSpPr>
        <p:spPr>
          <a:xfrm>
            <a:off x="2891155" y="4880293"/>
            <a:ext cx="1800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going to</a:t>
            </a:r>
          </a:p>
        </p:txBody>
      </p:sp>
      <p:sp>
        <p:nvSpPr>
          <p:cNvPr id="193553" name="文本框 193552"/>
          <p:cNvSpPr txBox="1"/>
          <p:nvPr/>
        </p:nvSpPr>
        <p:spPr>
          <a:xfrm>
            <a:off x="5112703" y="5340985"/>
            <a:ext cx="7207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3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3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16386"/>
          <p:cNvSpPr txBox="1"/>
          <p:nvPr/>
        </p:nvSpPr>
        <p:spPr>
          <a:xfrm>
            <a:off x="597483" y="1447800"/>
            <a:ext cx="7892415" cy="42779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★ Key words: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</a:rPr>
              <a:t>join, improve, thinking, skill, meeting, act, useful, role, team, shape, level, pool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★ Key phrases :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sym typeface="+mn-ea"/>
              </a:rPr>
              <a:t>make friends, think hard, have fun, after school, role play games, enjoy doing sth. , stay in shape, have a good time, all levels, on weekends, stop by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5124" name="TextBox 8"/>
          <p:cNvSpPr txBox="1"/>
          <p:nvPr/>
        </p:nvSpPr>
        <p:spPr>
          <a:xfrm>
            <a:off x="2169478" y="473393"/>
            <a:ext cx="507206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0575" y="473710"/>
            <a:ext cx="1201420" cy="17278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94563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751840"/>
            <a:ext cx="8547100" cy="554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文本框 194564"/>
          <p:cNvSpPr txBox="1"/>
          <p:nvPr/>
        </p:nvSpPr>
        <p:spPr>
          <a:xfrm>
            <a:off x="4129405" y="1642110"/>
            <a:ext cx="239522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sym typeface="+mn-ea"/>
              </a:rPr>
              <a:t>_________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</a:t>
            </a:r>
            <a:r>
              <a:rPr lang="en-US" altLang="zh-C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568" name="文本框 194567"/>
          <p:cNvSpPr txBox="1"/>
          <p:nvPr/>
        </p:nvSpPr>
        <p:spPr>
          <a:xfrm>
            <a:off x="4235768" y="1703388"/>
            <a:ext cx="19446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social skills</a:t>
            </a:r>
          </a:p>
        </p:txBody>
      </p:sp>
      <p:sp>
        <p:nvSpPr>
          <p:cNvPr id="2" name="文本框 194564"/>
          <p:cNvSpPr txBox="1"/>
          <p:nvPr/>
        </p:nvSpPr>
        <p:spPr>
          <a:xfrm>
            <a:off x="504190" y="2225675"/>
            <a:ext cx="2266315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sym typeface="+mn-ea"/>
              </a:rPr>
              <a:t>_________</a:t>
            </a:r>
            <a:endParaRPr lang="en-US" altLang="zh-CN" sz="32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72" name="文本框 194571"/>
          <p:cNvSpPr txBox="1"/>
          <p:nvPr/>
        </p:nvSpPr>
        <p:spPr>
          <a:xfrm>
            <a:off x="2850515" y="2947035"/>
            <a:ext cx="936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at</a:t>
            </a:r>
          </a:p>
        </p:txBody>
      </p:sp>
      <p:sp>
        <p:nvSpPr>
          <p:cNvPr id="194570" name="文本框 194569"/>
          <p:cNvSpPr txBox="1"/>
          <p:nvPr/>
        </p:nvSpPr>
        <p:spPr>
          <a:xfrm>
            <a:off x="3614103" y="2565400"/>
            <a:ext cx="20177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acting</a:t>
            </a:r>
          </a:p>
        </p:txBody>
      </p:sp>
      <p:sp>
        <p:nvSpPr>
          <p:cNvPr id="194569" name="文本框 194568"/>
          <p:cNvSpPr txBox="1"/>
          <p:nvPr/>
        </p:nvSpPr>
        <p:spPr>
          <a:xfrm>
            <a:off x="95568" y="2210435"/>
            <a:ext cx="30972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role play games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4190" y="4498340"/>
            <a:ext cx="4159885" cy="203327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4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5587" descr="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0855" y="1327785"/>
            <a:ext cx="8243570" cy="3757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6" name="图片 195587" descr="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0855" y="789305"/>
            <a:ext cx="2574925" cy="388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文本框 195588"/>
          <p:cNvSpPr txBox="1"/>
          <p:nvPr/>
        </p:nvSpPr>
        <p:spPr>
          <a:xfrm>
            <a:off x="6517005" y="1939925"/>
            <a:ext cx="282702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  <a:cs typeface="+mn-lt"/>
              </a:rPr>
              <a:t>and have a</a:t>
            </a:r>
          </a:p>
        </p:txBody>
      </p:sp>
      <p:sp>
        <p:nvSpPr>
          <p:cNvPr id="195592" name="文本框 195591"/>
          <p:cNvSpPr txBox="1"/>
          <p:nvPr/>
        </p:nvSpPr>
        <p:spPr>
          <a:xfrm>
            <a:off x="6237288" y="1328103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also</a:t>
            </a:r>
          </a:p>
        </p:txBody>
      </p:sp>
      <p:sp>
        <p:nvSpPr>
          <p:cNvPr id="195596" name="文本框 195595"/>
          <p:cNvSpPr txBox="1"/>
          <p:nvPr/>
        </p:nvSpPr>
        <p:spPr>
          <a:xfrm>
            <a:off x="1316355" y="3953193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Join </a:t>
            </a:r>
          </a:p>
        </p:txBody>
      </p:sp>
      <p:sp>
        <p:nvSpPr>
          <p:cNvPr id="4" name="文本框 195590"/>
          <p:cNvSpPr txBox="1"/>
          <p:nvPr/>
        </p:nvSpPr>
        <p:spPr>
          <a:xfrm>
            <a:off x="3305810" y="3446780"/>
            <a:ext cx="2931795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sym typeface="+mn-ea"/>
              </a:rPr>
              <a:t>_______________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</a:t>
            </a:r>
          </a:p>
        </p:txBody>
      </p:sp>
      <p:sp>
        <p:nvSpPr>
          <p:cNvPr id="195595" name="文本框 195594"/>
          <p:cNvSpPr txBox="1"/>
          <p:nvPr/>
        </p:nvSpPr>
        <p:spPr>
          <a:xfrm>
            <a:off x="3475990" y="3446463"/>
            <a:ext cx="31686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on weekends</a:t>
            </a:r>
          </a:p>
        </p:txBody>
      </p:sp>
      <p:sp>
        <p:nvSpPr>
          <p:cNvPr id="3" name="文本框 195590"/>
          <p:cNvSpPr txBox="1"/>
          <p:nvPr/>
        </p:nvSpPr>
        <p:spPr>
          <a:xfrm>
            <a:off x="4226560" y="2849245"/>
            <a:ext cx="2931795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sym typeface="+mn-ea"/>
              </a:rPr>
              <a:t>_______________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</a:t>
            </a:r>
          </a:p>
        </p:txBody>
      </p:sp>
      <p:sp>
        <p:nvSpPr>
          <p:cNvPr id="26629" name="文本框 195590"/>
          <p:cNvSpPr txBox="1"/>
          <p:nvPr/>
        </p:nvSpPr>
        <p:spPr>
          <a:xfrm>
            <a:off x="3475990" y="1847215"/>
            <a:ext cx="3041015" cy="5067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  <a:sym typeface="+mn-ea"/>
              </a:rPr>
              <a:t>_______________</a:t>
            </a:r>
            <a:r>
              <a:rPr lang="en-US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____</a:t>
            </a:r>
          </a:p>
        </p:txBody>
      </p:sp>
      <p:sp>
        <p:nvSpPr>
          <p:cNvPr id="195593" name="文本框 195592"/>
          <p:cNvSpPr txBox="1"/>
          <p:nvPr/>
        </p:nvSpPr>
        <p:spPr>
          <a:xfrm>
            <a:off x="3717925" y="1831658"/>
            <a:ext cx="25193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stay in shape</a:t>
            </a:r>
          </a:p>
        </p:txBody>
      </p:sp>
      <p:sp>
        <p:nvSpPr>
          <p:cNvPr id="195594" name="文本框 195593"/>
          <p:cNvSpPr txBox="1"/>
          <p:nvPr/>
        </p:nvSpPr>
        <p:spPr>
          <a:xfrm>
            <a:off x="4292283" y="2833688"/>
            <a:ext cx="2952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all different levels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4588510"/>
            <a:ext cx="4504690" cy="198501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5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95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5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95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102402"/>
          <p:cNvSpPr/>
          <p:nvPr/>
        </p:nvSpPr>
        <p:spPr>
          <a:xfrm>
            <a:off x="1049655" y="2612390"/>
            <a:ext cx="7791450" cy="1026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Discuss the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and present your answers to the class.</a:t>
            </a:r>
          </a:p>
        </p:txBody>
      </p:sp>
      <p:pic>
        <p:nvPicPr>
          <p:cNvPr id="27653" name="Picture 12" descr="BAN_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55" y="584200"/>
            <a:ext cx="6156960" cy="186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文本框 102410"/>
          <p:cNvSpPr txBox="1"/>
          <p:nvPr/>
        </p:nvSpPr>
        <p:spPr>
          <a:xfrm>
            <a:off x="2785110" y="1195705"/>
            <a:ext cx="30022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27655" name="图片 102411" descr="67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860" y="727075"/>
            <a:ext cx="1619250" cy="158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 3"/>
          <p:cNvSpPr/>
          <p:nvPr/>
        </p:nvSpPr>
        <p:spPr>
          <a:xfrm>
            <a:off x="303530" y="2531110"/>
            <a:ext cx="662305" cy="688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/>
              <a:t>4</a:t>
            </a:r>
          </a:p>
        </p:txBody>
      </p:sp>
      <p:sp>
        <p:nvSpPr>
          <p:cNvPr id="59396" name="Rectangle 4"/>
          <p:cNvSpPr/>
          <p:nvPr/>
        </p:nvSpPr>
        <p:spPr>
          <a:xfrm>
            <a:off x="443865" y="3770630"/>
            <a:ext cx="8397240" cy="2697480"/>
          </a:xfrm>
          <a:prstGeom prst="rect">
            <a:avLst/>
          </a:prstGeom>
          <a:solidFill>
            <a:srgbClr val="FA9CD1"/>
          </a:solidFill>
          <a:ln w="12700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i="1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☺</a:t>
            </a:r>
            <a:r>
              <a:rPr lang="zh-CN" altLang="en-US" sz="2800" i="1" dirty="0">
                <a:solidFill>
                  <a:srgbClr val="66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clubs do you have at your school?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sym typeface="+mn-ea"/>
              </a:rPr>
              <a:t>☺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clubs do you want to have at your school?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Why?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ldLvl="0" animBg="1"/>
      <p:bldP spid="593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矩形 203778"/>
          <p:cNvSpPr/>
          <p:nvPr/>
        </p:nvSpPr>
        <p:spPr>
          <a:xfrm>
            <a:off x="2520315" y="1522095"/>
            <a:ext cx="6269355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about a club that you have joined or would like to join. Then write a short passage about it. You may mention the following points:</a:t>
            </a:r>
          </a:p>
        </p:txBody>
      </p:sp>
      <p:sp>
        <p:nvSpPr>
          <p:cNvPr id="203789" name="文本框 203788"/>
          <p:cNvSpPr txBox="1"/>
          <p:nvPr/>
        </p:nvSpPr>
        <p:spPr>
          <a:xfrm>
            <a:off x="596265" y="4057650"/>
            <a:ext cx="7950835" cy="2282190"/>
          </a:xfrm>
          <a:prstGeom prst="rect">
            <a:avLst/>
          </a:prstGeom>
          <a:noFill/>
          <a:ln w="38100" cap="flat" cmpd="dbl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15000"/>
              </a:spcBef>
            </a:pPr>
            <a:r>
              <a:rPr lang="zh-CN" altLang="en-US" sz="32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☺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club is it?</a:t>
            </a:r>
          </a:p>
          <a:p>
            <a:pPr eaLnBrk="1" hangingPunct="1">
              <a:spcBef>
                <a:spcPct val="15000"/>
              </a:spcBef>
            </a:pPr>
            <a:r>
              <a:rPr lang="zh-CN" altLang="en-US" sz="32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☺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good about the club?</a:t>
            </a:r>
          </a:p>
          <a:p>
            <a:pPr eaLnBrk="1" hangingPunct="1">
              <a:spcBef>
                <a:spcPct val="15000"/>
              </a:spcBef>
            </a:pPr>
            <a:r>
              <a:rPr lang="zh-CN" altLang="en-US" sz="32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☺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enjoy it?</a:t>
            </a:r>
          </a:p>
          <a:p>
            <a:pPr eaLnBrk="1" hangingPunct="1">
              <a:spcBef>
                <a:spcPct val="15000"/>
              </a:spcBef>
            </a:pPr>
            <a:r>
              <a:rPr lang="zh-CN" altLang="en-US" sz="32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☺ 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do you think of the club?</a:t>
            </a:r>
            <a:endParaRPr lang="zh-CN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676" name="圆角矩形 203791"/>
          <p:cNvSpPr/>
          <p:nvPr/>
        </p:nvSpPr>
        <p:spPr>
          <a:xfrm>
            <a:off x="2765743" y="708025"/>
            <a:ext cx="4086225" cy="792163"/>
          </a:xfrm>
          <a:prstGeom prst="roundRect">
            <a:avLst>
              <a:gd name="adj" fmla="val 16667"/>
            </a:avLst>
          </a:prstGeom>
          <a:pattFill prst="dkVert">
            <a:fgClr>
              <a:srgbClr val="FF0066"/>
            </a:fgClr>
            <a:bgClr>
              <a:srgbClr val="FF6600"/>
            </a:bgClr>
          </a:pattFill>
          <a:ln w="2540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8677" name="文本框 203793"/>
          <p:cNvSpPr txBox="1"/>
          <p:nvPr/>
        </p:nvSpPr>
        <p:spPr>
          <a:xfrm>
            <a:off x="2877420" y="767659"/>
            <a:ext cx="40243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 Individual work</a:t>
            </a:r>
          </a:p>
        </p:txBody>
      </p:sp>
      <p:pic>
        <p:nvPicPr>
          <p:cNvPr id="203796" name="图片 203795" descr="th?id=O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" y="708025"/>
            <a:ext cx="2138680" cy="326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/>
      <p:bldP spid="20378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3252"/>
          <p:cNvSpPr/>
          <p:nvPr/>
        </p:nvSpPr>
        <p:spPr>
          <a:xfrm>
            <a:off x="696913" y="1174115"/>
            <a:ext cx="85693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1. Do you want to improve your thinking skills？</a:t>
            </a:r>
          </a:p>
        </p:txBody>
      </p:sp>
      <p:sp>
        <p:nvSpPr>
          <p:cNvPr id="31747" name="TextBox 8"/>
          <p:cNvSpPr txBox="1"/>
          <p:nvPr/>
        </p:nvSpPr>
        <p:spPr>
          <a:xfrm>
            <a:off x="2231390" y="524193"/>
            <a:ext cx="50720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Language points</a:t>
            </a:r>
            <a:endParaRPr lang="zh-CN" altLang="en-US" sz="4400" b="1" dirty="0">
              <a:solidFill>
                <a:srgbClr val="F31B9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88950" y="1911350"/>
            <a:ext cx="8310880" cy="33508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(1)want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想要。常用短语：want sth. 想要某物；want to do sth. 想要做某事；want sb. to do sth. 想要某人做某事。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buy a pen.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我想买支笔。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   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技能，技巧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主要是用来指实际工作或操作中运用的技巧和能力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smart boy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strong listening skill. 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这个聪明的男孩子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有很强的听力技能。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3252"/>
          <p:cNvSpPr/>
          <p:nvPr/>
        </p:nvSpPr>
        <p:spPr>
          <a:xfrm>
            <a:off x="682943" y="551180"/>
            <a:ext cx="85693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2. Do you want to make new friends？</a:t>
            </a:r>
          </a:p>
        </p:txBody>
      </p:sp>
      <p:sp>
        <p:nvSpPr>
          <p:cNvPr id="2" name="矩形 53252"/>
          <p:cNvSpPr/>
          <p:nvPr/>
        </p:nvSpPr>
        <p:spPr>
          <a:xfrm>
            <a:off x="537210" y="1288415"/>
            <a:ext cx="8267065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 friends </a:t>
            </a:r>
            <a:r>
              <a:rPr lang="en-US" altLang="zh-CN" sz="2800" b="1" dirty="0">
                <a:latin typeface="Times New Roman" panose="02020603050405020304" pitchFamily="18" charset="0"/>
              </a:rPr>
              <a:t>交朋友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  <a:r>
              <a:rPr lang="en-US" altLang="zh-CN" sz="2800" b="1" dirty="0">
                <a:latin typeface="Times New Roman" panose="02020603050405020304" pitchFamily="18" charset="0"/>
              </a:rPr>
              <a:t>make friends with sb. 意为“和某人交朋友”。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</a:rPr>
              <a:t>例</a:t>
            </a:r>
            <a:r>
              <a:rPr lang="en-US" altLang="zh-CN" sz="2800" b="1" dirty="0">
                <a:latin typeface="Times New Roman" panose="02020603050405020304" pitchFamily="18" charset="0"/>
              </a:rPr>
              <a:t>：She wanted to make friends with the popular students at school. 她想与在学校</a:t>
            </a:r>
            <a:r>
              <a:rPr lang="zh-CN" altLang="en-US" sz="2800" b="1" dirty="0">
                <a:latin typeface="Times New Roman" panose="02020603050405020304" pitchFamily="18" charset="0"/>
              </a:rPr>
              <a:t>里</a:t>
            </a:r>
            <a:r>
              <a:rPr lang="en-US" altLang="zh-CN" sz="2800" b="1" dirty="0">
                <a:latin typeface="Times New Roman" panose="02020603050405020304" pitchFamily="18" charset="0"/>
              </a:rPr>
              <a:t>受欢迎的</a:t>
            </a:r>
            <a:r>
              <a:rPr lang="zh-CN" altLang="en-US" sz="2800" b="1" dirty="0">
                <a:latin typeface="Times New Roman" panose="02020603050405020304" pitchFamily="18" charset="0"/>
              </a:rPr>
              <a:t>学生</a:t>
            </a:r>
            <a:r>
              <a:rPr lang="en-US" altLang="zh-CN" sz="2800" b="1" dirty="0">
                <a:latin typeface="Times New Roman" panose="02020603050405020304" pitchFamily="18" charset="0"/>
              </a:rPr>
              <a:t>交朋友。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练习</a:t>
            </a:r>
            <a:r>
              <a:rPr lang="zh-CN" altLang="en-US" sz="2800" b="1" dirty="0">
                <a:latin typeface="Times New Roman" panose="02020603050405020304" pitchFamily="18" charset="0"/>
              </a:rPr>
              <a:t>】他们互相交朋友，在一起玩得很开心。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</a:rPr>
              <a:t> They ________ ________ ________ each other and    had a great time together.</a:t>
            </a:r>
          </a:p>
        </p:txBody>
      </p:sp>
      <p:sp>
        <p:nvSpPr>
          <p:cNvPr id="3" name="矩形 2"/>
          <p:cNvSpPr/>
          <p:nvPr/>
        </p:nvSpPr>
        <p:spPr>
          <a:xfrm>
            <a:off x="1755250" y="5227431"/>
            <a:ext cx="42500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made     friends       with 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3252"/>
          <p:cNvSpPr/>
          <p:nvPr/>
        </p:nvSpPr>
        <p:spPr>
          <a:xfrm>
            <a:off x="683260" y="562610"/>
            <a:ext cx="8069580" cy="672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3. Join our chess club！</a:t>
            </a:r>
          </a:p>
        </p:txBody>
      </p:sp>
      <p:sp>
        <p:nvSpPr>
          <p:cNvPr id="3" name="矩形 53252"/>
          <p:cNvSpPr/>
          <p:nvPr/>
        </p:nvSpPr>
        <p:spPr>
          <a:xfrm>
            <a:off x="487680" y="1235075"/>
            <a:ext cx="826516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  <a:r>
              <a:rPr sz="2800" b="1" dirty="0">
                <a:latin typeface="Times New Roman" panose="02020603050405020304" pitchFamily="18" charset="0"/>
              </a:rPr>
              <a:t>是动词，意为“加入”。它常用来表示加入某个组织、团体、党派等，并成为其中的一员。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latin typeface="Times New Roman" panose="02020603050405020304" pitchFamily="18" charset="0"/>
              </a:rPr>
              <a:t>常用短语：join sb. in (doing) sth. 加入到某人当中一起做某事。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例</a:t>
            </a:r>
            <a:r>
              <a:rPr sz="2800" b="1" dirty="0">
                <a:latin typeface="Times New Roman" panose="02020603050405020304" pitchFamily="18" charset="0"/>
              </a:rPr>
              <a:t>：They joined our music club last year.他们去年加入我们音乐俱乐部的。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【拓展】表示</a:t>
            </a:r>
            <a:r>
              <a:rPr lang="en-US" altLang="zh-CN" sz="2800" b="1" dirty="0">
                <a:latin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</a:rPr>
              <a:t>加入，参加</a:t>
            </a:r>
            <a:r>
              <a:rPr lang="en-US" altLang="zh-CN" sz="2800" b="1" dirty="0">
                <a:latin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</a:rPr>
              <a:t>的词还有 </a:t>
            </a:r>
            <a:r>
              <a:rPr lang="en-US" altLang="zh-CN" sz="2800" b="1" dirty="0">
                <a:latin typeface="Times New Roman" panose="02020603050405020304" pitchFamily="18" charset="0"/>
              </a:rPr>
              <a:t>take part in </a:t>
            </a:r>
            <a:r>
              <a:rPr lang="zh-CN" altLang="en-US" sz="2800" b="1" dirty="0">
                <a:latin typeface="Times New Roman" panose="02020603050405020304" pitchFamily="18" charset="0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</a:rPr>
              <a:t>attend </a:t>
            </a:r>
            <a:r>
              <a:rPr lang="zh-CN" altLang="en-US" sz="2800" b="1" dirty="0">
                <a:latin typeface="Times New Roman" panose="02020603050405020304" pitchFamily="18" charset="0"/>
              </a:rPr>
              <a:t>等。</a:t>
            </a:r>
          </a:p>
        </p:txBody>
      </p:sp>
    </p:spTree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3252"/>
          <p:cNvSpPr/>
          <p:nvPr/>
        </p:nvSpPr>
        <p:spPr>
          <a:xfrm>
            <a:off x="459338" y="876617"/>
            <a:ext cx="8069580" cy="672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4. You will learn and have fun at the same time.</a:t>
            </a:r>
          </a:p>
        </p:txBody>
      </p:sp>
      <p:sp>
        <p:nvSpPr>
          <p:cNvPr id="3" name="矩形 53252"/>
          <p:cNvSpPr/>
          <p:nvPr/>
        </p:nvSpPr>
        <p:spPr>
          <a:xfrm>
            <a:off x="381000" y="1447800"/>
            <a:ext cx="8658226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 the same time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lang="zh-CN" sz="2800" b="1" dirty="0">
                <a:latin typeface="Times New Roman" panose="02020603050405020304" pitchFamily="18" charset="0"/>
              </a:rPr>
              <a:t>与此</a:t>
            </a:r>
            <a:r>
              <a:rPr sz="2800" b="1" dirty="0">
                <a:latin typeface="Times New Roman" panose="02020603050405020304" pitchFamily="18" charset="0"/>
              </a:rPr>
              <a:t>同时。</a:t>
            </a:r>
            <a:r>
              <a:rPr lang="zh-CN" sz="2800" b="1" dirty="0">
                <a:latin typeface="Times New Roman" panose="02020603050405020304" pitchFamily="18" charset="0"/>
              </a:rPr>
              <a:t>相当于in the mean time。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例</a:t>
            </a:r>
            <a:r>
              <a:rPr sz="2800" b="1" dirty="0">
                <a:latin typeface="Times New Roman" panose="02020603050405020304" pitchFamily="18" charset="0"/>
              </a:rPr>
              <a:t>：The two runners reached the finishing line at the same time. 这两个跑</a:t>
            </a:r>
            <a:r>
              <a:rPr lang="zh-CN" sz="2800" b="1" dirty="0">
                <a:latin typeface="Times New Roman" panose="02020603050405020304" pitchFamily="18" charset="0"/>
              </a:rPr>
              <a:t>步</a:t>
            </a:r>
            <a:r>
              <a:rPr sz="2800" b="1" dirty="0">
                <a:latin typeface="Times New Roman" panose="02020603050405020304" pitchFamily="18" charset="0"/>
              </a:rPr>
              <a:t>运动员同时跑到终点。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latin typeface="Times New Roman" panose="02020603050405020304" pitchFamily="18" charset="0"/>
              </a:rPr>
              <a:t>In the meantime，they took part in various contests and games．与此同时，他们参加了各种比赛和游戏。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5079365"/>
            <a:ext cx="3060700" cy="1530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475" y="5079365"/>
            <a:ext cx="3237865" cy="1409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340" y="5181600"/>
            <a:ext cx="1847850" cy="1307465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3252"/>
          <p:cNvSpPr/>
          <p:nvPr/>
        </p:nvSpPr>
        <p:spPr>
          <a:xfrm>
            <a:off x="665480" y="633730"/>
            <a:ext cx="80695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5. Club meetings are going to start next week.</a:t>
            </a:r>
          </a:p>
        </p:txBody>
      </p:sp>
      <p:sp>
        <p:nvSpPr>
          <p:cNvPr id="3" name="矩形 53252"/>
          <p:cNvSpPr/>
          <p:nvPr/>
        </p:nvSpPr>
        <p:spPr>
          <a:xfrm>
            <a:off x="665480" y="1461135"/>
            <a:ext cx="815594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latin typeface="Times New Roman" panose="02020603050405020304" pitchFamily="18" charset="0"/>
              </a:rPr>
              <a:t>(1)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meeting</a:t>
            </a:r>
            <a:r>
              <a:rPr sz="2800" b="1" dirty="0">
                <a:latin typeface="Times New Roman" panose="02020603050405020304" pitchFamily="18" charset="0"/>
              </a:rPr>
              <a:t>是可数名词，意为“会议，聚会”。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latin typeface="Times New Roman" panose="02020603050405020304" pitchFamily="18" charset="0"/>
              </a:rPr>
              <a:t>常用短语：hold/have a meeting开会；sports meeting 运动会。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latin typeface="Times New Roman" panose="02020603050405020304" pitchFamily="18" charset="0"/>
              </a:rPr>
              <a:t>(2)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辨析start与begin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二者都意为“开始”，一般情况下可以互换使用，且后面都跟名词、代词、不定式或动名词。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例：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The sports meeting starts/begins at 8 o'clock.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运动会八点钟开始。</a:t>
            </a:r>
          </a:p>
        </p:txBody>
      </p:sp>
    </p:spTree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3252"/>
          <p:cNvSpPr/>
          <p:nvPr/>
        </p:nvSpPr>
        <p:spPr>
          <a:xfrm>
            <a:off x="579120" y="668655"/>
            <a:ext cx="7985760" cy="737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二者的区别：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648460"/>
            <a:ext cx="8119110" cy="2927350"/>
          </a:xfrm>
          <a:prstGeom prst="rect">
            <a:avLst/>
          </a:prstGeom>
        </p:spPr>
      </p:pic>
      <p:sp>
        <p:nvSpPr>
          <p:cNvPr id="4" name="矩形 53252"/>
          <p:cNvSpPr/>
          <p:nvPr/>
        </p:nvSpPr>
        <p:spPr>
          <a:xfrm>
            <a:off x="579120" y="4575810"/>
            <a:ext cx="7985760" cy="181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例：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  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sz="28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 r="-1564"/>
          <a:stretch>
            <a:fillRect/>
          </a:stretch>
        </p:blipFill>
        <p:spPr>
          <a:xfrm>
            <a:off x="1176655" y="5963920"/>
            <a:ext cx="2927985" cy="406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655" y="4658360"/>
            <a:ext cx="6791325" cy="417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655" y="5075555"/>
            <a:ext cx="2883535" cy="453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655" y="5529580"/>
            <a:ext cx="5712460" cy="43434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16386"/>
          <p:cNvSpPr txBox="1"/>
          <p:nvPr/>
        </p:nvSpPr>
        <p:spPr>
          <a:xfrm>
            <a:off x="372110" y="611505"/>
            <a:ext cx="8075930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★ Key sentences:</a:t>
            </a:r>
          </a:p>
        </p:txBody>
      </p:sp>
      <p:sp>
        <p:nvSpPr>
          <p:cNvPr id="4" name="文本框 16386"/>
          <p:cNvSpPr txBox="1"/>
          <p:nvPr/>
        </p:nvSpPr>
        <p:spPr>
          <a:xfrm>
            <a:off x="504488" y="1600200"/>
            <a:ext cx="8146415" cy="42779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1. Do you want to improve your thinking skills？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2. Join our chess club！ 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3. Chess challenges you and makes you think hard.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4. You will learn and have fun at the same time.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5. Acting is fun and useful.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6. We do lots of role play games in our classes.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7. Join us today or stop by the pool to learn more.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46060" y="182880"/>
            <a:ext cx="1059815" cy="15246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3252"/>
          <p:cNvSpPr/>
          <p:nvPr/>
        </p:nvSpPr>
        <p:spPr>
          <a:xfrm>
            <a:off x="570865" y="610235"/>
            <a:ext cx="8069580" cy="672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6. Acting is fun and useful.</a:t>
            </a:r>
          </a:p>
        </p:txBody>
      </p:sp>
      <p:sp>
        <p:nvSpPr>
          <p:cNvPr id="3" name="矩形 53252"/>
          <p:cNvSpPr/>
          <p:nvPr/>
        </p:nvSpPr>
        <p:spPr>
          <a:xfrm>
            <a:off x="544195" y="1282700"/>
            <a:ext cx="809625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latin typeface="Times New Roman" panose="02020603050405020304" pitchFamily="18" charset="0"/>
              </a:rPr>
              <a:t>(1)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Acting</a:t>
            </a: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在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此句中</a:t>
            </a:r>
            <a:r>
              <a:rPr sz="2800" b="1" dirty="0">
                <a:latin typeface="Times New Roman" panose="02020603050405020304" pitchFamily="18" charset="0"/>
              </a:rPr>
              <a:t>作主语。当动名词 (短语) 作主语时，谓语动词要用单数形式；但是如果多个动名词(短语)并列作主语，则表示复数，谓语动词则要用复数形式。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例</a:t>
            </a:r>
            <a:r>
              <a:rPr sz="2800" b="1" dirty="0">
                <a:latin typeface="Times New Roman" panose="02020603050405020304" pitchFamily="18" charset="0"/>
              </a:rPr>
              <a:t>：Seeing is believing. 眼见为实。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Watching TV and reading books are really </a:t>
            </a:r>
            <a:r>
              <a:rPr lang="en-US" altLang="zh-CN" sz="2800" b="1" dirty="0">
                <a:latin typeface="Times New Roman" panose="02020603050405020304" pitchFamily="18" charset="0"/>
              </a:rPr>
              <a:t>helpful for students. </a:t>
            </a:r>
            <a:r>
              <a:rPr lang="zh-CN" altLang="en-US" sz="2800" b="1" dirty="0">
                <a:latin typeface="Times New Roman" panose="02020603050405020304" pitchFamily="18" charset="0"/>
              </a:rPr>
              <a:t>对于学生来说，看电视和读书都很有用。</a:t>
            </a:r>
            <a:r>
              <a:rPr lang="zh-CN" sz="2800" b="1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3252"/>
          <p:cNvSpPr/>
          <p:nvPr/>
        </p:nvSpPr>
        <p:spPr>
          <a:xfrm>
            <a:off x="445135" y="688975"/>
            <a:ext cx="850392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(2)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useful</a:t>
            </a:r>
            <a:r>
              <a:rPr lang="zh-CN" sz="2800" b="1" dirty="0">
                <a:latin typeface="Times New Roman" panose="02020603050405020304" pitchFamily="18" charset="0"/>
              </a:rPr>
              <a:t>是形容词，意为“有用的”。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该词是由use 加形容词后缀­ful构成的形容词。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其反义词为 useless（无用的）。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例：This dictionary is very useful.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这本词典非常有用。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It can be useful to write a short summary </a:t>
            </a:r>
            <a:r>
              <a:rPr lang="en-US" altLang="zh-CN" sz="2800" b="1" dirty="0">
                <a:latin typeface="Times New Roman" panose="02020603050405020304" pitchFamily="18" charset="0"/>
              </a:rPr>
              <a:t>after a lesson</a:t>
            </a:r>
            <a:r>
              <a:rPr lang="zh-CN" sz="2800" b="1" dirty="0">
                <a:latin typeface="Times New Roman" panose="02020603050405020304" pitchFamily="18" charset="0"/>
              </a:rPr>
              <a:t>. 一节课结束后，写一个短短的总结很有用。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Don't just sit watching </a:t>
            </a:r>
            <a:r>
              <a:rPr lang="en-US" altLang="zh-CN" sz="2800" b="1" dirty="0">
                <a:latin typeface="Times New Roman" panose="02020603050405020304" pitchFamily="18" charset="0"/>
              </a:rPr>
              <a:t>TV! M</a:t>
            </a:r>
            <a:r>
              <a:rPr lang="zh-CN" sz="2800" b="1" dirty="0">
                <a:latin typeface="Times New Roman" panose="02020603050405020304" pitchFamily="18" charset="0"/>
              </a:rPr>
              <a:t>ake yourself useful!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dirty="0">
                <a:latin typeface="Times New Roman" panose="02020603050405020304" pitchFamily="18" charset="0"/>
              </a:rPr>
              <a:t>别光坐着看电视</a:t>
            </a:r>
            <a:r>
              <a:rPr lang="en-US" altLang="zh-CN" sz="2800" b="1" dirty="0">
                <a:latin typeface="Times New Roman" panose="02020603050405020304" pitchFamily="18" charset="0"/>
              </a:rPr>
              <a:t>! </a:t>
            </a:r>
            <a:r>
              <a:rPr lang="zh-CN" sz="2800" b="1" dirty="0">
                <a:latin typeface="Times New Roman" panose="02020603050405020304" pitchFamily="18" charset="0"/>
              </a:rPr>
              <a:t>帮一下忙吧！</a:t>
            </a:r>
          </a:p>
        </p:txBody>
      </p:sp>
    </p:spTree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3252"/>
          <p:cNvSpPr/>
          <p:nvPr/>
        </p:nvSpPr>
        <p:spPr>
          <a:xfrm>
            <a:off x="735965" y="633095"/>
            <a:ext cx="8069580" cy="672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7. We do lots of role play games in our classes.</a:t>
            </a:r>
          </a:p>
        </p:txBody>
      </p:sp>
      <p:sp>
        <p:nvSpPr>
          <p:cNvPr id="3" name="矩形 53252"/>
          <p:cNvSpPr/>
          <p:nvPr/>
        </p:nvSpPr>
        <p:spPr>
          <a:xfrm>
            <a:off x="615315" y="1189990"/>
            <a:ext cx="8117205" cy="5064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role</a:t>
            </a:r>
            <a:r>
              <a:rPr sz="2800" b="1" dirty="0">
                <a:latin typeface="Times New Roman" panose="02020603050405020304" pitchFamily="18" charset="0"/>
              </a:rPr>
              <a:t>是名词，意为“职能，角色”。常用短语：play a role of </a:t>
            </a:r>
            <a:r>
              <a:rPr lang="en-US" sz="2800" b="1" dirty="0">
                <a:latin typeface="Times New Roman" panose="02020603050405020304" pitchFamily="18" charset="0"/>
              </a:rPr>
              <a:t>... </a:t>
            </a:r>
            <a:r>
              <a:rPr sz="2800" b="1" dirty="0">
                <a:latin typeface="Times New Roman" panose="02020603050405020304" pitchFamily="18" charset="0"/>
              </a:rPr>
              <a:t>扮演……的角色；play a role</a:t>
            </a:r>
            <a:r>
              <a:rPr lang="en-US" sz="2800" b="1" dirty="0">
                <a:latin typeface="Times New Roman" panose="02020603050405020304" pitchFamily="18" charset="0"/>
              </a:rPr>
              <a:t>/part</a:t>
            </a:r>
            <a:r>
              <a:rPr sz="2800" b="1" dirty="0">
                <a:latin typeface="Times New Roman" panose="02020603050405020304" pitchFamily="18" charset="0"/>
              </a:rPr>
              <a:t> in在……中起作用。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</a:rPr>
              <a:t>例：He was invited to play a role in this TV play. 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</a:rPr>
              <a:t>他受邀在这个电视剧里扮演一个角色。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Times New Roman" panose="02020603050405020304" pitchFamily="18" charset="0"/>
              </a:rPr>
              <a:t>omputers play an important part in our daily life. </a:t>
            </a:r>
          </a:p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</a:rPr>
              <a:t>电脑在我们的日常生活中扮演着重要的角色。</a:t>
            </a:r>
          </a:p>
        </p:txBody>
      </p:sp>
    </p:spTree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3252"/>
          <p:cNvSpPr/>
          <p:nvPr/>
        </p:nvSpPr>
        <p:spPr>
          <a:xfrm>
            <a:off x="584835" y="3608705"/>
            <a:ext cx="8069580" cy="2999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9. Join us today or stop by the pool to learn more.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stop by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停在……旁边。也可意为“顺便拜访”，相当于drop in at，其后接地点名词。</a:t>
            </a:r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例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：I can stop by the shop to buy some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fruit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for you.我可以顺便去商店为你买些</a:t>
            </a:r>
            <a:r>
              <a:rPr 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水果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3" name="矩形 53252"/>
          <p:cNvSpPr/>
          <p:nvPr/>
        </p:nvSpPr>
        <p:spPr>
          <a:xfrm>
            <a:off x="537210" y="1280795"/>
            <a:ext cx="8117205" cy="2222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stay in shape</a:t>
            </a:r>
            <a:r>
              <a:rPr sz="2800" b="1" dirty="0">
                <a:latin typeface="Times New Roman" panose="02020603050405020304" pitchFamily="18" charset="0"/>
              </a:rPr>
              <a:t>保持体形。其中shape是名词，意为“样子，形状”。如：She eats little to stay in shape.她吃得很少以保持体形。</a:t>
            </a:r>
          </a:p>
        </p:txBody>
      </p:sp>
      <p:sp>
        <p:nvSpPr>
          <p:cNvPr id="2" name="矩形 53252"/>
          <p:cNvSpPr/>
          <p:nvPr/>
        </p:nvSpPr>
        <p:spPr>
          <a:xfrm>
            <a:off x="537210" y="753110"/>
            <a:ext cx="8069580" cy="672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</a:rPr>
              <a:t>8. </a:t>
            </a:r>
            <a:r>
              <a:rPr sz="2800" b="1" dirty="0">
                <a:solidFill>
                  <a:srgbClr val="1638E8"/>
                </a:solidFill>
                <a:latin typeface="Times New Roman" panose="02020603050405020304" pitchFamily="18" charset="0"/>
                <a:sym typeface="+mn-ea"/>
              </a:rPr>
              <a:t>You can stay in shape and have a good time.</a:t>
            </a:r>
            <a:endParaRPr lang="en-US" altLang="zh-CN" sz="2800" b="1" dirty="0">
              <a:solidFill>
                <a:srgbClr val="1638E8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占位符 50178"/>
          <p:cNvSpPr>
            <a:spLocks noGrp="1"/>
          </p:cNvSpPr>
          <p:nvPr/>
        </p:nvSpPr>
        <p:spPr>
          <a:xfrm>
            <a:off x="831850" y="1607820"/>
            <a:ext cx="8018780" cy="4831715"/>
          </a:xfrm>
          <a:prstGeom prst="rect">
            <a:avLst/>
          </a:prstGeom>
          <a:noFill/>
          <a:ln w="9525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118515" tIns="59258" rIns="118515" bIns="59258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476250" defTabSz="70485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Our English teacher wants us ________ English stories out of class.</a:t>
            </a:r>
          </a:p>
          <a:p>
            <a:pPr marL="476250" indent="-476250" defTabSz="70485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A．read　	          B．reading　</a:t>
            </a:r>
          </a:p>
          <a:p>
            <a:pPr marL="476250" indent="-476250" defTabSz="70485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C．to read          D. reads </a:t>
            </a:r>
          </a:p>
          <a:p>
            <a:pPr marL="476250" indent="-476250" defTabSz="70485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Internet is really________to us. We can easily find the information we need.</a:t>
            </a:r>
          </a:p>
          <a:p>
            <a:pPr marL="476250" indent="-476250" defTabSz="70485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A．safe　　　	  B．hard</a:t>
            </a:r>
          </a:p>
          <a:p>
            <a:pPr marL="476250" indent="-476250" defTabSz="704850" eaLnBrk="1" hangingPunct="1">
              <a:lnSpc>
                <a:spcPct val="140000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C．boring　	  D．useful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0" name="文本框 70659"/>
          <p:cNvSpPr txBox="1"/>
          <p:nvPr/>
        </p:nvSpPr>
        <p:spPr>
          <a:xfrm>
            <a:off x="6285230" y="1436370"/>
            <a:ext cx="728345" cy="735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C</a:t>
            </a:r>
          </a:p>
        </p:txBody>
      </p:sp>
      <p:sp>
        <p:nvSpPr>
          <p:cNvPr id="47112" name="文本框 53256"/>
          <p:cNvSpPr txBox="1"/>
          <p:nvPr/>
        </p:nvSpPr>
        <p:spPr>
          <a:xfrm>
            <a:off x="568643" y="1024255"/>
            <a:ext cx="59928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一、单项选择。</a:t>
            </a:r>
          </a:p>
        </p:txBody>
      </p:sp>
      <p:sp>
        <p:nvSpPr>
          <p:cNvPr id="51204" name="标题 1"/>
          <p:cNvSpPr txBox="1"/>
          <p:nvPr/>
        </p:nvSpPr>
        <p:spPr>
          <a:xfrm>
            <a:off x="3240405" y="311150"/>
            <a:ext cx="2662555" cy="71310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0" hangingPunct="0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22190" y="3934460"/>
            <a:ext cx="751840" cy="671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algn="ctr" defTabSz="91313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ldLvl="0" animBg="1"/>
      <p:bldP spid="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占位符 50178"/>
          <p:cNvSpPr>
            <a:spLocks noGrp="1"/>
          </p:cNvSpPr>
          <p:nvPr/>
        </p:nvSpPr>
        <p:spPr>
          <a:xfrm>
            <a:off x="562610" y="625475"/>
            <a:ext cx="8203565" cy="5816600"/>
          </a:xfrm>
          <a:prstGeom prst="rect">
            <a:avLst/>
          </a:prstGeom>
          <a:noFill/>
          <a:ln w="9525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118515" tIns="59258" rIns="118515" bIns="59258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3. She and I both arrived at ________ same time by</a:t>
            </a:r>
          </a:p>
          <a:p>
            <a:pPr marL="609600" indent="-6096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pure coincidence(纯属巧合)．</a:t>
            </a:r>
          </a:p>
          <a:p>
            <a:pPr marL="609600" indent="-6096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A．the　　B．a        C．an　        	D．\</a:t>
            </a:r>
          </a:p>
          <a:p>
            <a:pPr marL="609600" indent="-6096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4. Going to school by bus usually________ me about half an hour.</a:t>
            </a:r>
          </a:p>
          <a:p>
            <a:pPr marL="609600" indent="-6096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A．take　B．takes     C．is taking　 D．took</a:t>
            </a:r>
          </a:p>
          <a:p>
            <a:pPr marL="609600" indent="-6096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5. —Jenny, I hear there will be an art club in our  school.</a:t>
            </a:r>
          </a:p>
          <a:p>
            <a:pPr marL="609600" indent="-6096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—Wonderful！I can't wait to________it.</a:t>
            </a:r>
          </a:p>
          <a:p>
            <a:pPr marL="609600" indent="-6096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A．repeat　B．forget    C．receive   D．join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</a:rPr>
              <a:t>                                    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70660" name="文本框 70659"/>
          <p:cNvSpPr txBox="1"/>
          <p:nvPr/>
        </p:nvSpPr>
        <p:spPr>
          <a:xfrm>
            <a:off x="5117465" y="810260"/>
            <a:ext cx="1065530" cy="52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algn="ctr" defTabSz="913130"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23890" y="2352040"/>
            <a:ext cx="1448435" cy="52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algn="ctr" defTabSz="913130"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72430" y="5302885"/>
            <a:ext cx="1448435" cy="52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algn="ctr" defTabSz="913130"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ldLvl="0" animBg="1"/>
      <p:bldP spid="2" grpId="0" bldLvl="0" animBg="1"/>
      <p:bldP spid="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74753"/>
          <p:cNvSpPr txBox="1"/>
          <p:nvPr/>
        </p:nvSpPr>
        <p:spPr>
          <a:xfrm>
            <a:off x="389890" y="1290320"/>
            <a:ext cx="8436610" cy="52609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lIns="91435" tIns="45717" rIns="91435" bIns="45717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尽管约翰在这里只住了一年，但他交了很多朋友。</a:t>
            </a:r>
            <a:b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John lived here for only one year, but he ________ _______ ________ ________.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她每天做瑜伽来保持体型。</a:t>
            </a:r>
            <a:b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does yoga every day to ________ ________ _________.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跑步是有益的运动。</a:t>
            </a:r>
            <a:b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Running is ________ ________.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文本框 53256"/>
          <p:cNvSpPr txBox="1"/>
          <p:nvPr/>
        </p:nvSpPr>
        <p:spPr>
          <a:xfrm>
            <a:off x="497205" y="706755"/>
            <a:ext cx="7642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二、根据汉语意思完成句子。</a:t>
            </a:r>
          </a:p>
        </p:txBody>
      </p:sp>
      <p:sp>
        <p:nvSpPr>
          <p:cNvPr id="186374" name="矩形 186373"/>
          <p:cNvSpPr/>
          <p:nvPr/>
        </p:nvSpPr>
        <p:spPr>
          <a:xfrm>
            <a:off x="6884035" y="2167255"/>
            <a:ext cx="10121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made</a:t>
            </a:r>
          </a:p>
        </p:txBody>
      </p:sp>
      <p:sp>
        <p:nvSpPr>
          <p:cNvPr id="186375" name="矩形 186374"/>
          <p:cNvSpPr/>
          <p:nvPr/>
        </p:nvSpPr>
        <p:spPr>
          <a:xfrm>
            <a:off x="5072380" y="4065588"/>
            <a:ext cx="7950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stay</a:t>
            </a:r>
          </a:p>
        </p:txBody>
      </p:sp>
      <p:sp>
        <p:nvSpPr>
          <p:cNvPr id="186376" name="矩形 186375"/>
          <p:cNvSpPr/>
          <p:nvPr/>
        </p:nvSpPr>
        <p:spPr>
          <a:xfrm>
            <a:off x="2731135" y="5942965"/>
            <a:ext cx="25571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good     exercise</a:t>
            </a:r>
          </a:p>
        </p:txBody>
      </p:sp>
      <p:sp>
        <p:nvSpPr>
          <p:cNvPr id="186379" name="矩形 186378"/>
          <p:cNvSpPr/>
          <p:nvPr/>
        </p:nvSpPr>
        <p:spPr>
          <a:xfrm>
            <a:off x="6692583" y="3982720"/>
            <a:ext cx="7461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in </a:t>
            </a:r>
          </a:p>
        </p:txBody>
      </p:sp>
      <p:sp>
        <p:nvSpPr>
          <p:cNvPr id="2" name="矩形 1"/>
          <p:cNvSpPr/>
          <p:nvPr/>
        </p:nvSpPr>
        <p:spPr>
          <a:xfrm>
            <a:off x="865505" y="2767965"/>
            <a:ext cx="37680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lots          of         friends</a:t>
            </a:r>
          </a:p>
        </p:txBody>
      </p:sp>
      <p:sp>
        <p:nvSpPr>
          <p:cNvPr id="3" name="矩形 2"/>
          <p:cNvSpPr/>
          <p:nvPr/>
        </p:nvSpPr>
        <p:spPr>
          <a:xfrm>
            <a:off x="786448" y="4587875"/>
            <a:ext cx="10521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shape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/>
      <p:bldP spid="186375" grpId="0"/>
      <p:bldP spid="186376" grpId="0"/>
      <p:bldP spid="186379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2"/>
          <p:cNvSpPr txBox="1"/>
          <p:nvPr/>
        </p:nvSpPr>
        <p:spPr>
          <a:xfrm>
            <a:off x="584835" y="951230"/>
            <a:ext cx="8169275" cy="551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他同时告诉了我他和他父亲的地址和电话号码。</a:t>
            </a:r>
            <a:b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told me his and his father’s addresses and 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telephone numbers ______ ________ _________ 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_________.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在英语课上，我们有时做角色扮演游戏。</a:t>
            </a:r>
            <a:b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sometimes ________ ________ _______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________ in English class.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我和一些朋友要出去吃晚餐。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I am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 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dinner with some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7395" name="矩形 187394"/>
          <p:cNvSpPr/>
          <p:nvPr/>
        </p:nvSpPr>
        <p:spPr>
          <a:xfrm>
            <a:off x="3874770" y="2224088"/>
            <a:ext cx="10080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at</a:t>
            </a:r>
          </a:p>
        </p:txBody>
      </p:sp>
      <p:sp>
        <p:nvSpPr>
          <p:cNvPr id="187396" name="矩形 187395"/>
          <p:cNvSpPr/>
          <p:nvPr/>
        </p:nvSpPr>
        <p:spPr>
          <a:xfrm>
            <a:off x="3608070" y="4039870"/>
            <a:ext cx="3767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           role</a:t>
            </a:r>
          </a:p>
        </p:txBody>
      </p:sp>
      <p:sp>
        <p:nvSpPr>
          <p:cNvPr id="187397" name="矩形 187396"/>
          <p:cNvSpPr/>
          <p:nvPr/>
        </p:nvSpPr>
        <p:spPr>
          <a:xfrm>
            <a:off x="5426710" y="2224088"/>
            <a:ext cx="25825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the           same</a:t>
            </a:r>
          </a:p>
        </p:txBody>
      </p:sp>
      <p:sp>
        <p:nvSpPr>
          <p:cNvPr id="187398" name="矩形 187397"/>
          <p:cNvSpPr/>
          <p:nvPr/>
        </p:nvSpPr>
        <p:spPr>
          <a:xfrm>
            <a:off x="1053465" y="4561840"/>
            <a:ext cx="113093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games</a:t>
            </a:r>
          </a:p>
        </p:txBody>
      </p:sp>
      <p:sp>
        <p:nvSpPr>
          <p:cNvPr id="2" name="矩形 1"/>
          <p:cNvSpPr/>
          <p:nvPr/>
        </p:nvSpPr>
        <p:spPr>
          <a:xfrm>
            <a:off x="895350" y="2825433"/>
            <a:ext cx="9429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time</a:t>
            </a:r>
          </a:p>
        </p:txBody>
      </p:sp>
      <p:sp>
        <p:nvSpPr>
          <p:cNvPr id="3" name="矩形 2"/>
          <p:cNvSpPr/>
          <p:nvPr/>
        </p:nvSpPr>
        <p:spPr>
          <a:xfrm>
            <a:off x="6274435" y="4039870"/>
            <a:ext cx="8350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play</a:t>
            </a:r>
          </a:p>
        </p:txBody>
      </p:sp>
      <p:sp>
        <p:nvSpPr>
          <p:cNvPr id="4" name="矩形 3"/>
          <p:cNvSpPr/>
          <p:nvPr/>
        </p:nvSpPr>
        <p:spPr>
          <a:xfrm>
            <a:off x="1838325" y="5798820"/>
            <a:ext cx="66370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going    out                                        friends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/>
      <p:bldP spid="187397" grpId="0"/>
      <p:bldP spid="187398" grpId="0"/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74753"/>
          <p:cNvSpPr txBox="1"/>
          <p:nvPr/>
        </p:nvSpPr>
        <p:spPr>
          <a:xfrm>
            <a:off x="786765" y="1340485"/>
            <a:ext cx="7774940" cy="4937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5" tIns="45717" rIns="91435" bIns="45717">
            <a:spAutoFit/>
          </a:bodyPr>
          <a:lstStyle/>
          <a:p>
            <a:pPr eaLnBrk="1" hangingPunct="1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I am going to </a:t>
            </a:r>
            <a:r>
              <a:rPr lang="en-US" altLang="zh-CN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sing a song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 the party. </a:t>
            </a:r>
          </a:p>
          <a:p>
            <a:pPr eaLnBrk="1" hangingPunct="1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对划线部分提问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 _______ you ________ ________</a:t>
            </a:r>
          </a:p>
          <a:p>
            <a:pPr eaLnBrk="1" hangingPunct="1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________ at the party?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Grace is going to give Mike a card tomorrow.</a:t>
            </a:r>
          </a:p>
          <a:p>
            <a:pPr eaLnBrk="1" hangingPunct="1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改为否定句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Grace _______ ________ ________ give Mike a</a:t>
            </a:r>
          </a:p>
          <a:p>
            <a:pPr eaLnBrk="1" hangingPunct="1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card tomorrow.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文本框 53256"/>
          <p:cNvSpPr txBox="1"/>
          <p:nvPr/>
        </p:nvSpPr>
        <p:spPr>
          <a:xfrm>
            <a:off x="786765" y="678180"/>
            <a:ext cx="7642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</a:rPr>
              <a:t>三、按要求改写句子。</a:t>
            </a:r>
          </a:p>
        </p:txBody>
      </p:sp>
      <p:sp>
        <p:nvSpPr>
          <p:cNvPr id="184326" name="矩形 184325"/>
          <p:cNvSpPr/>
          <p:nvPr/>
        </p:nvSpPr>
        <p:spPr>
          <a:xfrm>
            <a:off x="1537018" y="2639060"/>
            <a:ext cx="45713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What         are                going</a:t>
            </a:r>
          </a:p>
        </p:txBody>
      </p:sp>
      <p:sp>
        <p:nvSpPr>
          <p:cNvPr id="184327" name="矩形 184326"/>
          <p:cNvSpPr/>
          <p:nvPr/>
        </p:nvSpPr>
        <p:spPr>
          <a:xfrm>
            <a:off x="6585585" y="2727325"/>
            <a:ext cx="5676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to </a:t>
            </a:r>
          </a:p>
        </p:txBody>
      </p:sp>
      <p:sp>
        <p:nvSpPr>
          <p:cNvPr id="184328" name="矩形 184327"/>
          <p:cNvSpPr/>
          <p:nvPr/>
        </p:nvSpPr>
        <p:spPr>
          <a:xfrm>
            <a:off x="2805430" y="5146040"/>
            <a:ext cx="34023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isn’t      going          to</a:t>
            </a:r>
          </a:p>
        </p:txBody>
      </p:sp>
      <p:sp>
        <p:nvSpPr>
          <p:cNvPr id="6" name="矩形 5"/>
          <p:cNvSpPr/>
          <p:nvPr/>
        </p:nvSpPr>
        <p:spPr>
          <a:xfrm>
            <a:off x="1617345" y="3168015"/>
            <a:ext cx="5581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/>
      <p:bldP spid="184327" grpId="0"/>
      <p:bldP spid="184328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框 74753"/>
          <p:cNvSpPr txBox="1"/>
          <p:nvPr/>
        </p:nvSpPr>
        <p:spPr>
          <a:xfrm>
            <a:off x="431414" y="311867"/>
            <a:ext cx="8317865" cy="6040120"/>
          </a:xfrm>
          <a:prstGeom prst="rect">
            <a:avLst/>
          </a:prstGeom>
          <a:noFill/>
          <a:ln w="9525">
            <a:noFill/>
          </a:ln>
        </p:spPr>
        <p:txBody>
          <a:bodyPr wrap="square" lIns="91435" tIns="45717" rIns="91435" bIns="45717">
            <a:spAutoFit/>
          </a:bodyPr>
          <a:lstStyle/>
          <a:p>
            <a:pPr eaLnBrk="1" hangingPunct="1">
              <a:lnSpc>
                <a:spcPct val="12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We are going to make some apple juice this evening.</a:t>
            </a:r>
          </a:p>
          <a:p>
            <a:pPr eaLnBrk="1" hangingPunct="1">
              <a:lnSpc>
                <a:spcPct val="12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改为一般疑问句并作否定回答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 you going to make any apple juice this</a:t>
            </a:r>
          </a:p>
          <a:p>
            <a:pPr eaLnBrk="1" hangingPunct="1">
              <a:lnSpc>
                <a:spcPct val="12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evening?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No, _______ _______.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It will be sunny soon. 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改为同义句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 ______ _______ ________ sunny soon.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They moved into a new house last month.</a:t>
            </a:r>
          </a:p>
          <a:p>
            <a:pPr eaLnBrk="1" hangingPunct="1">
              <a:lnSpc>
                <a:spcPct val="12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用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going to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改写句子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b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 ________ ________ ________ into a new</a:t>
            </a:r>
          </a:p>
          <a:p>
            <a:pPr eaLnBrk="1" hangingPunct="1">
              <a:lnSpc>
                <a:spcPct val="12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house.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5350" name="矩形 185349"/>
          <p:cNvSpPr/>
          <p:nvPr/>
        </p:nvSpPr>
        <p:spPr>
          <a:xfrm>
            <a:off x="1056571" y="1967823"/>
            <a:ext cx="7486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Are</a:t>
            </a:r>
          </a:p>
        </p:txBody>
      </p:sp>
      <p:sp>
        <p:nvSpPr>
          <p:cNvPr id="185351" name="矩形 185350"/>
          <p:cNvSpPr/>
          <p:nvPr/>
        </p:nvSpPr>
        <p:spPr>
          <a:xfrm>
            <a:off x="1408417" y="3028591"/>
            <a:ext cx="28908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we     aren’t</a:t>
            </a:r>
          </a:p>
        </p:txBody>
      </p:sp>
      <p:sp>
        <p:nvSpPr>
          <p:cNvPr id="185352" name="矩形 185351"/>
          <p:cNvSpPr/>
          <p:nvPr/>
        </p:nvSpPr>
        <p:spPr>
          <a:xfrm>
            <a:off x="1016816" y="4077045"/>
            <a:ext cx="411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It’s     going      to           be</a:t>
            </a:r>
          </a:p>
        </p:txBody>
      </p:sp>
      <p:sp>
        <p:nvSpPr>
          <p:cNvPr id="185353" name="矩形 185352"/>
          <p:cNvSpPr/>
          <p:nvPr/>
        </p:nvSpPr>
        <p:spPr>
          <a:xfrm>
            <a:off x="1066069" y="5723213"/>
            <a:ext cx="54502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They’re     going          to         move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/>
      <p:bldP spid="185351" grpId="0"/>
      <p:bldP spid="185352" grpId="0"/>
      <p:bldP spid="1853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29200" y="36576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123906" name="文本框 123905"/>
          <p:cNvSpPr txBox="1"/>
          <p:nvPr/>
        </p:nvSpPr>
        <p:spPr>
          <a:xfrm>
            <a:off x="481330" y="1865630"/>
            <a:ext cx="8201025" cy="215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understand the passages about the school clubs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 be able to talk about school clubs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 learn some words and expressions </a:t>
            </a:r>
          </a:p>
        </p:txBody>
      </p:sp>
      <p:sp>
        <p:nvSpPr>
          <p:cNvPr id="11267" name="文本框 123906"/>
          <p:cNvSpPr txBox="1"/>
          <p:nvPr/>
        </p:nvSpPr>
        <p:spPr>
          <a:xfrm>
            <a:off x="604838" y="849630"/>
            <a:ext cx="2808287" cy="521970"/>
          </a:xfrm>
          <a:prstGeom prst="rect">
            <a:avLst/>
          </a:prstGeom>
          <a:solidFill>
            <a:srgbClr val="00FFFF"/>
          </a:solidFill>
          <a:ln w="38100" cap="flat" cmpd="dbl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</p:txBody>
      </p:sp>
      <p:pic>
        <p:nvPicPr>
          <p:cNvPr id="11269" name="图片 1239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100" y="517525"/>
            <a:ext cx="1447165" cy="1186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25" y="4116705"/>
            <a:ext cx="7410450" cy="245745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123905"/>
          <p:cNvSpPr txBox="1"/>
          <p:nvPr/>
        </p:nvSpPr>
        <p:spPr>
          <a:xfrm>
            <a:off x="2424748" y="406400"/>
            <a:ext cx="38608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Summary</a:t>
            </a:r>
          </a:p>
        </p:txBody>
      </p:sp>
      <p:sp>
        <p:nvSpPr>
          <p:cNvPr id="50180" name="文本框 2"/>
          <p:cNvSpPr txBox="1"/>
          <p:nvPr/>
        </p:nvSpPr>
        <p:spPr>
          <a:xfrm>
            <a:off x="345751" y="1828800"/>
            <a:ext cx="8484235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learned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useful words and phrases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learned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to use the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“be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going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to”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structure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0081" y="4492488"/>
            <a:ext cx="3966845" cy="19924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 r="-224"/>
          <a:stretch>
            <a:fillRect/>
          </a:stretch>
        </p:blipFill>
        <p:spPr>
          <a:xfrm>
            <a:off x="4798501" y="4492487"/>
            <a:ext cx="3772535" cy="1939401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文本框 123905"/>
          <p:cNvSpPr txBox="1"/>
          <p:nvPr/>
        </p:nvSpPr>
        <p:spPr>
          <a:xfrm>
            <a:off x="2468880" y="509588"/>
            <a:ext cx="38481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pic>
        <p:nvPicPr>
          <p:cNvPr id="58372" name="图片 1" descr="图片00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68670" y="3790315"/>
            <a:ext cx="2938145" cy="2636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文本框 27649"/>
          <p:cNvSpPr txBox="1"/>
          <p:nvPr/>
        </p:nvSpPr>
        <p:spPr>
          <a:xfrm>
            <a:off x="434203" y="1401664"/>
            <a:ext cx="8424863" cy="40811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Write a paragraph about two or three clubs in  your school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</a:p>
          <a:p>
            <a:pPr marL="457200" indent="-45720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完成本课时的对应练习。</a:t>
            </a:r>
          </a:p>
          <a:p>
            <a:pPr marL="457200" indent="-45720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复习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lesson 19-20 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的单词、短语以及重要句子。</a:t>
            </a:r>
          </a:p>
          <a:p>
            <a:pPr marL="457200" indent="-457200">
              <a:lnSpc>
                <a:spcPct val="125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读熟 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P52 </a:t>
            </a:r>
            <a:r>
              <a:rPr lang="zh-CN" altLang="en-US" sz="3200" b="1" dirty="0">
                <a:latin typeface="Times New Roman" panose="02020603050405020304" pitchFamily="18" charset="0"/>
                <a:sym typeface="+mn-ea"/>
              </a:rPr>
              <a:t>的课文</a:t>
            </a:r>
            <a:r>
              <a:rPr lang="zh-CN" altLang="en-US" sz="3200" b="1" dirty="0" smtClean="0">
                <a:latin typeface="Times New Roman" panose="02020603050405020304" pitchFamily="18" charset="0"/>
                <a:sym typeface="+mn-ea"/>
              </a:rPr>
              <a:t>。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7"/>
          <p:cNvSpPr txBox="1"/>
          <p:nvPr/>
        </p:nvSpPr>
        <p:spPr>
          <a:xfrm>
            <a:off x="1339850" y="493395"/>
            <a:ext cx="60471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Warming up</a:t>
            </a:r>
          </a:p>
        </p:txBody>
      </p:sp>
      <p:sp>
        <p:nvSpPr>
          <p:cNvPr id="22530" name="Text Box 3"/>
          <p:cNvSpPr txBox="1"/>
          <p:nvPr/>
        </p:nvSpPr>
        <p:spPr>
          <a:xfrm>
            <a:off x="498475" y="1261745"/>
            <a:ext cx="82962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B480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clubs do you have in your school?</a:t>
            </a:r>
          </a:p>
        </p:txBody>
      </p:sp>
      <p:pic>
        <p:nvPicPr>
          <p:cNvPr id="85028" name="图片 85027" descr="u=1159376248,125450668&amp;fm=23&amp;gp=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806315" y="2730500"/>
            <a:ext cx="3754120" cy="3405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002" name="文本框 85001"/>
          <p:cNvSpPr txBox="1"/>
          <p:nvPr/>
        </p:nvSpPr>
        <p:spPr>
          <a:xfrm>
            <a:off x="-215900" y="1998980"/>
            <a:ext cx="40138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English Club</a:t>
            </a:r>
          </a:p>
        </p:txBody>
      </p:sp>
      <p:sp>
        <p:nvSpPr>
          <p:cNvPr id="85000" name="文本框 84999"/>
          <p:cNvSpPr txBox="1"/>
          <p:nvPr/>
        </p:nvSpPr>
        <p:spPr>
          <a:xfrm>
            <a:off x="6074093" y="2002790"/>
            <a:ext cx="1875835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Art Club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2730500"/>
            <a:ext cx="3961130" cy="34048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2" grpId="0"/>
      <p:bldP spid="8500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9683" y="5837555"/>
            <a:ext cx="2287806" cy="5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Music Club</a:t>
            </a:r>
          </a:p>
        </p:txBody>
      </p:sp>
      <p:pic>
        <p:nvPicPr>
          <p:cNvPr id="3" name="图片 2" descr="th?id=O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1824355"/>
            <a:ext cx="4283075" cy="3439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 Box 3"/>
          <p:cNvSpPr txBox="1"/>
          <p:nvPr/>
        </p:nvSpPr>
        <p:spPr>
          <a:xfrm>
            <a:off x="577215" y="893445"/>
            <a:ext cx="82962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B480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clubs do you have in your school?</a:t>
            </a:r>
          </a:p>
        </p:txBody>
      </p:sp>
      <p:pic>
        <p:nvPicPr>
          <p:cNvPr id="209925" name="图片 209924" descr="201405271625346534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45" y="1982470"/>
            <a:ext cx="3684270" cy="3066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9926" name="文本框 209925"/>
          <p:cNvSpPr txBox="1"/>
          <p:nvPr/>
        </p:nvSpPr>
        <p:spPr>
          <a:xfrm>
            <a:off x="5148580" y="5728335"/>
            <a:ext cx="3429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6600CC"/>
                </a:solidFill>
                <a:latin typeface="Tempus Sans ITC" panose="04020404030D07020202" charset="0"/>
                <a:cs typeface="Tempus Sans ITC" panose="04020404030D07020202" charset="0"/>
              </a:rPr>
              <a:t>Camping Club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09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图片 209923" descr="201505021233007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1976120"/>
            <a:ext cx="4117340" cy="3154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9927" name="矩形 209926"/>
          <p:cNvSpPr/>
          <p:nvPr/>
        </p:nvSpPr>
        <p:spPr>
          <a:xfrm>
            <a:off x="1320483" y="5566410"/>
            <a:ext cx="22320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Chess Club</a:t>
            </a:r>
          </a:p>
        </p:txBody>
      </p:sp>
      <p:sp>
        <p:nvSpPr>
          <p:cNvPr id="209931" name="矩形 209930"/>
          <p:cNvSpPr/>
          <p:nvPr/>
        </p:nvSpPr>
        <p:spPr>
          <a:xfrm>
            <a:off x="5153978" y="5566093"/>
            <a:ext cx="33988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Photography Club</a:t>
            </a:r>
          </a:p>
        </p:txBody>
      </p:sp>
      <p:pic>
        <p:nvPicPr>
          <p:cNvPr id="209933" name="图片 209932" descr="7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220" y="2032635"/>
            <a:ext cx="3585845" cy="3099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 Box 3"/>
          <p:cNvSpPr txBox="1"/>
          <p:nvPr/>
        </p:nvSpPr>
        <p:spPr>
          <a:xfrm>
            <a:off x="577215" y="893445"/>
            <a:ext cx="82962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B4800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clubs do you have in your school?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/>
      <p:bldP spid="2099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88419"/>
          <p:cNvSpPr txBox="1"/>
          <p:nvPr/>
        </p:nvSpPr>
        <p:spPr>
          <a:xfrm>
            <a:off x="676275" y="497205"/>
            <a:ext cx="7966075" cy="108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pictures below and figure out </a:t>
            </a:r>
          </a:p>
          <a:p>
            <a:pPr algn="ctr" eaLnBrk="1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clubs they are.</a:t>
            </a:r>
          </a:p>
        </p:txBody>
      </p:sp>
      <p:sp>
        <p:nvSpPr>
          <p:cNvPr id="15370" name="矩形 188423"/>
          <p:cNvSpPr/>
          <p:nvPr/>
        </p:nvSpPr>
        <p:spPr>
          <a:xfrm>
            <a:off x="4888865" y="2305050"/>
            <a:ext cx="521335" cy="3568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8427" name="文本框 188426"/>
          <p:cNvSpPr txBox="1"/>
          <p:nvPr/>
        </p:nvSpPr>
        <p:spPr>
          <a:xfrm>
            <a:off x="4542790" y="1579880"/>
            <a:ext cx="4020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Comic Sans MS" panose="030F0702030302020204" pitchFamily="66" charset="0"/>
              </a:rPr>
              <a:t>Science club</a:t>
            </a:r>
          </a:p>
        </p:txBody>
      </p:sp>
      <p:sp>
        <p:nvSpPr>
          <p:cNvPr id="188428" name="文本框 188427"/>
          <p:cNvSpPr txBox="1"/>
          <p:nvPr/>
        </p:nvSpPr>
        <p:spPr>
          <a:xfrm>
            <a:off x="667385" y="1543050"/>
            <a:ext cx="34556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6600"/>
                </a:solidFill>
                <a:latin typeface="Comic Sans MS" panose="030F0702030302020204" pitchFamily="66" charset="0"/>
              </a:rPr>
              <a:t>Acting Club</a:t>
            </a:r>
          </a:p>
        </p:txBody>
      </p:sp>
      <p:sp>
        <p:nvSpPr>
          <p:cNvPr id="188429" name="文本框 188428"/>
          <p:cNvSpPr txBox="1"/>
          <p:nvPr/>
        </p:nvSpPr>
        <p:spPr>
          <a:xfrm>
            <a:off x="6517640" y="5171123"/>
            <a:ext cx="25209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Swimming Club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1490" y="5048250"/>
            <a:ext cx="2654300" cy="13220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They're...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club.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285" y="4691380"/>
            <a:ext cx="3218815" cy="1771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8000" y="2163445"/>
            <a:ext cx="3615055" cy="2651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88865" y="2126615"/>
            <a:ext cx="3444875" cy="2509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/>
      <p:bldP spid="188428" grpId="0"/>
      <p:bldP spid="188429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文本框 1"/>
          <p:cNvSpPr txBox="1"/>
          <p:nvPr/>
        </p:nvSpPr>
        <p:spPr>
          <a:xfrm>
            <a:off x="1787525" y="395288"/>
            <a:ext cx="61087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</a:rPr>
              <a:t>Words and expressions</a:t>
            </a:r>
            <a:endParaRPr lang="zh-CN" altLang="en-US" sz="4400" b="1" dirty="0">
              <a:solidFill>
                <a:srgbClr val="F31B9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5"/>
          <p:cNvSpPr txBox="1"/>
          <p:nvPr/>
        </p:nvSpPr>
        <p:spPr>
          <a:xfrm>
            <a:off x="762635" y="1177925"/>
            <a:ext cx="3569335" cy="526224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join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improve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thinking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skill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challenge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meeting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4439285" y="1223645"/>
            <a:ext cx="4197985" cy="5262245"/>
          </a:xfrm>
          <a:prstGeom prst="rect">
            <a:avLst/>
          </a:prstGeom>
          <a:solidFill>
            <a:srgbClr val="C4E59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参加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提高；改善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adj.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思想的；理性的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技能；技巧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v.&amp;n.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挑战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聚会；会议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v.&amp;n.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行动；扮演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1995</Words>
  <Application>Microsoft Office PowerPoint</Application>
  <PresentationFormat>全屏显示(4:3)</PresentationFormat>
  <Paragraphs>329</Paragraphs>
  <Slides>41</Slides>
  <Notes>4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方正姚体</vt:lpstr>
      <vt:lpstr>黑体</vt:lpstr>
      <vt:lpstr>楷体_GB2312</vt:lpstr>
      <vt:lpstr>宋体</vt:lpstr>
      <vt:lpstr>微软雅黑</vt:lpstr>
      <vt:lpstr>Arial</vt:lpstr>
      <vt:lpstr>Calibri</vt:lpstr>
      <vt:lpstr>Comic Sans MS</vt:lpstr>
      <vt:lpstr>Symbol</vt:lpstr>
      <vt:lpstr>Tempus Sans ITC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2023-01-16T16:20:13Z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A2B8AC11EDA649BC8A1AE73A4EBEC66E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