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6" r:id="rId11"/>
    <p:sldId id="307" r:id="rId12"/>
    <p:sldId id="309" r:id="rId13"/>
    <p:sldId id="310" r:id="rId14"/>
    <p:sldId id="311" r:id="rId15"/>
    <p:sldId id="312" r:id="rId16"/>
    <p:sldId id="313" r:id="rId17"/>
    <p:sldId id="292" r:id="rId18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34">
          <p15:clr>
            <a:srgbClr val="A4A3A4"/>
          </p15:clr>
        </p15:guide>
        <p15:guide id="2" pos="3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00FF"/>
    <a:srgbClr val="FFFF00"/>
    <a:srgbClr val="9933FF"/>
    <a:srgbClr val="FF0066"/>
    <a:srgbClr val="0000FF"/>
    <a:srgbClr val="FF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1734"/>
        <p:guide pos="3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F574BB8-69BC-4A60-B8F5-046EA24C533D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68538" y="3286125"/>
            <a:ext cx="6477000" cy="10382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365625"/>
            <a:ext cx="6400800" cy="766763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B16E813-CABD-4770-8A18-68B76DC29D8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C15297-F3E8-4E46-AA7F-74CDD5CD7BA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428D7-3451-4B8F-80DE-B94BD54EA2C2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35814-B4F6-4C4D-8CEA-045AB2A0B69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95D984-0675-4630-A043-9604170BC919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E6149-1FEA-4655-AEE5-DD85F10980C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B7BF-14FF-4BC7-9026-C763981DD282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4A48-E640-446D-9728-04ABD336067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A871A-2779-4C08-BD10-BBBB6AB8D89A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F7CA2-A07E-45E0-9BD2-F78FFCF104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A65DAE-1E9F-43E9-BE19-ABCED222D5A4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17D5A-5C5F-4F83-967C-6E6FA4E9908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3E4F5-501C-4684-AF4F-2D2DF67ED682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2694D-7618-4516-8CD3-3D945804805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99B890-CCC0-4EA0-9266-6C351DF07FA6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295D1-6213-4C4D-9A6D-701A4331F7A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C072B-97BC-404D-9082-ADF5F6BB419E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3F266-50B0-4AB7-B00B-D57F6333BF4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34828-7B52-43AA-BFB7-055CF5AB6D5F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A04A7-9C14-4C96-9BC4-8F4000B6EEB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84569-4A48-4CB4-BDBA-32CD1F103943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A733F-3962-4340-829F-75C9E1E6ECE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91184-367A-4992-B4FB-36E1045A7376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67BF3-0146-4F55-AB63-A96014F9B37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-1副本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CB28B7BF-14FF-4BC7-9026-C763981DD282}" type="datetimeFigureOut">
              <a:rPr lang="zh-CN" altLang="en-US"/>
              <a:t>2023-01-17</a:t>
            </a:fld>
            <a:endParaRPr lang="zh-CN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D4FD4A48-E640-446D-9728-04ABD336067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0" y="2298405"/>
            <a:ext cx="9144000" cy="143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en-US" sz="6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顶角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第8章  相交线与平行线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7129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863600" y="1479550"/>
            <a:ext cx="4703763" cy="176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just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【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例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】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已知：直线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相交，</a:t>
            </a:r>
          </a:p>
          <a:p>
            <a:pPr marL="342900" indent="-342900" algn="just">
              <a:lnSpc>
                <a:spcPct val="150000"/>
              </a:lnSpc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1=40°.</a:t>
            </a:r>
          </a:p>
          <a:p>
            <a:pPr marL="342900" indent="-342900" algn="just">
              <a:lnSpc>
                <a:spcPct val="150000"/>
              </a:lnSpc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求∠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的度数？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14339" name="Group 19"/>
          <p:cNvGrpSpPr/>
          <p:nvPr/>
        </p:nvGrpSpPr>
        <p:grpSpPr bwMode="auto">
          <a:xfrm>
            <a:off x="5726113" y="1470025"/>
            <a:ext cx="2406650" cy="1900238"/>
            <a:chOff x="0" y="0"/>
            <a:chExt cx="1516" cy="1197"/>
          </a:xfrm>
        </p:grpSpPr>
        <p:sp>
          <p:nvSpPr>
            <p:cNvPr id="14340" name="Line 9"/>
            <p:cNvSpPr>
              <a:spLocks noChangeShapeType="1"/>
            </p:cNvSpPr>
            <p:nvPr/>
          </p:nvSpPr>
          <p:spPr bwMode="auto">
            <a:xfrm flipV="1">
              <a:off x="111" y="257"/>
              <a:ext cx="1405" cy="601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4341" name="Line 10"/>
            <p:cNvSpPr>
              <a:spLocks noChangeShapeType="1"/>
            </p:cNvSpPr>
            <p:nvPr/>
          </p:nvSpPr>
          <p:spPr bwMode="auto">
            <a:xfrm>
              <a:off x="148" y="343"/>
              <a:ext cx="1331" cy="558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4342" name="Text Box 11"/>
            <p:cNvSpPr txBox="1">
              <a:spLocks noChangeArrowheads="1"/>
            </p:cNvSpPr>
            <p:nvPr/>
          </p:nvSpPr>
          <p:spPr bwMode="auto">
            <a:xfrm>
              <a:off x="74" y="0"/>
              <a:ext cx="27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sz="2800" b="1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a</a:t>
              </a:r>
            </a:p>
          </p:txBody>
        </p:sp>
        <p:sp>
          <p:nvSpPr>
            <p:cNvPr id="14343" name="Text Box 12"/>
            <p:cNvSpPr txBox="1">
              <a:spLocks noChangeArrowheads="1"/>
            </p:cNvSpPr>
            <p:nvPr/>
          </p:nvSpPr>
          <p:spPr bwMode="auto">
            <a:xfrm>
              <a:off x="0" y="816"/>
              <a:ext cx="27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sz="2800" b="1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b</a:t>
              </a:r>
            </a:p>
          </p:txBody>
        </p:sp>
        <p:sp>
          <p:nvSpPr>
            <p:cNvPr id="14344" name="Text Box 13"/>
            <p:cNvSpPr txBox="1">
              <a:spLocks noChangeArrowheads="1"/>
            </p:cNvSpPr>
            <p:nvPr/>
          </p:nvSpPr>
          <p:spPr bwMode="auto">
            <a:xfrm>
              <a:off x="242" y="411"/>
              <a:ext cx="27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sz="2800" b="1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4345" name="Text Box 14"/>
            <p:cNvSpPr txBox="1">
              <a:spLocks noChangeArrowheads="1"/>
            </p:cNvSpPr>
            <p:nvPr/>
          </p:nvSpPr>
          <p:spPr bwMode="auto">
            <a:xfrm>
              <a:off x="528" y="159"/>
              <a:ext cx="27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sz="2800" b="1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  <p:sp>
          <p:nvSpPr>
            <p:cNvPr id="14346" name="Text Box 15"/>
            <p:cNvSpPr txBox="1">
              <a:spLocks noChangeArrowheads="1"/>
            </p:cNvSpPr>
            <p:nvPr/>
          </p:nvSpPr>
          <p:spPr bwMode="auto">
            <a:xfrm>
              <a:off x="959" y="341"/>
              <a:ext cx="273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sz="2800" b="1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606" y="568"/>
              <a:ext cx="274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sz="2800" b="1">
                  <a:solidFill>
                    <a:srgbClr val="0000FF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</p:grp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1100138" y="3362325"/>
            <a:ext cx="606425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3=∠1=40° 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（对顶角相等），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2=180°-∠1=180°-40°=140°</a:t>
            </a:r>
            <a:endParaRPr lang="en-US" b="1" baseline="3000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b="1" baseline="3000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              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（平角的定义），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4=∠2=140°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（对顶角相等）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 </a:t>
            </a:r>
          </a:p>
        </p:txBody>
      </p:sp>
      <p:sp>
        <p:nvSpPr>
          <p:cNvPr id="14349" name="Rectangle 20"/>
          <p:cNvSpPr>
            <a:spLocks noChangeArrowheads="1"/>
          </p:cNvSpPr>
          <p:nvPr/>
        </p:nvSpPr>
        <p:spPr bwMode="auto">
          <a:xfrm>
            <a:off x="914400" y="881063"/>
            <a:ext cx="2668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例题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46163" y="2667000"/>
            <a:ext cx="66309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indent="332105" algn="just">
              <a:lnSpc>
                <a:spcPct val="150000"/>
              </a:lnSpc>
              <a:tabLst>
                <a:tab pos="2038350" algn="l"/>
                <a:tab pos="4125595" algn="l"/>
              </a:tabLst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若∠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是∠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倍，求∠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的度数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3100388" y="1290638"/>
            <a:ext cx="3422650" cy="1387475"/>
            <a:chOff x="0" y="0"/>
            <a:chExt cx="2156" cy="874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 flipV="1">
              <a:off x="147" y="128"/>
              <a:ext cx="2009" cy="746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2" y="109"/>
              <a:ext cx="1871" cy="668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33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70" y="497"/>
              <a:ext cx="33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05" y="231"/>
              <a:ext cx="33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937" y="39"/>
              <a:ext cx="33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1465" y="231"/>
              <a:ext cx="33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033" y="471"/>
              <a:ext cx="339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1363663" y="3390900"/>
            <a:ext cx="53879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解：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设∠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1=x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，则∠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2=3x.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因为∠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2+∠1=180°,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所以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3x+x=180°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解得 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x=45°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所以∠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3=∠1= 45°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（对顶角相等）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925513" y="608013"/>
            <a:ext cx="30273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sz="2800" b="1">
                <a:solidFill>
                  <a:srgbClr val="FF0000"/>
                </a:solidFill>
              </a:rPr>
              <a:t>】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4688" y="760413"/>
            <a:ext cx="763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41375" y="1450975"/>
            <a:ext cx="7481888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（邵阳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中考）如图所示，已知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是直线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上一点，∠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＝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40°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OD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平分∠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BOC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，则∠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的度数是（    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20°   B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25°	  C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30°   D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70°</a:t>
            </a:r>
          </a:p>
        </p:txBody>
      </p:sp>
      <p:grpSp>
        <p:nvGrpSpPr>
          <p:cNvPr id="16388" name="Group 26"/>
          <p:cNvGrpSpPr/>
          <p:nvPr/>
        </p:nvGrpSpPr>
        <p:grpSpPr bwMode="auto">
          <a:xfrm>
            <a:off x="5711825" y="3621088"/>
            <a:ext cx="2851150" cy="2041525"/>
            <a:chOff x="0" y="0"/>
            <a:chExt cx="1796" cy="1286"/>
          </a:xfrm>
        </p:grpSpPr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>
              <a:off x="175" y="992"/>
              <a:ext cx="1453" cy="0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Line 7"/>
            <p:cNvSpPr>
              <a:spLocks noChangeShapeType="1"/>
            </p:cNvSpPr>
            <p:nvPr/>
          </p:nvSpPr>
          <p:spPr bwMode="auto">
            <a:xfrm>
              <a:off x="253" y="418"/>
              <a:ext cx="744" cy="574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 flipV="1">
              <a:off x="997" y="220"/>
              <a:ext cx="280" cy="772"/>
            </a:xfrm>
            <a:prstGeom prst="line">
              <a:avLst/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Arc 9"/>
            <p:cNvSpPr/>
            <p:nvPr/>
          </p:nvSpPr>
          <p:spPr bwMode="auto">
            <a:xfrm>
              <a:off x="858" y="848"/>
              <a:ext cx="224" cy="144"/>
            </a:xfrm>
            <a:custGeom>
              <a:avLst/>
              <a:gdLst>
                <a:gd name="T0" fmla="*/ 17908 w 21600"/>
                <a:gd name="T1" fmla="*/ 0 h 12077"/>
                <a:gd name="T2" fmla="*/ 21600 w 21600"/>
                <a:gd name="T3" fmla="*/ 12077 h 12077"/>
                <a:gd name="T4" fmla="*/ 17908 w 21600"/>
                <a:gd name="T5" fmla="*/ 0 h 12077"/>
                <a:gd name="T6" fmla="*/ 21600 w 21600"/>
                <a:gd name="T7" fmla="*/ 12077 h 12077"/>
                <a:gd name="T8" fmla="*/ 0 w 21600"/>
                <a:gd name="T9" fmla="*/ 12077 h 12077"/>
                <a:gd name="T10" fmla="*/ 17908 w 21600"/>
                <a:gd name="T11" fmla="*/ 0 h 1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12077" fill="none" extrusionOk="0">
                  <a:moveTo>
                    <a:pt x="17908" y="0"/>
                  </a:moveTo>
                  <a:cubicBezTo>
                    <a:pt x="20314" y="3568"/>
                    <a:pt x="21600" y="7773"/>
                    <a:pt x="21600" y="12077"/>
                  </a:cubicBezTo>
                </a:path>
                <a:path w="21600" h="12077" stroke="0" extrusionOk="0">
                  <a:moveTo>
                    <a:pt x="17908" y="0"/>
                  </a:moveTo>
                  <a:cubicBezTo>
                    <a:pt x="20314" y="3568"/>
                    <a:pt x="21600" y="7773"/>
                    <a:pt x="21600" y="12077"/>
                  </a:cubicBezTo>
                  <a:lnTo>
                    <a:pt x="0" y="12077"/>
                  </a:lnTo>
                  <a:lnTo>
                    <a:pt x="17908" y="0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1025" y="750"/>
              <a:ext cx="22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1235" y="110"/>
              <a:ext cx="22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168" y="0"/>
              <a:ext cx="225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6396" name="Text Box 13"/>
            <p:cNvSpPr txBox="1">
              <a:spLocks noChangeArrowheads="1"/>
            </p:cNvSpPr>
            <p:nvPr/>
          </p:nvSpPr>
          <p:spPr bwMode="auto">
            <a:xfrm>
              <a:off x="0" y="882"/>
              <a:ext cx="2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1572" y="882"/>
              <a:ext cx="2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6398" name="Text Box 16"/>
            <p:cNvSpPr txBox="1">
              <a:spLocks noChangeArrowheads="1"/>
            </p:cNvSpPr>
            <p:nvPr/>
          </p:nvSpPr>
          <p:spPr bwMode="auto">
            <a:xfrm>
              <a:off x="858" y="955"/>
              <a:ext cx="22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O</a:t>
              </a:r>
            </a:p>
          </p:txBody>
        </p:sp>
        <p:sp>
          <p:nvSpPr>
            <p:cNvPr id="16399" name="Arc 17"/>
            <p:cNvSpPr/>
            <p:nvPr/>
          </p:nvSpPr>
          <p:spPr bwMode="auto">
            <a:xfrm flipH="1">
              <a:off x="792" y="882"/>
              <a:ext cx="56" cy="11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  <a:gd name="T10" fmla="*/ -1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Text Box 18"/>
            <p:cNvSpPr txBox="1">
              <a:spLocks noChangeArrowheads="1"/>
            </p:cNvSpPr>
            <p:nvPr/>
          </p:nvSpPr>
          <p:spPr bwMode="auto">
            <a:xfrm>
              <a:off x="648" y="750"/>
              <a:ext cx="224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6401" name="Text Box 19"/>
          <p:cNvSpPr txBox="1">
            <a:spLocks noChangeArrowheads="1"/>
          </p:cNvSpPr>
          <p:nvPr/>
        </p:nvSpPr>
        <p:spPr bwMode="auto">
          <a:xfrm>
            <a:off x="828675" y="3898900"/>
            <a:ext cx="489426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【</a:t>
            </a:r>
            <a:r>
              <a:rPr lang="zh-CN" alt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解析</a:t>
            </a:r>
            <a:r>
              <a:rPr 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】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选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D.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因为∠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40°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，所以∠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BOC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140°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，因为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OD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平分∠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BOC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，所以∠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＝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70°.</a:t>
            </a:r>
          </a:p>
        </p:txBody>
      </p:sp>
      <p:pic>
        <p:nvPicPr>
          <p:cNvPr id="16402" name="Picture 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13113" y="727075"/>
            <a:ext cx="273208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81063" y="2035175"/>
            <a:ext cx="50927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just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如图所示，三条直线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AB,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CD,EF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相交于一点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O,∠AOC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的对</a:t>
            </a:r>
          </a:p>
          <a:p>
            <a:pPr marL="342900" indent="-342900" algn="just">
              <a:lnSpc>
                <a:spcPct val="150000"/>
              </a:lnSpc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顶角是</a:t>
            </a:r>
            <a:r>
              <a:rPr lang="zh-CN" altLang="en-US" b="1" u="sng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COF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的对顶角是</a:t>
            </a:r>
            <a:endParaRPr lang="en-US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_______.</a:t>
            </a:r>
            <a:r>
              <a:rPr lang="zh-CN" altLang="en-US" b="1" u="sng">
                <a:solidFill>
                  <a:srgbClr val="0000FF"/>
                </a:solidFill>
                <a:latin typeface="宋体" panose="02010600030101010101" pitchFamily="2" charset="-122"/>
              </a:rPr>
              <a:t>                  </a:t>
            </a:r>
          </a:p>
        </p:txBody>
      </p:sp>
      <p:grpSp>
        <p:nvGrpSpPr>
          <p:cNvPr id="17411" name="Group 17"/>
          <p:cNvGrpSpPr/>
          <p:nvPr/>
        </p:nvGrpSpPr>
        <p:grpSpPr bwMode="auto">
          <a:xfrm>
            <a:off x="5467350" y="2201863"/>
            <a:ext cx="2816225" cy="2089150"/>
            <a:chOff x="0" y="0"/>
            <a:chExt cx="1774" cy="1316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 flipV="1">
              <a:off x="39" y="268"/>
              <a:ext cx="1696" cy="866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39" y="686"/>
              <a:ext cx="1658" cy="0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77" y="230"/>
              <a:ext cx="1658" cy="904"/>
            </a:xfrm>
            <a:prstGeom prst="line">
              <a:avLst/>
            </a:prstGeom>
            <a:noFill/>
            <a:ln w="9525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zh-CN" altLang="en-US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53" y="0"/>
              <a:ext cx="272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1388" y="947"/>
              <a:ext cx="270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0" y="378"/>
              <a:ext cx="270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1504" y="371"/>
              <a:ext cx="270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91" y="982"/>
              <a:ext cx="270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E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504" y="26"/>
              <a:ext cx="270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F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781" y="614"/>
              <a:ext cx="271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  <a:buClr>
                  <a:schemeClr val="accent2"/>
                </a:buClr>
              </a:pPr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17422" name="Text Box 24"/>
          <p:cNvSpPr txBox="1">
            <a:spLocks noChangeArrowheads="1"/>
          </p:cNvSpPr>
          <p:nvPr/>
        </p:nvSpPr>
        <p:spPr bwMode="auto">
          <a:xfrm>
            <a:off x="1870075" y="32146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∠BOD</a:t>
            </a:r>
          </a:p>
        </p:txBody>
      </p:sp>
      <p:sp>
        <p:nvSpPr>
          <p:cNvPr id="17423" name="Text Box 25"/>
          <p:cNvSpPr txBox="1">
            <a:spLocks noChangeArrowheads="1"/>
          </p:cNvSpPr>
          <p:nvPr/>
        </p:nvSpPr>
        <p:spPr bwMode="auto">
          <a:xfrm>
            <a:off x="1008063" y="37734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∠EOD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utoUpdateAnimBg="0"/>
      <p:bldP spid="1742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49300" y="1884363"/>
            <a:ext cx="4814888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accent2"/>
              </a:buClr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如图所示，∠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1=∠2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，则∠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与∠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的关系是</a:t>
            </a:r>
            <a:r>
              <a:rPr lang="zh-CN" altLang="en-US" b="1" u="sng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  <a:p>
            <a:pPr eaLnBrk="1" hangingPunct="1">
              <a:lnSpc>
                <a:spcPct val="150000"/>
              </a:lnSpc>
              <a:buClr>
                <a:schemeClr val="accent2"/>
              </a:buClr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与∠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的关系是</a:t>
            </a:r>
            <a:r>
              <a:rPr lang="zh-CN" altLang="en-US" b="1" u="sng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5354638" y="2730500"/>
            <a:ext cx="2670175" cy="11113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zh-CN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5340350" y="2741613"/>
            <a:ext cx="809625" cy="828675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zh-CN" alt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183438" y="2741613"/>
            <a:ext cx="636587" cy="646112"/>
          </a:xfrm>
          <a:prstGeom prst="line">
            <a:avLst/>
          </a:prstGeom>
          <a:noFill/>
          <a:ln w="28575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zh-CN" alt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656263" y="2657475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429500" y="2600325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915150" y="2614613"/>
            <a:ext cx="53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</a:pPr>
            <a:r>
              <a:rPr lang="en-US" b="1">
                <a:solidFill>
                  <a:srgbClr val="0000FF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2824163" y="25654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1" charset="-122"/>
              </a:rPr>
              <a:t>互补</a:t>
            </a:r>
          </a:p>
        </p:txBody>
      </p:sp>
      <p:sp>
        <p:nvSpPr>
          <p:cNvPr id="18442" name="Text Box 17"/>
          <p:cNvSpPr txBox="1">
            <a:spLocks noChangeArrowheads="1"/>
          </p:cNvSpPr>
          <p:nvPr/>
        </p:nvSpPr>
        <p:spPr bwMode="auto">
          <a:xfrm>
            <a:off x="2941638" y="309721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1" charset="-122"/>
              </a:rPr>
              <a:t>互补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utoUpdateAnimBg="0"/>
      <p:bldP spid="184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73113" y="1635125"/>
            <a:ext cx="75279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（芜湖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中考）一个角的补角是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36°35′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，这个角是</a:t>
            </a:r>
            <a:r>
              <a:rPr lang="zh-CN" altLang="en-US" b="1" u="sng">
                <a:solidFill>
                  <a:srgbClr val="0000FF"/>
                </a:solidFill>
                <a:latin typeface="宋体" panose="02010600030101010101" pitchFamily="2" charset="-122"/>
              </a:rPr>
              <a:t>         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． 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09625" y="2824163"/>
            <a:ext cx="7005638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【</a:t>
            </a:r>
            <a:r>
              <a:rPr lang="zh-CN" alt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解析</a:t>
            </a:r>
            <a:r>
              <a:rPr 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】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根据互为补角的定义，这个角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=180°</a:t>
            </a:r>
            <a:r>
              <a:rPr lang="zh-CN" alt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－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36°35′=143°25′.</a:t>
            </a:r>
          </a:p>
          <a:p>
            <a:pPr eaLnBrk="1" hangingPunct="1">
              <a:lnSpc>
                <a:spcPct val="150000"/>
              </a:lnSpc>
            </a:pPr>
            <a:endParaRPr lang="en-US" b="1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833438" y="3914775"/>
            <a:ext cx="37274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1">
                <a:solidFill>
                  <a:srgbClr val="CC00FF"/>
                </a:solidFill>
                <a:latin typeface="楷体_GB2312" pitchFamily="1" charset="-122"/>
                <a:ea typeface="楷体_GB2312" pitchFamily="1" charset="-122"/>
              </a:rPr>
              <a:t>答案：</a:t>
            </a: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143°25′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4"/>
          <p:cNvSpPr txBox="1">
            <a:spLocks noChangeArrowheads="1"/>
          </p:cNvSpPr>
          <p:nvPr/>
        </p:nvSpPr>
        <p:spPr bwMode="auto">
          <a:xfrm>
            <a:off x="652463" y="2305050"/>
            <a:ext cx="8475662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通过本课时的学习，需要我们掌握对顶角的相关知识如下：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特征： ①两条直线相交形成的角；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②有一个公共顶点；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③没有公共边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性质： 对顶角相等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30600" y="1377950"/>
            <a:ext cx="22336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852488" y="2660650"/>
            <a:ext cx="77914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3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000">
                <a:latin typeface="黑体" panose="02010609060101010101" pitchFamily="49" charset="-122"/>
                <a:ea typeface="黑体" panose="02010609060101010101" pitchFamily="49" charset="-122"/>
              </a:rPr>
              <a:t>忍别人所不能忍的痛，吃别人所不能吃的苦，是为了收获别人得不到的收获</a:t>
            </a:r>
            <a:r>
              <a:rPr lang="en-US" sz="300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pic>
        <p:nvPicPr>
          <p:cNvPr id="21507" name="Picture 9" descr="末页放的彩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98788" y="847725"/>
            <a:ext cx="303530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11238" y="2700338"/>
            <a:ext cx="7304087" cy="2063750"/>
          </a:xfrm>
        </p:spPr>
        <p:txBody>
          <a:bodyPr/>
          <a:lstStyle/>
          <a:p>
            <a:pPr marL="609600" indent="-609600">
              <a:lnSpc>
                <a:spcPct val="200000"/>
              </a:lnSpc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掌握对顶角的定义并能够在图形中识别出来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 marL="609600" indent="-609600">
              <a:lnSpc>
                <a:spcPct val="200000"/>
              </a:lnSpc>
              <a:buFontTx/>
              <a:buNone/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能够用对顶角的性质解决有关的问题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6147" name="Picture 8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3779838" y="1657350"/>
            <a:ext cx="235743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400300" y="5791200"/>
            <a:ext cx="434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大桥上的钢梁和钢索</a:t>
            </a:r>
          </a:p>
        </p:txBody>
      </p:sp>
      <p:pic>
        <p:nvPicPr>
          <p:cNvPr id="7171" name="Picture 12" descr="http://www.946.com.cn/maypotp/200309110011_396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6213" y="1720850"/>
            <a:ext cx="6257925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3" cstate="email"/>
          <a:srcRect t="-1595"/>
          <a:stretch>
            <a:fillRect/>
          </a:stretch>
        </p:blipFill>
        <p:spPr bwMode="auto">
          <a:xfrm>
            <a:off x="3681413" y="728663"/>
            <a:ext cx="22939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0053162029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1068388"/>
            <a:ext cx="8008938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717800" y="5314950"/>
            <a:ext cx="369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棋盘上的横线和竖线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01713" y="2390775"/>
            <a:ext cx="71437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学校操场上的双杠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教室中课桌面、黑板面相邻的两条边与相对的两条边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都给我们以平行线、相交线的形象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4838700"/>
            <a:ext cx="72342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请你画出任意两条相交直线，看看这四个角有什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么关系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58825" y="4411663"/>
            <a:ext cx="710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问题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两条相交直线形成的小于平角的角有几个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pic>
        <p:nvPicPr>
          <p:cNvPr id="10244" name="Picture 4" descr="00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0688" y="2193925"/>
            <a:ext cx="25082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5" name="Group 5"/>
          <p:cNvGrpSpPr/>
          <p:nvPr/>
        </p:nvGrpSpPr>
        <p:grpSpPr bwMode="auto">
          <a:xfrm>
            <a:off x="4654550" y="2879725"/>
            <a:ext cx="1292225" cy="992188"/>
            <a:chOff x="0" y="0"/>
            <a:chExt cx="1678" cy="1088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317" y="0"/>
              <a:ext cx="1179" cy="1088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0" y="317"/>
              <a:ext cx="1678" cy="363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8" name="Group 9"/>
          <p:cNvGrpSpPr/>
          <p:nvPr/>
        </p:nvGrpSpPr>
        <p:grpSpPr bwMode="auto">
          <a:xfrm>
            <a:off x="552450" y="750888"/>
            <a:ext cx="2066925" cy="481012"/>
            <a:chOff x="0" y="0"/>
            <a:chExt cx="790" cy="303"/>
          </a:xfrm>
        </p:grpSpPr>
        <p:sp>
          <p:nvSpPr>
            <p:cNvPr id="10249" name="AutoShape 10"/>
            <p:cNvSpPr>
              <a:spLocks noChangeArrowheads="1"/>
            </p:cNvSpPr>
            <p:nvPr/>
          </p:nvSpPr>
          <p:spPr bwMode="auto">
            <a:xfrm>
              <a:off x="0" y="12"/>
              <a:ext cx="697" cy="2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lin ang="5400000" scaled="1"/>
            </a:gradFill>
            <a:ln w="19050" cmpd="sng">
              <a:solidFill>
                <a:srgbClr val="FF058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46" y="0"/>
              <a:ext cx="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t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问题探究：</a:t>
              </a:r>
            </a:p>
          </p:txBody>
        </p:sp>
      </p:grp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703263" y="1533525"/>
            <a:ext cx="683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观察剪布片的过程中有关角的变化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41363" y="1063625"/>
            <a:ext cx="7712075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任意画两条相交直线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在形成的四个角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如图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中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两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两相配共组成几对角？各对角存在怎样的位置关系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它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们的大小关系如何？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647700" y="3127375"/>
          <a:ext cx="7915275" cy="2811463"/>
        </p:xfrm>
        <a:graphic>
          <a:graphicData uri="http://schemas.openxmlformats.org/drawingml/2006/table">
            <a:tbl>
              <a:tblPr/>
              <a:tblGrid>
                <a:gridCol w="253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49" charset="-122"/>
                        </a:rPr>
                        <a:t>两直线相交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49" charset="-122"/>
                        </a:rPr>
                        <a:t>所形成的角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49" charset="-122"/>
                        </a:rPr>
                        <a:t>分     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283" name="Group 19"/>
          <p:cNvGrpSpPr/>
          <p:nvPr/>
        </p:nvGrpSpPr>
        <p:grpSpPr bwMode="auto">
          <a:xfrm>
            <a:off x="668338" y="3822700"/>
            <a:ext cx="2293937" cy="1814513"/>
            <a:chOff x="0" y="0"/>
            <a:chExt cx="1445" cy="1143"/>
          </a:xfrm>
        </p:grpSpPr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V="1">
              <a:off x="134" y="166"/>
              <a:ext cx="1099" cy="709"/>
            </a:xfrm>
            <a:prstGeom prst="line">
              <a:avLst/>
            </a:prstGeom>
            <a:noFill/>
            <a:ln w="5715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175" y="166"/>
              <a:ext cx="1058" cy="748"/>
            </a:xfrm>
            <a:prstGeom prst="line">
              <a:avLst/>
            </a:prstGeom>
            <a:noFill/>
            <a:ln w="57150" cmpd="sng">
              <a:solidFill>
                <a:srgbClr val="00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6" name="Text Box 23"/>
            <p:cNvSpPr txBox="1">
              <a:spLocks noChangeArrowheads="1"/>
            </p:cNvSpPr>
            <p:nvPr/>
          </p:nvSpPr>
          <p:spPr bwMode="auto">
            <a:xfrm>
              <a:off x="8" y="775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1287" name="Text Box 24"/>
            <p:cNvSpPr txBox="1">
              <a:spLocks noChangeArrowheads="1"/>
            </p:cNvSpPr>
            <p:nvPr/>
          </p:nvSpPr>
          <p:spPr bwMode="auto">
            <a:xfrm>
              <a:off x="1233" y="6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1288" name="Text Box 25"/>
            <p:cNvSpPr txBox="1">
              <a:spLocks noChangeArrowheads="1"/>
            </p:cNvSpPr>
            <p:nvPr/>
          </p:nvSpPr>
          <p:spPr bwMode="auto">
            <a:xfrm>
              <a:off x="0" y="0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1289" name="Text Box 26"/>
            <p:cNvSpPr txBox="1">
              <a:spLocks noChangeArrowheads="1"/>
            </p:cNvSpPr>
            <p:nvPr/>
          </p:nvSpPr>
          <p:spPr bwMode="auto">
            <a:xfrm>
              <a:off x="1233" y="85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11290" name="Text Box 27"/>
            <p:cNvSpPr txBox="1">
              <a:spLocks noChangeArrowheads="1"/>
            </p:cNvSpPr>
            <p:nvPr/>
          </p:nvSpPr>
          <p:spPr bwMode="auto">
            <a:xfrm>
              <a:off x="736" y="376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）</a:t>
              </a:r>
            </a:p>
          </p:txBody>
        </p:sp>
        <p:sp>
          <p:nvSpPr>
            <p:cNvPr id="11291" name="Text Box 28"/>
            <p:cNvSpPr txBox="1">
              <a:spLocks noChangeArrowheads="1"/>
            </p:cNvSpPr>
            <p:nvPr/>
          </p:nvSpPr>
          <p:spPr bwMode="auto">
            <a:xfrm>
              <a:off x="307" y="361"/>
              <a:ext cx="3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</a:p>
          </p:txBody>
        </p:sp>
        <p:sp>
          <p:nvSpPr>
            <p:cNvPr id="11292" name="Text Box 29"/>
            <p:cNvSpPr txBox="1">
              <a:spLocks noChangeArrowheads="1"/>
            </p:cNvSpPr>
            <p:nvPr/>
          </p:nvSpPr>
          <p:spPr bwMode="auto">
            <a:xfrm>
              <a:off x="257" y="348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11293" name="Text Box 30"/>
            <p:cNvSpPr txBox="1">
              <a:spLocks noChangeArrowheads="1"/>
            </p:cNvSpPr>
            <p:nvPr/>
          </p:nvSpPr>
          <p:spPr bwMode="auto">
            <a:xfrm>
              <a:off x="873" y="371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1294" name="Text Box 31"/>
            <p:cNvSpPr txBox="1">
              <a:spLocks noChangeArrowheads="1"/>
            </p:cNvSpPr>
            <p:nvPr/>
          </p:nvSpPr>
          <p:spPr bwMode="auto">
            <a:xfrm>
              <a:off x="548" y="632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11295" name="Text Box 32"/>
            <p:cNvSpPr txBox="1">
              <a:spLocks noChangeArrowheads="1"/>
            </p:cNvSpPr>
            <p:nvPr/>
          </p:nvSpPr>
          <p:spPr bwMode="auto">
            <a:xfrm>
              <a:off x="550" y="97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1296" name="Text Box 33"/>
            <p:cNvSpPr txBox="1">
              <a:spLocks noChangeArrowheads="1"/>
            </p:cNvSpPr>
            <p:nvPr/>
          </p:nvSpPr>
          <p:spPr bwMode="auto">
            <a:xfrm>
              <a:off x="510" y="539"/>
              <a:ext cx="346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）</a:t>
              </a:r>
            </a:p>
          </p:txBody>
        </p:sp>
        <p:sp>
          <p:nvSpPr>
            <p:cNvPr id="11297" name="Text Box 34"/>
            <p:cNvSpPr txBox="1">
              <a:spLocks noChangeArrowheads="1"/>
            </p:cNvSpPr>
            <p:nvPr/>
          </p:nvSpPr>
          <p:spPr bwMode="auto">
            <a:xfrm>
              <a:off x="523" y="263"/>
              <a:ext cx="346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</a:p>
          </p:txBody>
        </p:sp>
      </p:grp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3165475" y="5064125"/>
            <a:ext cx="76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∠3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3176588" y="4056063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∠1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4111625" y="4056063"/>
            <a:ext cx="684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∠2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4111625" y="5064125"/>
            <a:ext cx="73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∠4</a:t>
            </a:r>
          </a:p>
        </p:txBody>
      </p:sp>
      <p:sp>
        <p:nvSpPr>
          <p:cNvPr id="11302" name="Text Box 39"/>
          <p:cNvSpPr txBox="1">
            <a:spLocks noChangeArrowheads="1"/>
          </p:cNvSpPr>
          <p:nvPr/>
        </p:nvSpPr>
        <p:spPr bwMode="auto">
          <a:xfrm>
            <a:off x="5137150" y="3643313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∠1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2,</a:t>
            </a:r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6921500" y="522605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11304" name="Text Box 42"/>
          <p:cNvSpPr txBox="1">
            <a:spLocks noChangeArrowheads="1"/>
          </p:cNvSpPr>
          <p:nvPr/>
        </p:nvSpPr>
        <p:spPr bwMode="auto">
          <a:xfrm>
            <a:off x="6681788" y="3629025"/>
            <a:ext cx="1268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∠2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</a:p>
        </p:txBody>
      </p:sp>
      <p:sp>
        <p:nvSpPr>
          <p:cNvPr id="11305" name="Text Box 45"/>
          <p:cNvSpPr txBox="1">
            <a:spLocks noChangeArrowheads="1"/>
          </p:cNvSpPr>
          <p:nvPr/>
        </p:nvSpPr>
        <p:spPr bwMode="auto">
          <a:xfrm>
            <a:off x="5103813" y="42354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</a:p>
        </p:txBody>
      </p:sp>
      <p:sp>
        <p:nvSpPr>
          <p:cNvPr id="11306" name="Text Box 49"/>
          <p:cNvSpPr txBox="1">
            <a:spLocks noChangeArrowheads="1"/>
          </p:cNvSpPr>
          <p:nvPr/>
        </p:nvSpPr>
        <p:spPr bwMode="auto">
          <a:xfrm>
            <a:off x="6645275" y="4183063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,∠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</a:p>
        </p:txBody>
      </p:sp>
      <p:sp>
        <p:nvSpPr>
          <p:cNvPr id="11307" name="Text Box 52"/>
          <p:cNvSpPr txBox="1">
            <a:spLocks noChangeArrowheads="1"/>
          </p:cNvSpPr>
          <p:nvPr/>
        </p:nvSpPr>
        <p:spPr bwMode="auto">
          <a:xfrm>
            <a:off x="5448300" y="42497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1308" name="Text Box 53"/>
          <p:cNvSpPr txBox="1">
            <a:spLocks noChangeArrowheads="1"/>
          </p:cNvSpPr>
          <p:nvPr/>
        </p:nvSpPr>
        <p:spPr bwMode="auto">
          <a:xfrm>
            <a:off x="6376988" y="42640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11309" name="Text Box 54"/>
          <p:cNvSpPr txBox="1">
            <a:spLocks noChangeArrowheads="1"/>
          </p:cNvSpPr>
          <p:nvPr/>
        </p:nvSpPr>
        <p:spPr bwMode="auto">
          <a:xfrm>
            <a:off x="7138988" y="42021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11310" name="Text Box 55"/>
          <p:cNvSpPr txBox="1">
            <a:spLocks noChangeArrowheads="1"/>
          </p:cNvSpPr>
          <p:nvPr/>
        </p:nvSpPr>
        <p:spPr bwMode="auto">
          <a:xfrm>
            <a:off x="8056563" y="41814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11311" name="Text Box 56"/>
          <p:cNvSpPr txBox="1">
            <a:spLocks noChangeArrowheads="1"/>
          </p:cNvSpPr>
          <p:nvPr/>
        </p:nvSpPr>
        <p:spPr bwMode="auto">
          <a:xfrm>
            <a:off x="5822950" y="4846638"/>
            <a:ext cx="2205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∠1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</p:txBody>
      </p:sp>
      <p:sp>
        <p:nvSpPr>
          <p:cNvPr id="11312" name="Text Box 58"/>
          <p:cNvSpPr txBox="1">
            <a:spLocks noChangeArrowheads="1"/>
          </p:cNvSpPr>
          <p:nvPr/>
        </p:nvSpPr>
        <p:spPr bwMode="auto">
          <a:xfrm>
            <a:off x="5603875" y="5224463"/>
            <a:ext cx="1468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∠  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</a:p>
        </p:txBody>
      </p:sp>
      <p:sp>
        <p:nvSpPr>
          <p:cNvPr id="11313" name="Text Box 61"/>
          <p:cNvSpPr txBox="1">
            <a:spLocks noChangeArrowheads="1"/>
          </p:cNvSpPr>
          <p:nvPr/>
        </p:nvSpPr>
        <p:spPr bwMode="auto">
          <a:xfrm>
            <a:off x="5930900" y="52165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1314" name="Text Box 62"/>
          <p:cNvSpPr txBox="1">
            <a:spLocks noChangeArrowheads="1"/>
          </p:cNvSpPr>
          <p:nvPr/>
        </p:nvSpPr>
        <p:spPr bwMode="auto">
          <a:xfrm>
            <a:off x="7796213" y="3643313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46125" y="1601788"/>
            <a:ext cx="32131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对顶角的概念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030413" y="2566988"/>
            <a:ext cx="4648200" cy="1219200"/>
          </a:xfrm>
          <a:prstGeom prst="line">
            <a:avLst/>
          </a:prstGeom>
          <a:noFill/>
          <a:ln w="19050" cmpd="sng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954213" y="2109788"/>
            <a:ext cx="4648200" cy="2057400"/>
          </a:xfrm>
          <a:prstGeom prst="line">
            <a:avLst/>
          </a:prstGeom>
          <a:noFill/>
          <a:ln w="19050" cmpd="sng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097338" y="2566988"/>
            <a:ext cx="485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8350" y="2881313"/>
            <a:ext cx="485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84563" y="2936875"/>
            <a:ext cx="4857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056063" y="3176588"/>
            <a:ext cx="485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884363" y="21574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630988" y="3582988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6665913" y="18542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981075" y="4176713"/>
            <a:ext cx="79089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∠1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和∠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具有相同的顶点，且∠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的两边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OA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OC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分别与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的两边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OB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OD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互为反向延长线，我们把这样的两个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角叫做</a:t>
            </a:r>
            <a:r>
              <a:rPr lang="zh-CN" altLang="en-US" b="1" dirty="0">
                <a:solidFill>
                  <a:srgbClr val="CC00FF"/>
                </a:solidFill>
                <a:latin typeface="宋体" panose="02010600030101010101" pitchFamily="2" charset="-122"/>
              </a:rPr>
              <a:t>对顶角</a:t>
            </a:r>
            <a:r>
              <a:rPr lang="en-US" b="1" dirty="0">
                <a:solidFill>
                  <a:srgbClr val="CC00FF"/>
                </a:solidFill>
                <a:latin typeface="宋体" panose="02010600030101010101" pitchFamily="2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</a:rPr>
              <a:t>性质：</a:t>
            </a:r>
            <a:r>
              <a:rPr lang="zh-CN" altLang="en-US" b="1" dirty="0">
                <a:solidFill>
                  <a:srgbClr val="CC00FF"/>
                </a:solidFill>
                <a:latin typeface="宋体" panose="02010600030101010101" pitchFamily="2" charset="-122"/>
              </a:rPr>
              <a:t>对顶角相等</a:t>
            </a:r>
            <a:r>
              <a:rPr lang="en-US" b="1" dirty="0">
                <a:solidFill>
                  <a:srgbClr val="CC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301" name="Oval 15"/>
          <p:cNvSpPr>
            <a:spLocks noChangeArrowheads="1"/>
          </p:cNvSpPr>
          <p:nvPr/>
        </p:nvSpPr>
        <p:spPr bwMode="auto">
          <a:xfrm>
            <a:off x="4217988" y="3122613"/>
            <a:ext cx="76200" cy="76200"/>
          </a:xfrm>
          <a:prstGeom prst="ellipse">
            <a:avLst/>
          </a:prstGeom>
          <a:solidFill>
            <a:srgbClr val="FF0000"/>
          </a:solidFill>
          <a:ln w="9525" cmpd="sng">
            <a:solidFill>
              <a:srgbClr val="00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lnSpc>
                <a:spcPct val="150000"/>
              </a:lnSpc>
            </a:pPr>
            <a:endParaRPr lang="zh-CN" altLang="en-US" b="1">
              <a:solidFill>
                <a:srgbClr val="0066FF"/>
              </a:solidFill>
              <a:latin typeface="宋体" panose="02010600030101010101" pitchFamily="2" charset="-122"/>
            </a:endParaRPr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1590675" y="3917950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2303" name="Freeform 23"/>
          <p:cNvSpPr/>
          <p:nvPr/>
        </p:nvSpPr>
        <p:spPr bwMode="auto">
          <a:xfrm>
            <a:off x="3841750" y="3062288"/>
            <a:ext cx="92075" cy="219075"/>
          </a:xfrm>
          <a:custGeom>
            <a:avLst/>
            <a:gdLst>
              <a:gd name="T0" fmla="*/ 43 w 58"/>
              <a:gd name="T1" fmla="*/ 0 h 138"/>
              <a:gd name="T2" fmla="*/ 58 w 58"/>
              <a:gd name="T3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8" h="138">
                <a:moveTo>
                  <a:pt x="43" y="0"/>
                </a:moveTo>
                <a:cubicBezTo>
                  <a:pt x="21" y="40"/>
                  <a:pt x="0" y="81"/>
                  <a:pt x="58" y="138"/>
                </a:cubicBezTo>
              </a:path>
            </a:pathLst>
          </a:custGeom>
          <a:noFill/>
          <a:ln w="19050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Freeform 24"/>
          <p:cNvSpPr/>
          <p:nvPr/>
        </p:nvSpPr>
        <p:spPr bwMode="auto">
          <a:xfrm rot="10337060">
            <a:off x="4549775" y="3014663"/>
            <a:ext cx="92075" cy="219075"/>
          </a:xfrm>
          <a:custGeom>
            <a:avLst/>
            <a:gdLst>
              <a:gd name="T0" fmla="*/ 43 w 58"/>
              <a:gd name="T1" fmla="*/ 0 h 138"/>
              <a:gd name="T2" fmla="*/ 58 w 58"/>
              <a:gd name="T3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8" h="138">
                <a:moveTo>
                  <a:pt x="43" y="0"/>
                </a:moveTo>
                <a:cubicBezTo>
                  <a:pt x="21" y="40"/>
                  <a:pt x="0" y="81"/>
                  <a:pt x="58" y="138"/>
                </a:cubicBezTo>
              </a:path>
            </a:pathLst>
          </a:custGeom>
          <a:noFill/>
          <a:ln w="19050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Freeform 25"/>
          <p:cNvSpPr/>
          <p:nvPr/>
        </p:nvSpPr>
        <p:spPr bwMode="auto">
          <a:xfrm>
            <a:off x="3976688" y="3011488"/>
            <a:ext cx="457200" cy="57150"/>
          </a:xfrm>
          <a:custGeom>
            <a:avLst/>
            <a:gdLst>
              <a:gd name="T0" fmla="*/ 0 w 288"/>
              <a:gd name="T1" fmla="*/ 37 h 37"/>
              <a:gd name="T2" fmla="*/ 288 w 288"/>
              <a:gd name="T3" fmla="*/ 33 h 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8" h="37">
                <a:moveTo>
                  <a:pt x="0" y="37"/>
                </a:moveTo>
                <a:cubicBezTo>
                  <a:pt x="75" y="18"/>
                  <a:pt x="150" y="0"/>
                  <a:pt x="288" y="33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Freeform 26"/>
          <p:cNvSpPr/>
          <p:nvPr/>
        </p:nvSpPr>
        <p:spPr bwMode="auto">
          <a:xfrm>
            <a:off x="4006850" y="3225800"/>
            <a:ext cx="508000" cy="87313"/>
          </a:xfrm>
          <a:custGeom>
            <a:avLst/>
            <a:gdLst>
              <a:gd name="T0" fmla="*/ 0 w 320"/>
              <a:gd name="T1" fmla="*/ 24 h 55"/>
              <a:gd name="T2" fmla="*/ 320 w 320"/>
              <a:gd name="T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0" h="55">
                <a:moveTo>
                  <a:pt x="0" y="24"/>
                </a:moveTo>
                <a:cubicBezTo>
                  <a:pt x="85" y="39"/>
                  <a:pt x="171" y="55"/>
                  <a:pt x="320" y="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2307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17900" y="654050"/>
            <a:ext cx="24082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08" name="Text Box 13"/>
          <p:cNvSpPr txBox="1">
            <a:spLocks noChangeArrowheads="1"/>
          </p:cNvSpPr>
          <p:nvPr/>
        </p:nvSpPr>
        <p:spPr bwMode="auto">
          <a:xfrm>
            <a:off x="3929063" y="28162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宋体" panose="02010600030101010101" pitchFamily="2" charset="-122"/>
              </a:rPr>
              <a:t>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55725" y="356235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03263" y="2006600"/>
            <a:ext cx="7772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下列各图中∠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0000FF"/>
                </a:solidFill>
                <a:latin typeface="宋体" panose="02010600030101010101" pitchFamily="2" charset="-122"/>
              </a:rPr>
              <a:t>是对顶角吗？为什么？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855663" y="4038600"/>
            <a:ext cx="2338387" cy="0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172200" y="4038600"/>
            <a:ext cx="2260600" cy="0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497263" y="4038600"/>
            <a:ext cx="2370137" cy="0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1236663" y="3054350"/>
            <a:ext cx="738187" cy="984250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6675438" y="3024188"/>
            <a:ext cx="703262" cy="996950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 flipV="1">
            <a:off x="3773488" y="2973388"/>
            <a:ext cx="798512" cy="1065212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974850" y="4038600"/>
            <a:ext cx="239713" cy="1139825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 flipV="1">
            <a:off x="5181600" y="4038600"/>
            <a:ext cx="914400" cy="1219200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7391400" y="2995613"/>
            <a:ext cx="912813" cy="1042987"/>
          </a:xfrm>
          <a:prstGeom prst="line">
            <a:avLst/>
          </a:prstGeom>
          <a:noFill/>
          <a:ln w="1905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062163" y="4040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792913" y="35956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705725" y="360521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440363" y="3962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976688" y="3606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</a:p>
        </p:txBody>
      </p:sp>
      <p:grpSp>
        <p:nvGrpSpPr>
          <p:cNvPr id="13330" name="Group 19"/>
          <p:cNvGrpSpPr/>
          <p:nvPr/>
        </p:nvGrpSpPr>
        <p:grpSpPr bwMode="auto">
          <a:xfrm>
            <a:off x="725488" y="762000"/>
            <a:ext cx="1690687" cy="481013"/>
            <a:chOff x="0" y="0"/>
            <a:chExt cx="790" cy="303"/>
          </a:xfrm>
        </p:grpSpPr>
        <p:sp>
          <p:nvSpPr>
            <p:cNvPr id="13331" name="AutoShape 20"/>
            <p:cNvSpPr>
              <a:spLocks noChangeArrowheads="1"/>
            </p:cNvSpPr>
            <p:nvPr/>
          </p:nvSpPr>
          <p:spPr bwMode="auto">
            <a:xfrm>
              <a:off x="0" y="12"/>
              <a:ext cx="697" cy="2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lin ang="5400000" scaled="1"/>
            </a:gradFill>
            <a:ln w="19050" cmpd="sng">
              <a:solidFill>
                <a:srgbClr val="FF058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2" name="Text Box 21"/>
            <p:cNvSpPr txBox="1">
              <a:spLocks noChangeArrowheads="1"/>
            </p:cNvSpPr>
            <p:nvPr/>
          </p:nvSpPr>
          <p:spPr bwMode="auto">
            <a:xfrm>
              <a:off x="46" y="0"/>
              <a:ext cx="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fontAlgn="t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0000FF"/>
                  </a:solidFill>
                  <a:latin typeface="宋体" panose="02010600030101010101" pitchFamily="2" charset="-122"/>
                </a:rPr>
                <a:t>练一练：</a:t>
              </a:r>
            </a:p>
          </p:txBody>
        </p:sp>
      </p:grp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1744663" y="5375275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1" charset="-122"/>
              </a:rPr>
              <a:t>不是</a:t>
            </a: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4400550" y="5372100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1" charset="-122"/>
              </a:rPr>
              <a:t>不是</a:t>
            </a: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7185025" y="5343525"/>
            <a:ext cx="94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1" charset="-122"/>
              </a:rPr>
              <a:t>不是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autoUpdateAnimBg="0"/>
      <p:bldP spid="13334" grpId="0" autoUpdateAnimBg="0"/>
      <p:bldP spid="1333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蓝调晶格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蓝调晶格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调晶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晶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晶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晶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晶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调晶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晶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晶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晶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晶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晶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调晶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全屏显示(4:3)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黑体</vt:lpstr>
      <vt:lpstr>楷体_GB2312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2010-04-13T00:33:00Z</dcterms:created>
  <dcterms:modified xsi:type="dcterms:W3CDTF">2023-01-16T16:20:19Z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56E6A4B80DD141E2B2D8E1B4DCB948C7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