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529" r:id="rId2"/>
    <p:sldId id="536" r:id="rId3"/>
    <p:sldId id="602" r:id="rId4"/>
    <p:sldId id="843" r:id="rId5"/>
    <p:sldId id="895" r:id="rId6"/>
    <p:sldId id="861" r:id="rId7"/>
    <p:sldId id="896" r:id="rId8"/>
    <p:sldId id="897" r:id="rId9"/>
    <p:sldId id="847" r:id="rId10"/>
    <p:sldId id="898" r:id="rId11"/>
    <p:sldId id="899" r:id="rId12"/>
    <p:sldId id="900" r:id="rId13"/>
    <p:sldId id="557" r:id="rId14"/>
    <p:sldId id="868" r:id="rId15"/>
    <p:sldId id="892" r:id="rId16"/>
    <p:sldId id="901" r:id="rId17"/>
    <p:sldId id="893" r:id="rId18"/>
    <p:sldId id="902" r:id="rId19"/>
    <p:sldId id="903" r:id="rId20"/>
    <p:sldId id="920" r:id="rId21"/>
    <p:sldId id="904" r:id="rId22"/>
    <p:sldId id="864" r:id="rId23"/>
    <p:sldId id="865" r:id="rId24"/>
    <p:sldId id="906" r:id="rId25"/>
    <p:sldId id="907" r:id="rId26"/>
    <p:sldId id="866" r:id="rId27"/>
    <p:sldId id="908" r:id="rId28"/>
    <p:sldId id="867" r:id="rId29"/>
    <p:sldId id="909" r:id="rId30"/>
    <p:sldId id="874" r:id="rId31"/>
    <p:sldId id="875" r:id="rId32"/>
    <p:sldId id="911" r:id="rId33"/>
    <p:sldId id="876" r:id="rId34"/>
    <p:sldId id="885" r:id="rId35"/>
    <p:sldId id="912" r:id="rId36"/>
    <p:sldId id="913" r:id="rId37"/>
    <p:sldId id="914" r:id="rId38"/>
    <p:sldId id="915" r:id="rId39"/>
    <p:sldId id="878" r:id="rId40"/>
    <p:sldId id="916" r:id="rId41"/>
    <p:sldId id="879" r:id="rId42"/>
    <p:sldId id="917" r:id="rId43"/>
    <p:sldId id="918" r:id="rId44"/>
    <p:sldId id="921" r:id="rId45"/>
    <p:sldId id="922" r:id="rId46"/>
    <p:sldId id="880" r:id="rId47"/>
    <p:sldId id="919" r:id="rId48"/>
  </p:sldIdLst>
  <p:sldSz cx="11522075" cy="64801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6">
          <p15:clr>
            <a:srgbClr val="A4A3A4"/>
          </p15:clr>
        </p15:guide>
        <p15:guide id="2" pos="36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5A"/>
    <a:srgbClr val="339966"/>
    <a:srgbClr val="5F5F5F"/>
    <a:srgbClr val="D60093"/>
    <a:srgbClr val="993366"/>
    <a:srgbClr val="FF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13" autoAdjust="0"/>
    <p:restoredTop sz="94660" autoAdjust="0"/>
  </p:normalViewPr>
  <p:slideViewPr>
    <p:cSldViewPr>
      <p:cViewPr>
        <p:scale>
          <a:sx n="110" d="100"/>
          <a:sy n="110" d="100"/>
        </p:scale>
        <p:origin x="-630" y="-342"/>
      </p:cViewPr>
      <p:guideLst>
        <p:guide orient="horz" pos="2036"/>
        <p:guide pos="36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144018" cy="14401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E9C4962-6AD7-49DA-9A88-DE830EE043D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D771027-FC3E-43E9-A215-8D93A3F69E9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38" y="0"/>
            <a:ext cx="11501437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88937" y="2231961"/>
            <a:ext cx="9139438" cy="165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1 Could I ask if you've </a:t>
            </a:r>
            <a:r>
              <a:rPr lang="en-US" altLang="zh-CN" sz="3600" dirty="0" smtClean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mentioned </a:t>
            </a:r>
            <a:r>
              <a:rPr lang="en-US" altLang="zh-CN" sz="36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to her?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2234" y="791781"/>
            <a:ext cx="115343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9  </a:t>
            </a:r>
            <a:r>
              <a:rPr lang="en-US" altLang="zh-CN" sz="4000" dirty="0" smtClean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Friendship</a:t>
            </a:r>
            <a:endParaRPr lang="en-US" altLang="zh-CN" sz="4000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560883"/>
            <a:ext cx="11509375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31800" y="884238"/>
          <a:ext cx="10656888" cy="4625976"/>
        </p:xfrm>
        <a:graphic>
          <a:graphicData uri="http://schemas.openxmlformats.org/drawingml/2006/table">
            <a:tbl>
              <a:tblPr/>
              <a:tblGrid>
                <a:gridCol w="4753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3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19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你能告诉我她有什么不同吗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Can you tell me how she’s different?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9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我能问一下你是否向她提过此事吗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 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Can I ask if you’ve mentioned this to her?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9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你知道她为什么像那样对待你吗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 you know why she treats you like that?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31800" y="1368425"/>
          <a:ext cx="10656888" cy="3082926"/>
        </p:xfrm>
        <a:graphic>
          <a:graphicData uri="http://schemas.openxmlformats.org/drawingml/2006/table">
            <a:tbl>
              <a:tblPr/>
              <a:tblGrid>
                <a:gridCol w="5328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1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尽量弄清楚没有你她是否会感到孤独。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Try to find out whether she feels lonely without you.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我相信她后悔伤害了你。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I’m sure she regrets hurting you.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31800" y="1479550"/>
          <a:ext cx="10656888" cy="3005138"/>
        </p:xfrm>
        <a:graphic>
          <a:graphicData uri="http://schemas.openxmlformats.org/drawingml/2006/table">
            <a:tbl>
              <a:tblPr/>
              <a:tblGrid>
                <a:gridCol w="5328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51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所以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对她要有耐心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向她解释她也可以跟你的其他朋友们交朋友。</a:t>
                      </a:r>
                      <a:r>
                        <a:rPr lang="zh-CN" sz="320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 be patient with her and explain to her that she can make friends with your other friends too.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圆角矩形 3"/>
          <p:cNvSpPr>
            <a:spLocks noChangeArrowheads="1"/>
          </p:cNvSpPr>
          <p:nvPr/>
        </p:nvSpPr>
        <p:spPr bwMode="auto">
          <a:xfrm>
            <a:off x="3600450" y="503238"/>
            <a:ext cx="4176713" cy="533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45720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导 学</a:t>
            </a:r>
          </a:p>
        </p:txBody>
      </p:sp>
      <p:sp>
        <p:nvSpPr>
          <p:cNvPr id="15363" name="矩形 30"/>
          <p:cNvSpPr>
            <a:spLocks noChangeArrowheads="1"/>
          </p:cNvSpPr>
          <p:nvPr/>
        </p:nvSpPr>
        <p:spPr bwMode="auto">
          <a:xfrm>
            <a:off x="241300" y="1104900"/>
            <a:ext cx="10991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have a problem with my best friend.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我和我最好的朋友之间有麻烦。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have a problem with…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意为</a:t>
            </a:r>
            <a:r>
              <a:rPr lang="zh-CN" altLang="zh-CN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之间有问题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/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麻烦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之间产生矛盾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;……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出了毛病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”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。如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汤姆说他和他父亲之间产生了矛盾。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Tom said he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his father.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55988" y="4900613"/>
            <a:ext cx="3600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had a problem with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0"/>
          <p:cNvSpPr>
            <a:spLocks noChangeArrowheads="1"/>
          </p:cNvSpPr>
          <p:nvPr/>
        </p:nvSpPr>
        <p:spPr bwMode="auto">
          <a:xfrm>
            <a:off x="241300" y="922338"/>
            <a:ext cx="10991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2.Could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 ask if you’ve mentioned this to her? 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我能问一下你是否向她提过此事吗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mention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sth.to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sb.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意为</a:t>
            </a:r>
            <a:r>
              <a:rPr lang="zh-CN" altLang="zh-CN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向某人说起某事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”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。如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我把这个想法跟妈妈说了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她好像挺喜欢的。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my mum, and she seemed to like it.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52525" y="3997325"/>
            <a:ext cx="40322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mentioned this idea to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30"/>
          <p:cNvSpPr>
            <a:spLocks noChangeArrowheads="1"/>
          </p:cNvSpPr>
          <p:nvPr/>
        </p:nvSpPr>
        <p:spPr bwMode="auto">
          <a:xfrm>
            <a:off x="241300" y="660400"/>
            <a:ext cx="109918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3.Try to find out whether she feels lonely without you.</a:t>
            </a:r>
            <a:r>
              <a:rPr lang="zh-CN" altLang="zh-CN" dirty="0">
                <a:solidFill>
                  <a:srgbClr val="000000"/>
                </a:solidFill>
              </a:rPr>
              <a:t>尽量弄清楚没有你她是否会感到孤独。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辨析</a:t>
            </a:r>
            <a:r>
              <a:rPr lang="en-US" altLang="zh-CN" dirty="0">
                <a:solidFill>
                  <a:srgbClr val="000000"/>
                </a:solidFill>
              </a:rPr>
              <a:t>:lonely</a:t>
            </a:r>
            <a:r>
              <a:rPr lang="zh-CN" altLang="zh-CN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与</a:t>
            </a:r>
            <a:r>
              <a:rPr lang="zh-CN" altLang="zh-CN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alone 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65125" y="2952750"/>
          <a:ext cx="10656888" cy="2592388"/>
        </p:xfrm>
        <a:graphic>
          <a:graphicData uri="http://schemas.openxmlformats.org/drawingml/2006/table">
            <a:tbl>
              <a:tblPr/>
              <a:tblGrid>
                <a:gridCol w="158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23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lonely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作形容词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孤独的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寂寞的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在句中充当定语或表语。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 lonely island(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一个孤岛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); feel lonely(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感到孤独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表示主观上孤独、寂寞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带有感情色彩。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31800" y="1193800"/>
          <a:ext cx="10656888" cy="3749675"/>
        </p:xfrm>
        <a:graphic>
          <a:graphicData uri="http://schemas.openxmlformats.org/drawingml/2006/table">
            <a:tbl>
              <a:tblPr/>
              <a:tblGrid>
                <a:gridCol w="129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alone</a:t>
                      </a:r>
                      <a:endParaRPr lang="zh-CN" sz="32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作形容词时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单独的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独自的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充当表语或宾语补足语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如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:be alone(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单独一人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),leave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sb.alone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把某人单独留下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);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作副词时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单独地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独自地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在句中作状语。如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:live alone(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单独居住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强调客观上的孤独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不带感情色彩。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0"/>
          <p:cNvSpPr>
            <a:spLocks noChangeArrowheads="1"/>
          </p:cNvSpPr>
          <p:nvPr/>
        </p:nvSpPr>
        <p:spPr bwMode="auto">
          <a:xfrm>
            <a:off x="241300" y="973138"/>
            <a:ext cx="109918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【学以致用】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(1)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我盼望着独自待在这所房子里。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 look forward to being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 the house.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(2)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他有一些朋友。他并不孤独。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 has some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friends.He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isn’t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884738" y="257175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alone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35638" y="4073525"/>
            <a:ext cx="1295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lonely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30"/>
          <p:cNvSpPr>
            <a:spLocks noChangeArrowheads="1"/>
          </p:cNvSpPr>
          <p:nvPr/>
        </p:nvSpPr>
        <p:spPr bwMode="auto">
          <a:xfrm>
            <a:off x="241300" y="411163"/>
            <a:ext cx="109918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4.I’m sure she regrets hurting you.</a:t>
            </a:r>
            <a:r>
              <a:rPr lang="zh-CN" altLang="zh-CN" dirty="0">
                <a:solidFill>
                  <a:srgbClr val="000000"/>
                </a:solidFill>
              </a:rPr>
              <a:t>我相信她后悔伤害了你。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 dirty="0">
                <a:solidFill>
                  <a:srgbClr val="000000"/>
                </a:solidFill>
                <a:latin typeface="NEU-BZ-S92"/>
              </a:rPr>
              <a:t>●</a:t>
            </a:r>
            <a:r>
              <a:rPr lang="en-US" altLang="zh-CN" dirty="0">
                <a:solidFill>
                  <a:srgbClr val="000000"/>
                </a:solidFill>
              </a:rPr>
              <a:t>regret</a:t>
            </a:r>
            <a:r>
              <a:rPr lang="zh-CN" altLang="zh-CN" dirty="0">
                <a:solidFill>
                  <a:srgbClr val="000000"/>
                </a:solidFill>
              </a:rPr>
              <a:t>为及物动词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意为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懊悔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遗憾</a:t>
            </a:r>
            <a:r>
              <a:rPr lang="en-US" altLang="zh-CN" dirty="0">
                <a:solidFill>
                  <a:srgbClr val="000000"/>
                </a:solidFill>
              </a:rPr>
              <a:t>”,</a:t>
            </a:r>
            <a:r>
              <a:rPr lang="zh-CN" altLang="zh-CN" dirty="0">
                <a:solidFill>
                  <a:srgbClr val="000000"/>
                </a:solidFill>
              </a:rPr>
              <a:t>其后接名词、代词、动名词或</a:t>
            </a:r>
            <a:r>
              <a:rPr lang="en-US" altLang="zh-CN" dirty="0">
                <a:solidFill>
                  <a:srgbClr val="000000"/>
                </a:solidFill>
              </a:rPr>
              <a:t> that</a:t>
            </a:r>
            <a:r>
              <a:rPr lang="zh-CN" altLang="zh-CN" dirty="0">
                <a:solidFill>
                  <a:srgbClr val="000000"/>
                </a:solidFill>
              </a:rPr>
              <a:t>从句作宾语。如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我很遗憾在如此重要的时刻不能和你在一起。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I regret that I will not be with you on such an important occasion.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我很高兴你和我们一起来了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你不会后悔的。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I’m glad you’re coming with </a:t>
            </a:r>
            <a:r>
              <a:rPr lang="en-US" altLang="zh-CN" dirty="0" err="1">
                <a:solidFill>
                  <a:srgbClr val="000000"/>
                </a:solidFill>
              </a:rPr>
              <a:t>us.You</a:t>
            </a:r>
            <a:r>
              <a:rPr lang="en-US" altLang="zh-CN" dirty="0">
                <a:solidFill>
                  <a:srgbClr val="000000"/>
                </a:solidFill>
              </a:rPr>
              <a:t> won’t regret it.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30"/>
          <p:cNvSpPr>
            <a:spLocks noChangeArrowheads="1"/>
          </p:cNvSpPr>
          <p:nvPr/>
        </p:nvSpPr>
        <p:spPr bwMode="auto">
          <a:xfrm>
            <a:off x="241300" y="2052638"/>
            <a:ext cx="10991850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(1)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我不后悔搬到中国来。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 don’t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 China.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16125" y="2906713"/>
            <a:ext cx="3600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regret moving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313113" y="1079500"/>
            <a:ext cx="647700" cy="720725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214" tIns="57607" rIns="115214" bIns="57607" anchor="ctr"/>
          <a:lstStyle/>
          <a:p>
            <a:pPr algn="ctr" defTabSz="1152525">
              <a:buFont typeface="Arial" panose="020B0604020202020204" pitchFamily="34" charset="0"/>
              <a:buNone/>
            </a:pP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6600" y="1157288"/>
            <a:ext cx="7080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214" tIns="57607" rIns="115214" bIns="5760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4064000" y="1079500"/>
            <a:ext cx="4237038" cy="720725"/>
            <a:chOff x="3369875" y="1633364"/>
            <a:chExt cx="3362365" cy="432048"/>
          </a:xfrm>
        </p:grpSpPr>
        <p:sp>
          <p:nvSpPr>
            <p:cNvPr id="5124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1152525">
                <a:buFont typeface="Arial" panose="020B0604020202020204" pitchFamily="34" charset="0"/>
                <a:buNone/>
              </a:pPr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25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1777298" cy="36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前 预 习</a:t>
              </a:r>
            </a:p>
          </p:txBody>
        </p:sp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313113" y="2233613"/>
            <a:ext cx="647700" cy="719137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214" tIns="57607" rIns="115214" bIns="57607" anchor="ctr"/>
          <a:lstStyle/>
          <a:p>
            <a:pPr algn="ctr" defTabSz="1152525">
              <a:buFont typeface="Arial" panose="020B0604020202020204" pitchFamily="34" charset="0"/>
              <a:buNone/>
            </a:pP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2309813"/>
            <a:ext cx="7080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214" tIns="57607" rIns="115214" bIns="5760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2"/>
          <p:cNvGrpSpPr/>
          <p:nvPr/>
        </p:nvGrpSpPr>
        <p:grpSpPr bwMode="auto">
          <a:xfrm>
            <a:off x="4064000" y="2232025"/>
            <a:ext cx="4237038" cy="719138"/>
            <a:chOff x="3369875" y="2263434"/>
            <a:chExt cx="3362365" cy="432048"/>
          </a:xfrm>
        </p:grpSpPr>
        <p:sp>
          <p:nvSpPr>
            <p:cNvPr id="5129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1152525">
                <a:buFont typeface="Arial" panose="020B0604020202020204" pitchFamily="34" charset="0"/>
                <a:buNone/>
              </a:pPr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0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1777298" cy="365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堂 导 学</a:t>
              </a:r>
            </a:p>
          </p:txBody>
        </p:sp>
      </p:grp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313113" y="3527425"/>
            <a:ext cx="647700" cy="720725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214" tIns="57607" rIns="115214" bIns="57607" anchor="ctr"/>
          <a:lstStyle/>
          <a:p>
            <a:pPr algn="ctr" defTabSz="1152525">
              <a:buFont typeface="Arial" panose="020B0604020202020204" pitchFamily="34" charset="0"/>
              <a:buNone/>
            </a:pP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76600" y="3605213"/>
            <a:ext cx="7080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214" tIns="57607" rIns="115214" bIns="5760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4064000" y="3527425"/>
            <a:ext cx="4237038" cy="720725"/>
            <a:chOff x="3369875" y="2893504"/>
            <a:chExt cx="3362365" cy="432048"/>
          </a:xfrm>
        </p:grpSpPr>
        <p:sp>
          <p:nvSpPr>
            <p:cNvPr id="5134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1152525">
                <a:buFont typeface="Arial" panose="020B0604020202020204" pitchFamily="34" charset="0"/>
                <a:buNone/>
              </a:pPr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5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1777298" cy="36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文 理 解</a:t>
              </a:r>
            </a:p>
          </p:txBody>
        </p:sp>
      </p:grpSp>
      <p:sp>
        <p:nvSpPr>
          <p:cNvPr id="31" name="五边形 30"/>
          <p:cNvSpPr>
            <a:spLocks noChangeArrowheads="1"/>
          </p:cNvSpPr>
          <p:nvPr/>
        </p:nvSpPr>
        <p:spPr bwMode="auto">
          <a:xfrm>
            <a:off x="0" y="244475"/>
            <a:ext cx="469900" cy="54292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214" tIns="57607" rIns="115214" bIns="57607" anchor="ctr"/>
          <a:lstStyle/>
          <a:p>
            <a:pPr algn="ctr" defTabSz="1152525">
              <a:buFont typeface="Arial" panose="020B0604020202020204" pitchFamily="34" charset="0"/>
              <a:buNone/>
            </a:pPr>
            <a:endParaRPr lang="zh-CN" altLang="en-US" sz="2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25463" y="214313"/>
            <a:ext cx="18684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214" tIns="57607" rIns="115214" bIns="5760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0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30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302000" y="4679950"/>
            <a:ext cx="647700" cy="720725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214" tIns="57607" rIns="115214" bIns="57607" anchor="ctr"/>
          <a:lstStyle/>
          <a:p>
            <a:pPr algn="ctr" defTabSz="1152525">
              <a:buFont typeface="Arial" panose="020B0604020202020204" pitchFamily="34" charset="0"/>
              <a:buNone/>
            </a:pP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65488" y="4757738"/>
            <a:ext cx="712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214" tIns="57607" rIns="115214" bIns="5760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7"/>
          <p:cNvGrpSpPr/>
          <p:nvPr/>
        </p:nvGrpSpPr>
        <p:grpSpPr bwMode="auto">
          <a:xfrm>
            <a:off x="4052888" y="4679950"/>
            <a:ext cx="4237037" cy="720725"/>
            <a:chOff x="3369875" y="2893504"/>
            <a:chExt cx="3362365" cy="432048"/>
          </a:xfrm>
        </p:grpSpPr>
        <p:sp>
          <p:nvSpPr>
            <p:cNvPr id="5141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1152525">
                <a:buFont typeface="Arial" panose="020B0604020202020204" pitchFamily="34" charset="0"/>
                <a:buNone/>
              </a:pPr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42" name="TextBox 1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1777298" cy="36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提 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16" grpId="0" animBg="1"/>
      <p:bldP spid="17" grpId="0"/>
      <p:bldP spid="31" grpId="0" animBg="1"/>
      <p:bldP spid="32" grpId="0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30"/>
          <p:cNvSpPr>
            <a:spLocks noChangeArrowheads="1"/>
          </p:cNvSpPr>
          <p:nvPr/>
        </p:nvSpPr>
        <p:spPr bwMode="auto">
          <a:xfrm>
            <a:off x="241300" y="1223963"/>
            <a:ext cx="109918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●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I/We regret to inform you / to tell you / to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say+that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从句　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用于通知坏消息时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我们很遗憾地通知你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告诉你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说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(2)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我很遗憾地说没有给你带来好消息。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that I have no good news for you.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96988" y="3563938"/>
            <a:ext cx="24479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regret to say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0"/>
          <p:cNvSpPr>
            <a:spLocks noChangeArrowheads="1"/>
          </p:cNvSpPr>
          <p:nvPr/>
        </p:nvSpPr>
        <p:spPr bwMode="auto">
          <a:xfrm>
            <a:off x="241300" y="360363"/>
            <a:ext cx="109918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5.So be patient with her and explain to her that she can make friends with your other friends too.</a:t>
            </a:r>
            <a:r>
              <a:rPr lang="zh-CN" altLang="zh-CN" dirty="0">
                <a:solidFill>
                  <a:srgbClr val="000000"/>
                </a:solidFill>
              </a:rPr>
              <a:t>所以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对她要有耐心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向她解释她也可以跟你的其他朋友们交朋友。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(1)be patient with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r>
              <a:rPr lang="zh-CN" altLang="zh-CN" dirty="0">
                <a:solidFill>
                  <a:srgbClr val="000000"/>
                </a:solidFill>
              </a:rPr>
              <a:t>表示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对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……</a:t>
            </a:r>
            <a:r>
              <a:rPr lang="zh-CN" altLang="zh-CN" dirty="0">
                <a:solidFill>
                  <a:srgbClr val="000000"/>
                </a:solidFill>
              </a:rPr>
              <a:t>有耐心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r>
              <a:rPr lang="zh-CN" altLang="zh-CN" dirty="0">
                <a:solidFill>
                  <a:srgbClr val="000000"/>
                </a:solidFill>
              </a:rPr>
              <a:t>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王老师对她的学生总是很有耐心。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 err="1">
                <a:solidFill>
                  <a:srgbClr val="000000"/>
                </a:solidFill>
              </a:rPr>
              <a:t>Ms</a:t>
            </a:r>
            <a:r>
              <a:rPr lang="en-US" altLang="zh-CN" dirty="0">
                <a:solidFill>
                  <a:srgbClr val="000000"/>
                </a:solidFill>
              </a:rPr>
              <a:t> Wang is always patient with her students.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(2)make friends with sb.</a:t>
            </a:r>
            <a:r>
              <a:rPr lang="zh-CN" altLang="zh-CN" dirty="0">
                <a:solidFill>
                  <a:srgbClr val="000000"/>
                </a:solidFill>
              </a:rPr>
              <a:t>表示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与某人交朋友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r>
              <a:rPr lang="zh-CN" altLang="zh-CN" dirty="0">
                <a:solidFill>
                  <a:srgbClr val="000000"/>
                </a:solidFill>
              </a:rPr>
              <a:t>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我很高兴能和你交朋友。</a:t>
            </a:r>
            <a:r>
              <a:rPr lang="en-US" altLang="zh-CN" dirty="0">
                <a:solidFill>
                  <a:srgbClr val="000000"/>
                </a:solidFill>
              </a:rPr>
              <a:t> I am glad to make friends with you.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30"/>
          <p:cNvSpPr>
            <a:spLocks noChangeArrowheads="1"/>
          </p:cNvSpPr>
          <p:nvPr/>
        </p:nvSpPr>
        <p:spPr bwMode="auto">
          <a:xfrm>
            <a:off x="241300" y="1163638"/>
            <a:ext cx="10991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一、听对话。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>
                <a:solidFill>
                  <a:srgbClr val="000000"/>
                </a:solidFill>
              </a:rPr>
              <a:t>听</a:t>
            </a:r>
            <a:r>
              <a:rPr lang="en-US" altLang="zh-CN">
                <a:solidFill>
                  <a:srgbClr val="000000"/>
                </a:solidFill>
              </a:rPr>
              <a:t> Unit 1 Act.3</a:t>
            </a:r>
            <a:r>
              <a:rPr lang="zh-CN" altLang="zh-CN">
                <a:solidFill>
                  <a:srgbClr val="000000"/>
                </a:solidFill>
              </a:rPr>
              <a:t>对话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回答第</a:t>
            </a:r>
            <a:r>
              <a:rPr lang="en-US" altLang="zh-CN">
                <a:solidFill>
                  <a:srgbClr val="000000"/>
                </a:solidFill>
              </a:rPr>
              <a:t> 1~5</a:t>
            </a:r>
            <a:r>
              <a:rPr lang="zh-CN" altLang="zh-CN">
                <a:solidFill>
                  <a:srgbClr val="000000"/>
                </a:solidFill>
              </a:rPr>
              <a:t>小题。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)1.Where does Lingling get help?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A.From her parents.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B.From the helpline.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C.From her teacher.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88963" y="2790825"/>
            <a:ext cx="43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25603" name="圆角矩形 3"/>
          <p:cNvSpPr>
            <a:spLocks noChangeArrowheads="1"/>
          </p:cNvSpPr>
          <p:nvPr/>
        </p:nvSpPr>
        <p:spPr bwMode="auto">
          <a:xfrm>
            <a:off x="3600450" y="503238"/>
            <a:ext cx="4176713" cy="533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457200"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文 理 解</a:t>
            </a:r>
          </a:p>
        </p:txBody>
      </p:sp>
      <p:pic>
        <p:nvPicPr>
          <p:cNvPr id="25604" name="图片 5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6850" y="1308100"/>
            <a:ext cx="6032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30"/>
          <p:cNvSpPr>
            <a:spLocks noChangeArrowheads="1"/>
          </p:cNvSpPr>
          <p:nvPr/>
        </p:nvSpPr>
        <p:spPr bwMode="auto">
          <a:xfrm>
            <a:off x="241300" y="1079500"/>
            <a:ext cx="109918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)2.When did Lingling’s friend come to her school?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A.This week.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B.This month.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C.This term.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)3.How long have Lingling and her best friend been friends?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A.For a year.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B.For a term.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C.For five years.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7063" y="123983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7063" y="27051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C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30"/>
          <p:cNvSpPr>
            <a:spLocks noChangeArrowheads="1"/>
          </p:cNvSpPr>
          <p:nvPr/>
        </p:nvSpPr>
        <p:spPr bwMode="auto">
          <a:xfrm>
            <a:off x="241300" y="1331913"/>
            <a:ext cx="10991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)4.How is Lingling’s best friend different?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A.She doesn’t talk with Lingling.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B.She doesn’t like Lingling to see her other friends.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C.She refuses to stay in touch with Lingling.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69925" y="1476375"/>
            <a:ext cx="431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30"/>
          <p:cNvSpPr>
            <a:spLocks noChangeArrowheads="1"/>
          </p:cNvSpPr>
          <p:nvPr/>
        </p:nvSpPr>
        <p:spPr bwMode="auto">
          <a:xfrm>
            <a:off x="241300" y="1214438"/>
            <a:ext cx="109918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)5.What’s the helpline’s advice?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A.Be patient with her friend.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B.Don’t see other friends any more.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C.Leave her friend alone.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9763" y="136207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30"/>
          <p:cNvSpPr>
            <a:spLocks noChangeArrowheads="1"/>
          </p:cNvSpPr>
          <p:nvPr/>
        </p:nvSpPr>
        <p:spPr bwMode="auto">
          <a:xfrm>
            <a:off x="241300" y="1914525"/>
            <a:ext cx="109918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二、听填信息。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zh-CN" altLang="zh-CN">
                <a:solidFill>
                  <a:srgbClr val="000000"/>
                </a:solidFill>
              </a:rPr>
              <a:t>听</a:t>
            </a:r>
            <a:r>
              <a:rPr lang="en-US" altLang="zh-CN">
                <a:solidFill>
                  <a:srgbClr val="000000"/>
                </a:solidFill>
              </a:rPr>
              <a:t> Unit 1 Act.3</a:t>
            </a:r>
            <a:r>
              <a:rPr lang="zh-CN" altLang="zh-CN">
                <a:solidFill>
                  <a:srgbClr val="000000"/>
                </a:solidFill>
              </a:rPr>
              <a:t>对话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根据所听内容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完成下列信息卡。对话听两遍。 </a:t>
            </a:r>
            <a:endParaRPr lang="zh-CN" altLang="en-US"/>
          </a:p>
        </p:txBody>
      </p:sp>
      <p:pic>
        <p:nvPicPr>
          <p:cNvPr id="29698" name="图片 3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1663" y="2058988"/>
            <a:ext cx="6032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195263" y="715963"/>
            <a:ext cx="11037887" cy="541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Friendship Helpline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has a problem with her best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friend.They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have been friends for 1.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years.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problem started when they got 2.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was 3.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to see her best friend at the same school at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first.But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her friend’s different.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Advice: Try to 4.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whether she feels lonely without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srgbClr val="000000"/>
                </a:solidFill>
              </a:rPr>
              <a:t>5.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>
                <a:solidFill>
                  <a:srgbClr val="000000"/>
                </a:solidFill>
              </a:rPr>
              <a:t> her to make friends with her other friends. </a:t>
            </a:r>
            <a:endParaRPr lang="zh-CN" altLang="en-US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130550" y="1919288"/>
            <a:ext cx="1201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5/five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354888" y="2511425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separated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736975" y="3097213"/>
            <a:ext cx="1277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happy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456113" y="4271963"/>
            <a:ext cx="1592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find out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2150" y="5446713"/>
            <a:ext cx="2122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Encourage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30"/>
          <p:cNvSpPr>
            <a:spLocks noChangeArrowheads="1"/>
          </p:cNvSpPr>
          <p:nvPr/>
        </p:nvSpPr>
        <p:spPr bwMode="auto">
          <a:xfrm>
            <a:off x="241300" y="647700"/>
            <a:ext cx="109918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三、根据课本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Act.3</a:t>
            </a: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对话完成下列短文填空。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has a problem with her best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friend.She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calling Friendship Helpline for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help.Lingling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her best friend have 1.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friends for five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years.They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got 2._________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when they went to different schools last term, but they stayed in  3.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.This term, her friend came to study at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Lingling’s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school.Lingling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was happy at first. 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11350" y="2949575"/>
            <a:ext cx="1109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been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018588" y="2987675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separated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04963" y="4416425"/>
            <a:ext cx="1296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touch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30"/>
          <p:cNvSpPr>
            <a:spLocks noChangeArrowheads="1"/>
          </p:cNvSpPr>
          <p:nvPr/>
        </p:nvSpPr>
        <p:spPr bwMode="auto">
          <a:xfrm>
            <a:off x="241300" y="671513"/>
            <a:ext cx="109918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But her friend is so 4.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.She doesn’t like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 see her 5.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friends.Lingling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doesn’t know why she 6.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her like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that.Maybe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her friend doesn’t feel sure of herself in her new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school.Lingling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should try to find out 7.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her friend feels lonely without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told to be patient 8.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her friend and explain to her that she can make 9.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with her other friends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too.Lingling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can introduce her to her other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friends.Lingling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will 10.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her friend to join in more.</a:t>
            </a:r>
            <a:endParaRPr lang="zh-CN" alt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21175" y="735013"/>
            <a:ext cx="1776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different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81313" y="132238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other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28788" y="190976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treats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92238" y="3071813"/>
            <a:ext cx="206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whether/if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603875" y="3636963"/>
            <a:ext cx="960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with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221288" y="4229100"/>
            <a:ext cx="1497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friends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16088" y="5373688"/>
            <a:ext cx="2101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encourage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0"/>
          <p:cNvSpPr>
            <a:spLocks noChangeArrowheads="1"/>
          </p:cNvSpPr>
          <p:nvPr/>
        </p:nvSpPr>
        <p:spPr bwMode="auto">
          <a:xfrm>
            <a:off x="241300" y="2587625"/>
            <a:ext cx="10991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解释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说明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2.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提及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谈到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endParaRPr lang="zh-CN" altLang="zh-CN" b="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拒绝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4.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对待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看待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endParaRPr lang="zh-CN" altLang="zh-CN" b="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懊悔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遗憾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6.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介绍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引见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endParaRPr lang="zh-CN" altLang="zh-CN" b="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b="0" dirty="0" smtClean="0">
                <a:solidFill>
                  <a:srgbClr val="000000"/>
                </a:solidFill>
              </a:rPr>
              <a:t>7.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鼓励</a:t>
            </a:r>
            <a:r>
              <a:rPr lang="en-US" altLang="zh-CN" b="0" dirty="0" smtClean="0">
                <a:solidFill>
                  <a:srgbClr val="000000"/>
                </a:solidFill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激励</a:t>
            </a:r>
            <a:r>
              <a:rPr lang="zh-CN" altLang="zh-CN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</a:rPr>
              <a:t> </a:t>
            </a:r>
            <a:endParaRPr lang="zh-CN" altLang="en-US" b="0" dirty="0"/>
          </a:p>
        </p:txBody>
      </p:sp>
      <p:sp>
        <p:nvSpPr>
          <p:cNvPr id="6146" name="矩形 30"/>
          <p:cNvSpPr>
            <a:spLocks noChangeArrowheads="1"/>
          </p:cNvSpPr>
          <p:nvPr/>
        </p:nvSpPr>
        <p:spPr bwMode="auto">
          <a:xfrm>
            <a:off x="288925" y="1117600"/>
            <a:ext cx="106568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一、必背单词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请在课文中找出下列单词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49550" y="2732088"/>
            <a:ext cx="158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explain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200900" y="2759075"/>
            <a:ext cx="172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mention     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3741738" y="503238"/>
            <a:ext cx="4179887" cy="5334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课 前 预 习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016125" y="3478213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refuse 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499350" y="3489325"/>
            <a:ext cx="1154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treat  </a:t>
            </a:r>
          </a:p>
        </p:txBody>
      </p:sp>
      <p:sp>
        <p:nvSpPr>
          <p:cNvPr id="11" name="矩形 30"/>
          <p:cNvSpPr>
            <a:spLocks noChangeArrowheads="1"/>
          </p:cNvSpPr>
          <p:nvPr/>
        </p:nvSpPr>
        <p:spPr bwMode="auto">
          <a:xfrm>
            <a:off x="288925" y="1935163"/>
            <a:ext cx="18716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kern="100" dirty="0">
                <a:solidFill>
                  <a:schemeClr val="tx1"/>
                </a:solidFill>
                <a:latin typeface="Times New Roman" panose="02020603050405020304"/>
              </a:rPr>
              <a:t>名词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736850" y="4189413"/>
            <a:ext cx="158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regret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0900" y="4202113"/>
            <a:ext cx="1871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introduce 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498725" y="4908550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encourage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0"/>
          <p:cNvSpPr>
            <a:spLocks noChangeArrowheads="1"/>
          </p:cNvSpPr>
          <p:nvPr/>
        </p:nvSpPr>
        <p:spPr bwMode="auto">
          <a:xfrm>
            <a:off x="241300" y="1066800"/>
            <a:ext cx="109918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一、根据句意或汉语提示填写单词。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1.Unluckily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we got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when we went to different cities.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2.Don’t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shout at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her.It’s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not polite to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your friend like that.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3.This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the new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student.Now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let her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介绍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herself to us.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14775" y="1951038"/>
            <a:ext cx="2001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separated</a:t>
            </a:r>
          </a:p>
        </p:txBody>
      </p:sp>
      <p:sp>
        <p:nvSpPr>
          <p:cNvPr id="33795" name="圆角矩形 3"/>
          <p:cNvSpPr>
            <a:spLocks noChangeArrowheads="1"/>
          </p:cNvSpPr>
          <p:nvPr/>
        </p:nvSpPr>
        <p:spPr bwMode="auto">
          <a:xfrm>
            <a:off x="3600450" y="503238"/>
            <a:ext cx="4176713" cy="533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defTabSz="45720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提 升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200900" y="3430588"/>
            <a:ext cx="1152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treat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056438" y="4870450"/>
            <a:ext cx="1860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introduce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30"/>
          <p:cNvSpPr>
            <a:spLocks noChangeArrowheads="1"/>
          </p:cNvSpPr>
          <p:nvPr/>
        </p:nvSpPr>
        <p:spPr bwMode="auto">
          <a:xfrm>
            <a:off x="241300" y="741363"/>
            <a:ext cx="109918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4.A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couple offered to help Joe go to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school,but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5.Your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mother will feel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when you study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abroad,because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she’ll have to live alone.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6.You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should find out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是否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Han will attend the meeting tomorrow or not.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7.I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regret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鼓励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)her to join the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club.In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fact, she is busy with her work.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086850" y="901700"/>
            <a:ext cx="1577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refused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18063" y="1638300"/>
            <a:ext cx="1374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lonely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67213" y="3105150"/>
            <a:ext cx="1706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whether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92325" y="4511675"/>
            <a:ext cx="2352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encouraging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30"/>
          <p:cNvSpPr>
            <a:spLocks noChangeArrowheads="1"/>
          </p:cNvSpPr>
          <p:nvPr/>
        </p:nvSpPr>
        <p:spPr bwMode="auto">
          <a:xfrm>
            <a:off x="241300" y="896938"/>
            <a:ext cx="10991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8.When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 came here last time, I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解释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)to him myself.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9.My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father is a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耐心的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man.He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often teaches me to play chess.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10.I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have learnt about you for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long.The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teacher has often 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提及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)you to me.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62700" y="1028700"/>
            <a:ext cx="1544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explain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55988" y="2471738"/>
            <a:ext cx="15446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/>
              <a:t>patient</a:t>
            </a:r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9900" y="4706938"/>
            <a:ext cx="2030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mentioned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0"/>
          <p:cNvSpPr>
            <a:spLocks noChangeArrowheads="1"/>
          </p:cNvSpPr>
          <p:nvPr/>
        </p:nvSpPr>
        <p:spPr bwMode="auto">
          <a:xfrm>
            <a:off x="241300" y="715963"/>
            <a:ext cx="109918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二、单项填空。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good friends got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when they went to different colleges.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A.part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B.separate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C.separated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D.open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2.Don’t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refuse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to the new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song.It’s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so wonderful.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listen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B.listen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C.listening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D.listens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4363" y="159702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4363" y="379095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241300" y="858838"/>
            <a:ext cx="10991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3.We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are going for a picnic tomorrow. Does anybody know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it will rain or not?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A.that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B.where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C.when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D.whether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4.When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others don’t understand what you say, you should be patient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them.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A.to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B.at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C.with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D.for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4363" y="100647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D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4363" y="322421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C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30"/>
          <p:cNvSpPr>
            <a:spLocks noChangeArrowheads="1"/>
          </p:cNvSpPr>
          <p:nvPr/>
        </p:nvSpPr>
        <p:spPr bwMode="auto">
          <a:xfrm>
            <a:off x="241300" y="685800"/>
            <a:ext cx="109918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5.I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regret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that you didn’t pass the PE exam this afternoon.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tell you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B.telling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have told you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D.having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told you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)6.—Who’s calling, please?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—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speaking.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am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B.She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C.This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D.That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5325" y="83343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7063" y="378777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C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0"/>
          <p:cNvSpPr>
            <a:spLocks noChangeArrowheads="1"/>
          </p:cNvSpPr>
          <p:nvPr/>
        </p:nvSpPr>
        <p:spPr bwMode="auto">
          <a:xfrm>
            <a:off x="241300" y="1079500"/>
            <a:ext cx="109918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7.My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primary school teacher said that the earth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around the sun.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A.goes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B.went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C.going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D.go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)8.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your help, I can’t make so much progress.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A.With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B.Under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C.Below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mtClean="0">
                <a:solidFill>
                  <a:srgbClr val="000000"/>
                </a:solidFill>
                <a:cs typeface="Times New Roman" panose="02020603050405020304" pitchFamily="18" charset="0"/>
              </a:rPr>
              <a:t>D.Without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7063" y="122713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7063" y="34163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D</a:t>
            </a:r>
            <a:endParaRPr lang="zh-CN" altLang="en-US"/>
          </a:p>
        </p:txBody>
      </p:sp>
      <p:sp>
        <p:nvSpPr>
          <p:cNvPr id="39940" name="矩形 1"/>
          <p:cNvSpPr>
            <a:spLocks noChangeAspect="1" noChangeArrowheads="1"/>
          </p:cNvSpPr>
          <p:nvPr/>
        </p:nvSpPr>
        <p:spPr bwMode="auto">
          <a:xfrm>
            <a:off x="50800" y="2454275"/>
            <a:ext cx="1143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endParaRPr lang="zh-CN" altLang="zh-CN" sz="240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30"/>
          <p:cNvSpPr>
            <a:spLocks noChangeArrowheads="1"/>
          </p:cNvSpPr>
          <p:nvPr/>
        </p:nvSpPr>
        <p:spPr bwMode="auto">
          <a:xfrm>
            <a:off x="241300" y="1227138"/>
            <a:ext cx="1099185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9.Tommy’s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father is badly ill now, but he didn’t tell us</a:t>
            </a: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he has been like this.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A.how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long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B.how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soon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C.how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far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D.how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many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2625" y="1374775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30"/>
          <p:cNvSpPr>
            <a:spLocks noChangeArrowheads="1"/>
          </p:cNvSpPr>
          <p:nvPr/>
        </p:nvSpPr>
        <p:spPr bwMode="auto">
          <a:xfrm>
            <a:off x="241300" y="1041400"/>
            <a:ext cx="109918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10.Kate’s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family moved to a new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place.She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often stays</a:t>
            </a: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at home and sometimes she feels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		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without friends now.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A.alone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 alone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B.alone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 lonely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C.lonely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 lonely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D.lonely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 alone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9763" y="1185863"/>
            <a:ext cx="431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30"/>
          <p:cNvSpPr>
            <a:spLocks noChangeArrowheads="1"/>
          </p:cNvSpPr>
          <p:nvPr/>
        </p:nvSpPr>
        <p:spPr bwMode="auto">
          <a:xfrm>
            <a:off x="241300" y="876300"/>
            <a:ext cx="10991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三、根据句意和汉语提示完成句子。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你对自己有信心吗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Do you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你能向我们解释一下你今天早上为什么迟到吗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Can you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us why you were late this morning?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81313" y="2481263"/>
            <a:ext cx="3600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feel sure of yourself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11450" y="3940175"/>
            <a:ext cx="1911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explain to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30"/>
          <p:cNvSpPr>
            <a:spLocks noChangeArrowheads="1"/>
          </p:cNvSpPr>
          <p:nvPr/>
        </p:nvSpPr>
        <p:spPr bwMode="auto">
          <a:xfrm>
            <a:off x="241300" y="4259263"/>
            <a:ext cx="109918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0" dirty="0">
                <a:solidFill>
                  <a:schemeClr val="tx1"/>
                </a:solidFill>
              </a:rPr>
              <a:t>她自己 </a:t>
            </a:r>
            <a:r>
              <a:rPr lang="en-US" altLang="zh-CN" b="0" dirty="0">
                <a:solidFill>
                  <a:schemeClr val="tx1"/>
                </a:solidFill>
              </a:rPr>
              <a:t>____________ 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sp>
        <p:nvSpPr>
          <p:cNvPr id="7170" name="矩形 30"/>
          <p:cNvSpPr>
            <a:spLocks noChangeArrowheads="1"/>
          </p:cNvSpPr>
          <p:nvPr/>
        </p:nvSpPr>
        <p:spPr bwMode="auto">
          <a:xfrm>
            <a:off x="241300" y="1862138"/>
            <a:ext cx="10991850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1.</a:t>
            </a:r>
            <a:r>
              <a:rPr lang="zh-CN" altLang="en-US" b="0" dirty="0">
                <a:solidFill>
                  <a:schemeClr val="tx1"/>
                </a:solidFill>
              </a:rPr>
              <a:t>孤独的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寂寞的 </a:t>
            </a:r>
            <a:r>
              <a:rPr lang="en-US" altLang="zh-CN" b="0" dirty="0">
                <a:solidFill>
                  <a:schemeClr val="tx1"/>
                </a:solidFill>
              </a:rPr>
              <a:t>____________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2.</a:t>
            </a:r>
            <a:r>
              <a:rPr lang="zh-CN" altLang="en-US" b="0" dirty="0">
                <a:solidFill>
                  <a:schemeClr val="tx1"/>
                </a:solidFill>
              </a:rPr>
              <a:t>有耐心的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能忍耐的 </a:t>
            </a:r>
            <a:r>
              <a:rPr lang="en-US" altLang="zh-CN" b="0" dirty="0">
                <a:solidFill>
                  <a:schemeClr val="tx1"/>
                </a:solidFill>
              </a:rPr>
              <a:t>____________ 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sp>
        <p:nvSpPr>
          <p:cNvPr id="3" name="矩形 30"/>
          <p:cNvSpPr>
            <a:spLocks noChangeArrowheads="1"/>
          </p:cNvSpPr>
          <p:nvPr/>
        </p:nvSpPr>
        <p:spPr bwMode="auto">
          <a:xfrm>
            <a:off x="288925" y="1193800"/>
            <a:ext cx="18716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形容词</a:t>
            </a:r>
            <a:endParaRPr lang="zh-CN" altLang="en-US" sz="2400" kern="100" dirty="0">
              <a:solidFill>
                <a:schemeClr val="tx1"/>
              </a:solidFill>
              <a:latin typeface="Calibri" panose="020F0502020204030204"/>
              <a:cs typeface="Times New Roman" panose="0202060305040502030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00450" y="2051050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 lonely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64050" y="2768600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patient </a:t>
            </a:r>
          </a:p>
        </p:txBody>
      </p:sp>
      <p:sp>
        <p:nvSpPr>
          <p:cNvPr id="8" name="矩形 30"/>
          <p:cNvSpPr>
            <a:spLocks noChangeArrowheads="1"/>
          </p:cNvSpPr>
          <p:nvPr/>
        </p:nvSpPr>
        <p:spPr bwMode="auto">
          <a:xfrm>
            <a:off x="288925" y="3505200"/>
            <a:ext cx="1871663" cy="585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代词</a:t>
            </a:r>
            <a:endParaRPr lang="zh-CN" altLang="en-US" sz="2400" kern="100" dirty="0">
              <a:solidFill>
                <a:schemeClr val="tx1"/>
              </a:solidFill>
              <a:latin typeface="Calibri" panose="020F0502020204030204"/>
              <a:cs typeface="Times New Roman" panose="02020603050405020304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71663" y="4268788"/>
            <a:ext cx="14414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herself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30"/>
          <p:cNvSpPr>
            <a:spLocks noChangeArrowheads="1"/>
          </p:cNvSpPr>
          <p:nvPr/>
        </p:nvSpPr>
        <p:spPr bwMode="auto">
          <a:xfrm>
            <a:off x="241300" y="792163"/>
            <a:ext cx="109918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告诉我上次你是什么时候和你的好朋友分开的。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Tell me when you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your best friend last time. </a:t>
            </a: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我能不能加入你们的谈话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your conversation?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你愿意和我做朋友吗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Would you like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me?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65638" y="1652588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got separated from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08063" y="3856038"/>
            <a:ext cx="2498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May I join in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83013" y="5305425"/>
            <a:ext cx="4176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to make friends with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30"/>
          <p:cNvSpPr>
            <a:spLocks noChangeArrowheads="1"/>
          </p:cNvSpPr>
          <p:nvPr/>
        </p:nvSpPr>
        <p:spPr bwMode="auto">
          <a:xfrm>
            <a:off x="241300" y="1652588"/>
            <a:ext cx="109918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四、完形填空。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 painter 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画家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)had two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daughters.One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was beautiful, and the other was ugly.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矩形 30"/>
          <p:cNvSpPr>
            <a:spLocks noChangeArrowheads="1"/>
          </p:cNvSpPr>
          <p:nvPr/>
        </p:nvSpPr>
        <p:spPr bwMode="auto">
          <a:xfrm>
            <a:off x="241300" y="909638"/>
            <a:ext cx="1099185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66700"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painter drew his beautiful daughter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more.The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ugly daughter was sad and often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1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in her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room.The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girls’ mother was sad for her ugly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2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.One day, she got a tear 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眼泪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)from the girl and then planted it in the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garden.The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tear soon grew into a beautiful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3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.It was so beautiful that the painter started to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4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it.The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ugly daughter was very happy.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30"/>
          <p:cNvSpPr>
            <a:spLocks noChangeArrowheads="1"/>
          </p:cNvSpPr>
          <p:nvPr/>
        </p:nvSpPr>
        <p:spPr bwMode="auto">
          <a:xfrm>
            <a:off x="241300" y="1601788"/>
            <a:ext cx="1099185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66700"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However, the beautiful daughter was not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5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because his father stopped drawing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her.One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night, the beautiful daughter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6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flower and threw it away.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30"/>
          <p:cNvSpPr>
            <a:spLocks noChangeArrowheads="1"/>
          </p:cNvSpPr>
          <p:nvPr/>
        </p:nvSpPr>
        <p:spPr bwMode="auto">
          <a:xfrm>
            <a:off x="241300" y="730250"/>
            <a:ext cx="1099185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66700"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next morning, the ugly daughter found the flower was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7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.She was sad and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cried.The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beautiful daughter went to her and said, “Do you think that one day you can become as beautiful as me? That’s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8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!” The ugly daughter stopped crying and said, “I’m not crying for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myself.I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looked after the flower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9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 wanted to let you wear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it.It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would make you much more beautiful.”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30"/>
          <p:cNvSpPr>
            <a:spLocks noChangeArrowheads="1"/>
          </p:cNvSpPr>
          <p:nvPr/>
        </p:nvSpPr>
        <p:spPr bwMode="auto">
          <a:xfrm>
            <a:off x="241300" y="1770063"/>
            <a:ext cx="109918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66700" eaLnBrk="0" hangingPunct="0">
              <a:lnSpc>
                <a:spcPct val="15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Hearing the words, the beautiful daughter was sorry for what she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10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.She said sorry to her sister and became kind.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矩形 30"/>
          <p:cNvSpPr>
            <a:spLocks noChangeArrowheads="1"/>
          </p:cNvSpPr>
          <p:nvPr/>
        </p:nvSpPr>
        <p:spPr bwMode="auto">
          <a:xfrm>
            <a:off x="241300" y="1079500"/>
            <a:ext cx="109918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)1.A.shouted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B.cried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C.played	D.slept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)2.A.teacher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B.student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C.son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D.daughter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)3.A.tree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	B.flower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C.bird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D.fish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)4.A.sell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	B.eat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C.draw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D.forget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)5.A.proud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B.happy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C.clever	D.lovely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6263" y="1217613"/>
            <a:ext cx="57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6263" y="1939925"/>
            <a:ext cx="503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D</a:t>
            </a:r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6263" y="2657475"/>
            <a:ext cx="503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76263" y="3435350"/>
            <a:ext cx="503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76263" y="4159250"/>
            <a:ext cx="503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9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矩形 30"/>
          <p:cNvSpPr>
            <a:spLocks noChangeArrowheads="1"/>
          </p:cNvSpPr>
          <p:nvPr/>
        </p:nvSpPr>
        <p:spPr bwMode="auto">
          <a:xfrm>
            <a:off x="241300" y="660400"/>
            <a:ext cx="109918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)6.A.picked up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B.made up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	C.set up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	D.tidied up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)7.A.cheap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B.beautiful	C.common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D.lost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)8.A.certain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B.private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	C.impossible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D.important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)9.A.because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B.although	C.or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	D.but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tabLst>
                <a:tab pos="1187450" algn="l"/>
                <a:tab pos="2162175" algn="l"/>
                <a:tab pos="3141345" algn="l"/>
                <a:tab pos="418909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)10.A.sang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B.did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C.wore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	D.threw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6263" y="798513"/>
            <a:ext cx="658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6263" y="23114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D</a:t>
            </a:r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6263" y="3028950"/>
            <a:ext cx="5762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76263" y="4497388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76263" y="5191125"/>
            <a:ext cx="5762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30"/>
          <p:cNvSpPr>
            <a:spLocks noChangeArrowheads="1"/>
          </p:cNvSpPr>
          <p:nvPr/>
        </p:nvSpPr>
        <p:spPr bwMode="auto">
          <a:xfrm>
            <a:off x="241300" y="3636963"/>
            <a:ext cx="109918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0" i="1">
                <a:solidFill>
                  <a:schemeClr val="tx1"/>
                </a:solidFill>
              </a:rPr>
              <a:t>v</a:t>
            </a:r>
            <a:r>
              <a:rPr lang="en-US" altLang="zh-CN" b="0">
                <a:solidFill>
                  <a:schemeClr val="tx1"/>
                </a:solidFill>
              </a:rPr>
              <a:t>.</a:t>
            </a:r>
            <a:r>
              <a:rPr lang="zh-CN" altLang="en-US" b="0">
                <a:solidFill>
                  <a:schemeClr val="tx1"/>
                </a:solidFill>
              </a:rPr>
              <a:t>使分开</a:t>
            </a:r>
            <a:r>
              <a:rPr lang="en-US" altLang="zh-CN" b="0">
                <a:solidFill>
                  <a:schemeClr val="tx1"/>
                </a:solidFill>
              </a:rPr>
              <a:t>;</a:t>
            </a:r>
            <a:r>
              <a:rPr lang="zh-CN" altLang="en-US" b="0">
                <a:solidFill>
                  <a:schemeClr val="tx1"/>
                </a:solidFill>
              </a:rPr>
              <a:t>分隔  </a:t>
            </a:r>
            <a:r>
              <a:rPr lang="en-US" altLang="zh-CN" b="0" i="1">
                <a:solidFill>
                  <a:schemeClr val="tx1"/>
                </a:solidFill>
              </a:rPr>
              <a:t>adj</a:t>
            </a:r>
            <a:r>
              <a:rPr lang="en-US" altLang="zh-CN" b="0">
                <a:solidFill>
                  <a:schemeClr val="tx1"/>
                </a:solidFill>
              </a:rPr>
              <a:t>.</a:t>
            </a:r>
            <a:r>
              <a:rPr lang="zh-CN" altLang="en-US" b="0">
                <a:solidFill>
                  <a:schemeClr val="tx1"/>
                </a:solidFill>
              </a:rPr>
              <a:t>分开的</a:t>
            </a:r>
            <a:r>
              <a:rPr lang="en-US" altLang="zh-CN" b="0">
                <a:solidFill>
                  <a:schemeClr val="tx1"/>
                </a:solidFill>
              </a:rPr>
              <a:t>;</a:t>
            </a:r>
            <a:r>
              <a:rPr lang="zh-CN" altLang="en-US" b="0">
                <a:solidFill>
                  <a:schemeClr val="tx1"/>
                </a:solidFill>
              </a:rPr>
              <a:t>单独的 </a:t>
            </a:r>
            <a:r>
              <a:rPr lang="en-US" altLang="zh-CN" b="0">
                <a:solidFill>
                  <a:schemeClr val="tx1"/>
                </a:solidFill>
              </a:rPr>
              <a:t>____________ </a:t>
            </a: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8194" name="矩形 30"/>
          <p:cNvSpPr>
            <a:spLocks noChangeArrowheads="1"/>
          </p:cNvSpPr>
          <p:nvPr/>
        </p:nvSpPr>
        <p:spPr bwMode="auto">
          <a:xfrm>
            <a:off x="144463" y="2244725"/>
            <a:ext cx="1099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0">
                <a:solidFill>
                  <a:schemeClr val="tx1"/>
                </a:solidFill>
              </a:rPr>
              <a:t>是否 </a:t>
            </a:r>
            <a:r>
              <a:rPr lang="en-US" altLang="zh-CN" b="0">
                <a:solidFill>
                  <a:schemeClr val="tx1"/>
                </a:solidFill>
              </a:rPr>
              <a:t>____________ </a:t>
            </a: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8195" name="矩形 30"/>
          <p:cNvSpPr>
            <a:spLocks noChangeArrowheads="1"/>
          </p:cNvSpPr>
          <p:nvPr/>
        </p:nvSpPr>
        <p:spPr bwMode="auto">
          <a:xfrm>
            <a:off x="288925" y="1524000"/>
            <a:ext cx="1871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tx1"/>
                </a:solidFill>
              </a:rPr>
              <a:t>连词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96988" y="2262188"/>
            <a:ext cx="172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 whether</a:t>
            </a:r>
          </a:p>
        </p:txBody>
      </p:sp>
      <p:sp>
        <p:nvSpPr>
          <p:cNvPr id="8197" name="矩形 30"/>
          <p:cNvSpPr>
            <a:spLocks noChangeArrowheads="1"/>
          </p:cNvSpPr>
          <p:nvPr/>
        </p:nvSpPr>
        <p:spPr bwMode="auto">
          <a:xfrm>
            <a:off x="288925" y="2965450"/>
            <a:ext cx="18716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tx1"/>
                </a:solidFill>
              </a:rPr>
              <a:t>兼词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481763" y="3663950"/>
            <a:ext cx="172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separate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0"/>
          <p:cNvSpPr>
            <a:spLocks noChangeArrowheads="1"/>
          </p:cNvSpPr>
          <p:nvPr/>
        </p:nvSpPr>
        <p:spPr bwMode="auto">
          <a:xfrm>
            <a:off x="241300" y="728663"/>
            <a:ext cx="10991850" cy="746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二、常用短语</a:t>
            </a:r>
            <a:r>
              <a:rPr lang="en-US" altLang="zh-CN" b="0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(</a:t>
            </a:r>
            <a:r>
              <a:rPr lang="zh-CN" altLang="en-US" b="0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请在课文中画出下列短语</a:t>
            </a:r>
            <a:r>
              <a:rPr lang="en-US" altLang="zh-CN" b="0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)</a:t>
            </a:r>
            <a:endParaRPr lang="en-US" altLang="zh-CN" sz="2400" b="0" kern="100" dirty="0">
              <a:solidFill>
                <a:schemeClr val="tx1"/>
              </a:solidFill>
              <a:latin typeface="+mn-lt"/>
              <a:cs typeface="Times New Roman" panose="02020603050405020304"/>
            </a:endParaRPr>
          </a:p>
        </p:txBody>
      </p:sp>
      <p:sp>
        <p:nvSpPr>
          <p:cNvPr id="9218" name="矩形 30"/>
          <p:cNvSpPr>
            <a:spLocks noChangeArrowheads="1"/>
          </p:cNvSpPr>
          <p:nvPr/>
        </p:nvSpPr>
        <p:spPr bwMode="auto">
          <a:xfrm>
            <a:off x="144463" y="1517650"/>
            <a:ext cx="10991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1.</a:t>
            </a:r>
            <a:r>
              <a:rPr lang="zh-CN" altLang="en-US" b="0" dirty="0">
                <a:solidFill>
                  <a:schemeClr val="tx1"/>
                </a:solidFill>
              </a:rPr>
              <a:t>和</a:t>
            </a:r>
            <a:r>
              <a:rPr lang="en-US" altLang="zh-CN" b="0" dirty="0">
                <a:solidFill>
                  <a:schemeClr val="tx1"/>
                </a:solidFill>
              </a:rPr>
              <a:t>……</a:t>
            </a:r>
            <a:r>
              <a:rPr lang="zh-CN" altLang="en-US" b="0" dirty="0">
                <a:solidFill>
                  <a:schemeClr val="tx1"/>
                </a:solidFill>
              </a:rPr>
              <a:t>之间有问题</a:t>
            </a:r>
            <a:r>
              <a:rPr lang="en-US" altLang="zh-CN" b="0" dirty="0">
                <a:solidFill>
                  <a:schemeClr val="tx1"/>
                </a:solidFill>
              </a:rPr>
              <a:t>/</a:t>
            </a:r>
            <a:r>
              <a:rPr lang="zh-CN" altLang="en-US" b="0" dirty="0">
                <a:solidFill>
                  <a:schemeClr val="tx1"/>
                </a:solidFill>
              </a:rPr>
              <a:t>麻烦   </a:t>
            </a:r>
            <a:r>
              <a:rPr lang="en-US" altLang="zh-CN" b="0" dirty="0">
                <a:solidFill>
                  <a:schemeClr val="tx1"/>
                </a:solidFill>
              </a:rPr>
              <a:t>	have a problem with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2.(</a:t>
            </a:r>
            <a:r>
              <a:rPr lang="zh-CN" altLang="en-US" b="0" dirty="0">
                <a:solidFill>
                  <a:schemeClr val="tx1"/>
                </a:solidFill>
              </a:rPr>
              <a:t>和某人</a:t>
            </a:r>
            <a:r>
              <a:rPr lang="en-US" altLang="zh-CN" b="0" dirty="0">
                <a:solidFill>
                  <a:schemeClr val="tx1"/>
                </a:solidFill>
              </a:rPr>
              <a:t>)</a:t>
            </a:r>
            <a:r>
              <a:rPr lang="zh-CN" altLang="en-US" b="0" dirty="0">
                <a:solidFill>
                  <a:schemeClr val="tx1"/>
                </a:solidFill>
              </a:rPr>
              <a:t>分开    </a:t>
            </a:r>
            <a:r>
              <a:rPr lang="en-US" altLang="zh-CN" b="0" dirty="0">
                <a:solidFill>
                  <a:schemeClr val="tx1"/>
                </a:solidFill>
              </a:rPr>
              <a:t>			get separated(from sb.)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3.(</a:t>
            </a:r>
            <a:r>
              <a:rPr lang="zh-CN" altLang="en-US" b="0" dirty="0">
                <a:solidFill>
                  <a:schemeClr val="tx1"/>
                </a:solidFill>
              </a:rPr>
              <a:t>和某人</a:t>
            </a:r>
            <a:r>
              <a:rPr lang="en-US" altLang="zh-CN" b="0" dirty="0">
                <a:solidFill>
                  <a:schemeClr val="tx1"/>
                </a:solidFill>
              </a:rPr>
              <a:t>)</a:t>
            </a:r>
            <a:r>
              <a:rPr lang="zh-CN" altLang="en-US" b="0" dirty="0">
                <a:solidFill>
                  <a:schemeClr val="tx1"/>
                </a:solidFill>
              </a:rPr>
              <a:t>保持联系    </a:t>
            </a:r>
            <a:r>
              <a:rPr lang="en-US" altLang="zh-CN" b="0" dirty="0">
                <a:solidFill>
                  <a:schemeClr val="tx1"/>
                </a:solidFill>
              </a:rPr>
              <a:t>		stay/keep in touch(with sb.)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4.</a:t>
            </a:r>
            <a:r>
              <a:rPr lang="zh-CN" altLang="en-US" b="0" dirty="0">
                <a:solidFill>
                  <a:schemeClr val="tx1"/>
                </a:solidFill>
              </a:rPr>
              <a:t>向某人说起</a:t>
            </a:r>
            <a:r>
              <a:rPr lang="en-US" altLang="zh-CN" b="0" dirty="0">
                <a:solidFill>
                  <a:schemeClr val="tx1"/>
                </a:solidFill>
              </a:rPr>
              <a:t>/</a:t>
            </a:r>
            <a:r>
              <a:rPr lang="zh-CN" altLang="en-US" b="0" dirty="0">
                <a:solidFill>
                  <a:schemeClr val="tx1"/>
                </a:solidFill>
              </a:rPr>
              <a:t>提到某事    </a:t>
            </a:r>
            <a:r>
              <a:rPr lang="en-US" altLang="zh-CN" b="0" dirty="0">
                <a:solidFill>
                  <a:schemeClr val="tx1"/>
                </a:solidFill>
              </a:rPr>
              <a:t>		mention sth.to sb.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5.</a:t>
            </a:r>
            <a:r>
              <a:rPr lang="zh-CN" altLang="en-US" b="0" dirty="0">
                <a:solidFill>
                  <a:schemeClr val="tx1"/>
                </a:solidFill>
              </a:rPr>
              <a:t>拒绝做某事   </a:t>
            </a:r>
            <a:r>
              <a:rPr lang="en-US" altLang="zh-CN" b="0" dirty="0">
                <a:solidFill>
                  <a:schemeClr val="tx1"/>
                </a:solidFill>
              </a:rPr>
              <a:t>				refuse to do </a:t>
            </a:r>
            <a:r>
              <a:rPr lang="en-US" altLang="zh-CN" b="0" dirty="0" err="1">
                <a:solidFill>
                  <a:schemeClr val="tx1"/>
                </a:solidFill>
              </a:rPr>
              <a:t>sth</a:t>
            </a:r>
            <a:r>
              <a:rPr lang="en-US" altLang="zh-CN" b="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6.</a:t>
            </a:r>
            <a:r>
              <a:rPr lang="zh-CN" altLang="en-US" b="0" dirty="0">
                <a:solidFill>
                  <a:schemeClr val="tx1"/>
                </a:solidFill>
              </a:rPr>
              <a:t>像那样对待某人   </a:t>
            </a:r>
            <a:r>
              <a:rPr lang="en-US" altLang="zh-CN" b="0" dirty="0">
                <a:solidFill>
                  <a:schemeClr val="tx1"/>
                </a:solidFill>
              </a:rPr>
              <a:t>			treat </a:t>
            </a:r>
            <a:r>
              <a:rPr lang="en-US" altLang="zh-CN" b="0" dirty="0" err="1">
                <a:solidFill>
                  <a:schemeClr val="tx1"/>
                </a:solidFill>
              </a:rPr>
              <a:t>sb.like</a:t>
            </a:r>
            <a:r>
              <a:rPr lang="en-US" altLang="zh-CN" b="0" dirty="0">
                <a:solidFill>
                  <a:schemeClr val="tx1"/>
                </a:solidFill>
              </a:rPr>
              <a:t> that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30"/>
          <p:cNvSpPr>
            <a:spLocks noChangeArrowheads="1"/>
          </p:cNvSpPr>
          <p:nvPr/>
        </p:nvSpPr>
        <p:spPr bwMode="auto">
          <a:xfrm>
            <a:off x="144463" y="750888"/>
            <a:ext cx="1099185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tx1"/>
                </a:solidFill>
              </a:rPr>
              <a:t>7.</a:t>
            </a:r>
            <a:r>
              <a:rPr lang="zh-CN" altLang="en-US" b="0">
                <a:solidFill>
                  <a:schemeClr val="tx1"/>
                </a:solidFill>
              </a:rPr>
              <a:t>对自己很有信心    </a:t>
            </a:r>
            <a:r>
              <a:rPr lang="en-US" altLang="zh-CN" b="0">
                <a:solidFill>
                  <a:schemeClr val="tx1"/>
                </a:solidFill>
              </a:rPr>
              <a:t>	feel sure of oneself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tx1"/>
                </a:solidFill>
              </a:rPr>
              <a:t>8.</a:t>
            </a:r>
            <a:r>
              <a:rPr lang="zh-CN" altLang="en-US" b="0">
                <a:solidFill>
                  <a:schemeClr val="tx1"/>
                </a:solidFill>
              </a:rPr>
              <a:t>后悔做某事     </a:t>
            </a:r>
            <a:r>
              <a:rPr lang="en-US" altLang="zh-CN" b="0">
                <a:solidFill>
                  <a:schemeClr val="tx1"/>
                </a:solidFill>
              </a:rPr>
              <a:t>	regret doing sth.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tx1"/>
                </a:solidFill>
              </a:rPr>
              <a:t>9.</a:t>
            </a:r>
            <a:r>
              <a:rPr lang="zh-CN" altLang="en-US" b="0">
                <a:solidFill>
                  <a:schemeClr val="tx1"/>
                </a:solidFill>
              </a:rPr>
              <a:t>对</a:t>
            </a:r>
            <a:r>
              <a:rPr lang="en-US" altLang="zh-CN" b="0">
                <a:solidFill>
                  <a:schemeClr val="tx1"/>
                </a:solidFill>
              </a:rPr>
              <a:t>……</a:t>
            </a:r>
            <a:r>
              <a:rPr lang="zh-CN" altLang="en-US" b="0">
                <a:solidFill>
                  <a:schemeClr val="tx1"/>
                </a:solidFill>
              </a:rPr>
              <a:t>有耐心    </a:t>
            </a:r>
            <a:r>
              <a:rPr lang="en-US" altLang="zh-CN" b="0">
                <a:solidFill>
                  <a:schemeClr val="tx1"/>
                </a:solidFill>
              </a:rPr>
              <a:t>	be patient with…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tx1"/>
                </a:solidFill>
              </a:rPr>
              <a:t>10.</a:t>
            </a:r>
            <a:r>
              <a:rPr lang="zh-CN" altLang="en-US" b="0">
                <a:solidFill>
                  <a:schemeClr val="tx1"/>
                </a:solidFill>
              </a:rPr>
              <a:t>和某人交朋友    </a:t>
            </a:r>
            <a:r>
              <a:rPr lang="en-US" altLang="zh-CN" b="0">
                <a:solidFill>
                  <a:schemeClr val="tx1"/>
                </a:solidFill>
              </a:rPr>
              <a:t>	make friends with sb.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tx1"/>
                </a:solidFill>
              </a:rPr>
              <a:t>11.</a:t>
            </a:r>
            <a:r>
              <a:rPr lang="zh-CN" altLang="en-US" b="0">
                <a:solidFill>
                  <a:schemeClr val="tx1"/>
                </a:solidFill>
              </a:rPr>
              <a:t>向某人介绍某人</a:t>
            </a:r>
            <a:r>
              <a:rPr lang="en-US" altLang="zh-CN" b="0">
                <a:solidFill>
                  <a:schemeClr val="tx1"/>
                </a:solidFill>
              </a:rPr>
              <a:t>	introduce sb.to sb.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tx1"/>
                </a:solidFill>
              </a:rPr>
              <a:t>12.</a:t>
            </a:r>
            <a:r>
              <a:rPr lang="zh-CN" altLang="en-US" b="0">
                <a:solidFill>
                  <a:schemeClr val="tx1"/>
                </a:solidFill>
              </a:rPr>
              <a:t>鼓励某人做某事</a:t>
            </a:r>
            <a:r>
              <a:rPr lang="en-US" altLang="zh-CN" b="0">
                <a:solidFill>
                  <a:schemeClr val="tx1"/>
                </a:solidFill>
              </a:rPr>
              <a:t>	encourage sb.to do sth.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>
                <a:solidFill>
                  <a:schemeClr val="tx1"/>
                </a:solidFill>
              </a:rPr>
              <a:t>13.</a:t>
            </a:r>
            <a:r>
              <a:rPr lang="zh-CN" altLang="en-US" b="0">
                <a:solidFill>
                  <a:schemeClr val="tx1"/>
                </a:solidFill>
              </a:rPr>
              <a:t>参加</a:t>
            </a:r>
            <a:r>
              <a:rPr lang="en-US" altLang="zh-CN" b="0">
                <a:solidFill>
                  <a:schemeClr val="tx1"/>
                </a:solidFill>
              </a:rPr>
              <a:t>(</a:t>
            </a:r>
            <a:r>
              <a:rPr lang="zh-CN" altLang="en-US" b="0">
                <a:solidFill>
                  <a:schemeClr val="tx1"/>
                </a:solidFill>
              </a:rPr>
              <a:t>活动</a:t>
            </a:r>
            <a:r>
              <a:rPr lang="en-US" altLang="zh-CN" b="0">
                <a:solidFill>
                  <a:schemeClr val="tx1"/>
                </a:solidFill>
              </a:rPr>
              <a:t>)    	join in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30"/>
          <p:cNvSpPr>
            <a:spLocks noChangeArrowheads="1"/>
          </p:cNvSpPr>
          <p:nvPr/>
        </p:nvSpPr>
        <p:spPr bwMode="auto">
          <a:xfrm>
            <a:off x="144463" y="2232025"/>
            <a:ext cx="109918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14.</a:t>
            </a:r>
            <a:r>
              <a:rPr lang="zh-CN" altLang="en-US" b="0" dirty="0">
                <a:solidFill>
                  <a:schemeClr val="tx1"/>
                </a:solidFill>
              </a:rPr>
              <a:t>没什么</a:t>
            </a:r>
            <a:r>
              <a:rPr lang="en-US" altLang="zh-CN" b="0" dirty="0">
                <a:solidFill>
                  <a:schemeClr val="tx1"/>
                </a:solidFill>
              </a:rPr>
              <a:t>,</a:t>
            </a:r>
            <a:r>
              <a:rPr lang="zh-CN" altLang="en-US" b="0" dirty="0">
                <a:solidFill>
                  <a:schemeClr val="tx1"/>
                </a:solidFill>
              </a:rPr>
              <a:t>没问题</a:t>
            </a:r>
            <a:r>
              <a:rPr lang="en-US" altLang="zh-CN" b="0" dirty="0">
                <a:solidFill>
                  <a:schemeClr val="tx1"/>
                </a:solidFill>
              </a:rPr>
              <a:t>(</a:t>
            </a:r>
            <a:r>
              <a:rPr lang="zh-CN" altLang="en-US" b="0" dirty="0">
                <a:solidFill>
                  <a:schemeClr val="tx1"/>
                </a:solidFill>
              </a:rPr>
              <a:t>用于礼貌地回答某人的感谢或道歉</a:t>
            </a:r>
            <a:r>
              <a:rPr lang="en-US" altLang="zh-CN" b="0" dirty="0">
                <a:solidFill>
                  <a:schemeClr val="tx1"/>
                </a:solidFill>
              </a:rPr>
              <a:t>)</a:t>
            </a:r>
            <a:endParaRPr lang="zh-CN" altLang="en-US" b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no problem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30"/>
          <p:cNvSpPr>
            <a:spLocks noChangeArrowheads="1"/>
          </p:cNvSpPr>
          <p:nvPr/>
        </p:nvSpPr>
        <p:spPr bwMode="auto">
          <a:xfrm>
            <a:off x="288925" y="871538"/>
            <a:ext cx="86407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三、经典句型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 b="0" dirty="0">
                <a:solidFill>
                  <a:schemeClr val="tx1"/>
                </a:solidFill>
                <a:latin typeface="宋体" panose="02010600030101010101" pitchFamily="2" charset="-122"/>
              </a:rPr>
              <a:t>请在课文中画出下列句型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3700" y="1711325"/>
          <a:ext cx="10656888" cy="3894138"/>
        </p:xfrm>
        <a:graphic>
          <a:graphicData uri="http://schemas.openxmlformats.org/drawingml/2006/table">
            <a:tbl>
              <a:tblPr/>
              <a:tblGrid>
                <a:gridCol w="5328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03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别告诉我她是谁。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Don’t tell me who she is.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告诉我问题是什么时候开始的。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Tell me when the problem started.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你能解释一下当时发生了什么吗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Could you explain what happened then?</a:t>
                      </a:r>
                      <a:endParaRPr lang="zh-CN" sz="32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1244</Words>
  <Application>Microsoft Office PowerPoint</Application>
  <PresentationFormat>自定义</PresentationFormat>
  <Paragraphs>274</Paragraphs>
  <Slides>47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6" baseType="lpstr">
      <vt:lpstr>NEU-BZ-S92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2010-11-02T13:37:00Z</dcterms:created>
  <dcterms:modified xsi:type="dcterms:W3CDTF">2023-01-16T16:20:32Z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0008007650000000000001024140</vt:lpwstr>
  </property>
  <property fmtid="{D5CDD505-2E9C-101B-9397-08002B2CF9AE}" pid="3" name="KSOProductBuildVer">
    <vt:lpwstr>2052-11.1.0.11294</vt:lpwstr>
  </property>
  <property fmtid="{D5CDD505-2E9C-101B-9397-08002B2CF9AE}" pid="4" name="ICV">
    <vt:lpwstr>4ACC361DD826427880FD1712CBC1CA8B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