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C6DF7FB-ED6F-43F8-BEA0-2F24BFAB2AB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F4D623A-4C27-48B5-BE89-6AA9CC3957B6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31A4C314-05AC-4EC0-A2A0-657F47C1186D}" type="slidenum">
              <a:rPr lang="zh-CN" altLang="en-US"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1</a:t>
            </a:fld>
            <a:endParaRPr lang="en-US" altLang="zh-CN" sz="120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14DBFA-0F9D-4D50-8BB6-87ACB0D06BAD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F7FB-ED6F-43F8-BEA0-2F24BFAB2AB4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00CA1-01D8-4690-87CD-0D466EF768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114A4-5EED-4453-90AD-B80B96F808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2365B7-939E-4A26-B135-ACE8DEC45B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8FAFD-7A8A-4861-A7FB-53C804DBC3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1C7A7-9661-421B-BD2D-4FF86D29D0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DEF4-8ED3-469A-AC09-713DABBBEA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93F5A-F076-425D-AA5D-65981F6BD3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7BC72-6030-468F-BA45-87138B93C7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40B9-06C2-406E-B5D3-AE97450DB0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25173-1A5D-4B8C-83E9-C0F7D7A45E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98124-FE67-4429-963E-9696DBCD33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0489760-4B42-40A8-905C-B3B355D476C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563003" y="3352800"/>
            <a:ext cx="5671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</a:rPr>
              <a:t>Section A  Period 1 1a-2d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Times New Roman" panose="02020603050405020304" pitchFamily="18" charset="0"/>
              </a:rPr>
              <a:t>Unit</a:t>
            </a:r>
            <a:r>
              <a:rPr lang="en-US" altLang="zh-CN" sz="3200" b="1" dirty="0"/>
              <a:t> </a:t>
            </a:r>
            <a:r>
              <a:rPr lang="en-US" altLang="zh-CN" sz="5400" b="1" dirty="0" smtClean="0">
                <a:latin typeface="Times New Roman" panose="02020603050405020304" pitchFamily="18" charset="0"/>
              </a:rPr>
              <a:t>13</a:t>
            </a:r>
            <a:endParaRPr lang="en-US" altLang="zh-CN" sz="3200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latin typeface="Times New Roman" panose="02020603050405020304" pitchFamily="18" charset="0"/>
              </a:rPr>
              <a:t>We’re </a:t>
            </a:r>
            <a:r>
              <a:rPr lang="en-US" altLang="zh-CN" sz="4800" b="1" dirty="0">
                <a:latin typeface="Times New Roman" panose="02020603050405020304" pitchFamily="18" charset="0"/>
              </a:rPr>
              <a:t>trying to save the earth!</a:t>
            </a:r>
          </a:p>
        </p:txBody>
      </p:sp>
      <p:sp>
        <p:nvSpPr>
          <p:cNvPr id="8" name="矩形 7"/>
          <p:cNvSpPr/>
          <p:nvPr/>
        </p:nvSpPr>
        <p:spPr>
          <a:xfrm>
            <a:off x="2665870" y="53467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Group 2"/>
          <p:cNvGraphicFramePr>
            <a:graphicFrameLocks noGrp="1"/>
          </p:cNvGraphicFramePr>
          <p:nvPr>
            <p:ph/>
          </p:nvPr>
        </p:nvGraphicFramePr>
        <p:xfrm>
          <a:off x="373063" y="260350"/>
          <a:ext cx="8447087" cy="6291072"/>
        </p:xfrm>
        <a:graphic>
          <a:graphicData uri="http://schemas.openxmlformats.org/drawingml/2006/table">
            <a:tbl>
              <a:tblPr/>
              <a:tblGrid>
                <a:gridCol w="844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caused the problem?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People are throwing _______ into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river. Factories are putting ______ into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river.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should the problem be solved?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 should write to the ____________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ask them to ___________ the factories.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Everyone should help to __________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river.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572000" y="1125538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litter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5795963" y="1773238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waste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5075238" y="38608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government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843213" y="4581525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close down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5435600" y="5229225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clean up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6" grpId="0"/>
      <p:bldP spid="85007" grpId="0"/>
      <p:bldP spid="85008" grpId="0"/>
      <p:bldP spid="85009" grpId="0"/>
      <p:bldP spid="850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28675" y="655638"/>
            <a:ext cx="73437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5" tIns="45700" rIns="91405" bIns="4570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Listen again and check (</a:t>
            </a:r>
            <a:r>
              <a:rPr lang="en-US" altLang="zh-CN" sz="3600" b="1" dirty="0">
                <a:solidFill>
                  <a:srgbClr val="FF0000"/>
                </a:solidFill>
              </a:rPr>
              <a:t>√</a:t>
            </a:r>
            <a:r>
              <a:rPr lang="en-US" altLang="zh-CN" sz="3600" b="1" dirty="0">
                <a:solidFill>
                  <a:srgbClr val="0000FF"/>
                </a:solidFill>
              </a:rPr>
              <a:t>) the sentences you hear.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95363" y="2274888"/>
            <a:ext cx="771525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We could go fishing in the river.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The river was really dirty.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The river has always been the nicest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river in this town.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We should ask the teachers for help.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03200" y="2882900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4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79388" y="3644900"/>
            <a:ext cx="744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44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240367-1311220I534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6050" y="4005263"/>
            <a:ext cx="248761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Oval 2"/>
          <p:cNvSpPr>
            <a:spLocks noChangeArrowheads="1"/>
          </p:cNvSpPr>
          <p:nvPr/>
        </p:nvSpPr>
        <p:spPr bwMode="auto">
          <a:xfrm>
            <a:off x="547688" y="192088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6913563" cy="701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Role-play the conversation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7045" name="圆角矩形标注 8"/>
          <p:cNvSpPr>
            <a:spLocks noChangeArrowheads="1"/>
          </p:cNvSpPr>
          <p:nvPr/>
        </p:nvSpPr>
        <p:spPr bwMode="auto">
          <a:xfrm>
            <a:off x="144463" y="1341438"/>
            <a:ext cx="5148262" cy="2425700"/>
          </a:xfrm>
          <a:prstGeom prst="wedgeRoundRectCallout">
            <a:avLst>
              <a:gd name="adj1" fmla="val 27366"/>
              <a:gd name="adj2" fmla="val 6721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The river was dirty. Even the bottom of the river was full of rubbish.</a:t>
            </a:r>
          </a:p>
        </p:txBody>
      </p:sp>
      <p:sp>
        <p:nvSpPr>
          <p:cNvPr id="87046" name="圆角矩形标注 8"/>
          <p:cNvSpPr>
            <a:spLocks noChangeArrowheads="1"/>
          </p:cNvSpPr>
          <p:nvPr/>
        </p:nvSpPr>
        <p:spPr bwMode="auto">
          <a:xfrm>
            <a:off x="5508625" y="1843088"/>
            <a:ext cx="3455988" cy="1657350"/>
          </a:xfrm>
          <a:prstGeom prst="wedgeRoundRectCallout">
            <a:avLst>
              <a:gd name="adj1" fmla="val -32083"/>
              <a:gd name="adj2" fmla="val 8658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But it used to be so clean!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6250"/>
            <a:ext cx="15446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211513"/>
            <a:ext cx="1382712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圆角矩形标注 8"/>
          <p:cNvSpPr>
            <a:spLocks noChangeArrowheads="1"/>
          </p:cNvSpPr>
          <p:nvPr/>
        </p:nvSpPr>
        <p:spPr bwMode="auto">
          <a:xfrm>
            <a:off x="547688" y="620713"/>
            <a:ext cx="4681537" cy="2087562"/>
          </a:xfrm>
          <a:prstGeom prst="wedgeRoundRectCallout">
            <a:avLst>
              <a:gd name="adj1" fmla="val -17685"/>
              <a:gd name="adj2" fmla="val 8300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Yes, but people are throwing litter into the river.</a:t>
            </a:r>
          </a:p>
        </p:txBody>
      </p:sp>
      <p:sp>
        <p:nvSpPr>
          <p:cNvPr id="88069" name="圆角矩形标注 8"/>
          <p:cNvSpPr>
            <a:spLocks noChangeArrowheads="1"/>
          </p:cNvSpPr>
          <p:nvPr/>
        </p:nvSpPr>
        <p:spPr bwMode="auto">
          <a:xfrm>
            <a:off x="4067175" y="4102100"/>
            <a:ext cx="4681538" cy="2303463"/>
          </a:xfrm>
          <a:prstGeom prst="wedgeRoundRectCallout">
            <a:avLst>
              <a:gd name="adj1" fmla="val 21278"/>
              <a:gd name="adj2" fmla="val -10885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Everyone in this town should play a part in cleaning it up!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724400"/>
            <a:ext cx="15811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652963"/>
            <a:ext cx="1447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600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9050">
                  <a:solidFill>
                    <a:schemeClr val="tx1"/>
                  </a:solidFill>
                  <a:rou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Practice</a:t>
            </a:r>
            <a:endParaRPr lang="zh-CN" altLang="en-US" sz="3600" b="1" kern="10">
              <a:ln w="19050">
                <a:solidFill>
                  <a:schemeClr val="tx1"/>
                </a:solidFill>
                <a:round/>
              </a:ln>
              <a:solidFill>
                <a:srgbClr val="00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04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697" rIns="91401" bIns="45697">
            <a:spAutoFit/>
          </a:bodyPr>
          <a:lstStyle>
            <a:lvl1pPr algn="l" defTabSz="129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 defTabSz="129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defTabSz="129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defTabSz="129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defTabSz="129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294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294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294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294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</a:rPr>
              <a:t>Make conversations using the pollution in 1a.</a:t>
            </a:r>
          </a:p>
        </p:txBody>
      </p:sp>
      <p:sp>
        <p:nvSpPr>
          <p:cNvPr id="89094" name="圆角矩形标注 8"/>
          <p:cNvSpPr>
            <a:spLocks noChangeArrowheads="1"/>
          </p:cNvSpPr>
          <p:nvPr/>
        </p:nvSpPr>
        <p:spPr bwMode="auto">
          <a:xfrm>
            <a:off x="182563" y="2493963"/>
            <a:ext cx="4681537" cy="2087562"/>
          </a:xfrm>
          <a:prstGeom prst="wedgeRoundRectCallout">
            <a:avLst>
              <a:gd name="adj1" fmla="val 30264"/>
              <a:gd name="adj2" fmla="val 6026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The river has always been the nicest river in this town.</a:t>
            </a:r>
          </a:p>
        </p:txBody>
      </p:sp>
      <p:sp>
        <p:nvSpPr>
          <p:cNvPr id="89095" name="圆角矩形标注 8"/>
          <p:cNvSpPr>
            <a:spLocks noChangeArrowheads="1"/>
          </p:cNvSpPr>
          <p:nvPr/>
        </p:nvSpPr>
        <p:spPr bwMode="auto">
          <a:xfrm>
            <a:off x="5354638" y="2551113"/>
            <a:ext cx="3448050" cy="1755775"/>
          </a:xfrm>
          <a:prstGeom prst="wedgeRoundRectCallout">
            <a:avLst>
              <a:gd name="adj1" fmla="val -48130"/>
              <a:gd name="adj2" fmla="val 7190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Yes, it used to be so clean.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933825"/>
            <a:ext cx="1843088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005263"/>
            <a:ext cx="1687512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圆角矩形标注 8"/>
          <p:cNvSpPr>
            <a:spLocks noChangeArrowheads="1"/>
          </p:cNvSpPr>
          <p:nvPr/>
        </p:nvSpPr>
        <p:spPr bwMode="auto">
          <a:xfrm>
            <a:off x="5354638" y="1220788"/>
            <a:ext cx="3611562" cy="2084387"/>
          </a:xfrm>
          <a:prstGeom prst="wedgeRoundRectCallout">
            <a:avLst>
              <a:gd name="adj1" fmla="val -43935"/>
              <a:gd name="adj2" fmla="val 9764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What caused the problem?</a:t>
            </a:r>
          </a:p>
        </p:txBody>
      </p:sp>
      <p:sp>
        <p:nvSpPr>
          <p:cNvPr id="90117" name="圆角矩形标注 8"/>
          <p:cNvSpPr>
            <a:spLocks noChangeArrowheads="1"/>
          </p:cNvSpPr>
          <p:nvPr/>
        </p:nvSpPr>
        <p:spPr bwMode="auto">
          <a:xfrm>
            <a:off x="339725" y="836613"/>
            <a:ext cx="4681538" cy="2525712"/>
          </a:xfrm>
          <a:prstGeom prst="wedgeRoundRectCallout">
            <a:avLst>
              <a:gd name="adj1" fmla="val 20718"/>
              <a:gd name="adj2" fmla="val 8853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But I was there last weekend and the river was really dirty.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182813"/>
            <a:ext cx="1843087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2254250"/>
            <a:ext cx="1687513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圆角矩形标注 8"/>
          <p:cNvSpPr>
            <a:spLocks noChangeArrowheads="1"/>
          </p:cNvSpPr>
          <p:nvPr/>
        </p:nvSpPr>
        <p:spPr bwMode="auto">
          <a:xfrm>
            <a:off x="179388" y="4835525"/>
            <a:ext cx="4121150" cy="1833563"/>
          </a:xfrm>
          <a:prstGeom prst="wedgeRoundRectCallout">
            <a:avLst>
              <a:gd name="adj1" fmla="val 27273"/>
              <a:gd name="adj2" fmla="val -7545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Factories are also putting waste into the river.</a:t>
            </a:r>
          </a:p>
        </p:txBody>
      </p:sp>
      <p:sp>
        <p:nvSpPr>
          <p:cNvPr id="91141" name="圆角矩形标注 8"/>
          <p:cNvSpPr>
            <a:spLocks noChangeArrowheads="1"/>
          </p:cNvSpPr>
          <p:nvPr/>
        </p:nvSpPr>
        <p:spPr bwMode="auto">
          <a:xfrm>
            <a:off x="392113" y="514350"/>
            <a:ext cx="3971925" cy="1865313"/>
          </a:xfrm>
          <a:prstGeom prst="wedgeRoundRectCallout">
            <a:avLst>
              <a:gd name="adj1" fmla="val 38894"/>
              <a:gd name="adj2" fmla="val 7393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People are throwing litter into the river.</a:t>
            </a:r>
          </a:p>
        </p:txBody>
      </p:sp>
      <p:sp>
        <p:nvSpPr>
          <p:cNvPr id="91142" name="圆角矩形标注 8"/>
          <p:cNvSpPr>
            <a:spLocks noChangeArrowheads="1"/>
          </p:cNvSpPr>
          <p:nvPr/>
        </p:nvSpPr>
        <p:spPr bwMode="auto">
          <a:xfrm>
            <a:off x="5251450" y="404813"/>
            <a:ext cx="3605213" cy="1427162"/>
          </a:xfrm>
          <a:prstGeom prst="wedgeRoundRectCallout">
            <a:avLst>
              <a:gd name="adj1" fmla="val -33481"/>
              <a:gd name="adj2" fmla="val 9661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What should we do?</a:t>
            </a:r>
          </a:p>
        </p:txBody>
      </p:sp>
      <p:sp>
        <p:nvSpPr>
          <p:cNvPr id="91143" name="圆角矩形标注 8"/>
          <p:cNvSpPr>
            <a:spLocks noChangeArrowheads="1"/>
          </p:cNvSpPr>
          <p:nvPr/>
        </p:nvSpPr>
        <p:spPr bwMode="auto">
          <a:xfrm>
            <a:off x="4462463" y="4865688"/>
            <a:ext cx="4446587" cy="1803400"/>
          </a:xfrm>
          <a:prstGeom prst="wedgeRoundRectCallout">
            <a:avLst>
              <a:gd name="adj1" fmla="val -22796"/>
              <a:gd name="adj2" fmla="val -8353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Yes, everyone in this town should play a part.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  <p:bldP spid="91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763" y="2997200"/>
            <a:ext cx="1843087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0" y="3068638"/>
            <a:ext cx="1687513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4" name="圆角矩形标注 8"/>
          <p:cNvSpPr>
            <a:spLocks noChangeArrowheads="1"/>
          </p:cNvSpPr>
          <p:nvPr/>
        </p:nvSpPr>
        <p:spPr bwMode="auto">
          <a:xfrm>
            <a:off x="287338" y="188913"/>
            <a:ext cx="4860925" cy="2633662"/>
          </a:xfrm>
          <a:prstGeom prst="wedgeRoundRectCallout">
            <a:avLst>
              <a:gd name="adj1" fmla="val 27676"/>
              <a:gd name="adj2" fmla="val 7232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We should write to the government and ask them to close down the factories.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736725" y="2441575"/>
            <a:ext cx="1333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92166" name="圆角矩形标注 8"/>
          <p:cNvSpPr>
            <a:spLocks noChangeArrowheads="1"/>
          </p:cNvSpPr>
          <p:nvPr/>
        </p:nvSpPr>
        <p:spPr bwMode="auto">
          <a:xfrm>
            <a:off x="5534025" y="981075"/>
            <a:ext cx="3286125" cy="1606550"/>
          </a:xfrm>
          <a:prstGeom prst="wedgeRoundRectCallout">
            <a:avLst>
              <a:gd name="adj1" fmla="val -35315"/>
              <a:gd name="adj2" fmla="val 91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What else can we do?</a:t>
            </a:r>
          </a:p>
        </p:txBody>
      </p:sp>
      <p:sp>
        <p:nvSpPr>
          <p:cNvPr id="92167" name="圆角矩形标注 8"/>
          <p:cNvSpPr>
            <a:spLocks noChangeArrowheads="1"/>
          </p:cNvSpPr>
          <p:nvPr/>
        </p:nvSpPr>
        <p:spPr bwMode="auto">
          <a:xfrm>
            <a:off x="182563" y="4854575"/>
            <a:ext cx="4651375" cy="1838325"/>
          </a:xfrm>
          <a:prstGeom prst="wedgeRoundRectCallout">
            <a:avLst>
              <a:gd name="adj1" fmla="val 31250"/>
              <a:gd name="adj2" fmla="val -81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Everyone should help to clean up the river.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6" grpId="0"/>
      <p:bldP spid="921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323850" y="917575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2a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331913" y="549275"/>
            <a:ext cx="7416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Listen to the interview. Circle the kinds of pollution that Jason and Susan talk about.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39750" y="3227388"/>
            <a:ext cx="7848469" cy="15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marL="254000" indent="-254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indent="-254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32180" indent="-254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-254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08455" indent="-254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65655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22855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80055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37255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AutoNum type="alphaU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land pollution      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B</a:t>
            </a:r>
            <a:r>
              <a:rPr lang="en-US" altLang="zh-CN" sz="3600" b="1" dirty="0">
                <a:latin typeface="Times New Roman" panose="02020603050405020304" pitchFamily="18" charset="0"/>
              </a:rPr>
              <a:t>. air pollution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en-US" altLang="zh-CN" sz="3600" b="1" dirty="0">
                <a:latin typeface="Times New Roman" panose="02020603050405020304" pitchFamily="18" charset="0"/>
              </a:rPr>
              <a:t> noise pollution     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D</a:t>
            </a:r>
            <a:r>
              <a:rPr lang="en-US" altLang="zh-CN" sz="3600" b="1" dirty="0">
                <a:latin typeface="Times New Roman" panose="02020603050405020304" pitchFamily="18" charset="0"/>
              </a:rPr>
              <a:t>. water pollution</a:t>
            </a: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4716463" y="3149600"/>
            <a:ext cx="3671887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209550" y="3284538"/>
            <a:ext cx="4075113" cy="8556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6372225" y="549275"/>
            <a:ext cx="1512888" cy="7191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 animBg="1"/>
      <p:bldP spid="931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649288" y="715963"/>
            <a:ext cx="898525" cy="852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2b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773238" y="571500"/>
            <a:ext cx="62547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Listen again and complete the sentences.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95288" y="2155825"/>
            <a:ext cx="828040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marL="441325" indent="-4413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10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The air is badly polluted because there are ___________ on the road these days.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Factories that burn coal also ________ the air with a lot of black smoke.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763713" y="2798763"/>
            <a:ext cx="20796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more cars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659563" y="4100513"/>
            <a:ext cx="14827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pollute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  <p:bldP spid="942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ollution_eurasia"/>
          <p:cNvPicPr>
            <a:picLocks noChangeAspect="1" noChangeArrowheads="1"/>
          </p:cNvPicPr>
          <p:nvPr/>
        </p:nvPicPr>
        <p:blipFill>
          <a:blip r:embed="rId3" cstate="email"/>
          <a:srcRect r="-709" b="-1026"/>
          <a:stretch>
            <a:fillRect/>
          </a:stretch>
        </p:blipFill>
        <p:spPr bwMode="auto">
          <a:xfrm>
            <a:off x="1600200" y="1066800"/>
            <a:ext cx="40386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795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We are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harming</a:t>
            </a:r>
            <a:r>
              <a:rPr lang="en-US" altLang="zh-CN" sz="3200" b="1" dirty="0">
                <a:latin typeface="Times New Roman" panose="02020603050405020304" pitchFamily="18" charset="0"/>
              </a:rPr>
              <a:t> our planet in so many ways.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867400" y="1981200"/>
            <a:ext cx="2743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earth song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by Michael Jackson 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66725" y="838200"/>
            <a:ext cx="8208963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marL="441325" indent="-4413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10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There is also too much rubbish and waste. People _________________ things every day.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People are also littering in ______________ like parks. This is turning beautiful places into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ugly (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丑陋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3600" b="1" dirty="0">
                <a:latin typeface="Times New Roman" panose="02020603050405020304" pitchFamily="18" charset="0"/>
              </a:rPr>
              <a:t> ones. 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779838" y="1557338"/>
            <a:ext cx="3794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 throwing away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69963" y="3430588"/>
            <a:ext cx="26638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public places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339725" y="411163"/>
            <a:ext cx="7904163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Listen and answer the questions.</a:t>
            </a:r>
            <a:endParaRPr lang="zh-CN" altLang="en-US" sz="3600" b="1" kern="10" dirty="0">
              <a:ln w="19050">
                <a:solidFill>
                  <a:schemeClr val="tx1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77825" y="1311275"/>
            <a:ext cx="7261225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Who is the interviewer talking to?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What are they talking about?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What other problems do they see?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09625" y="1949450"/>
            <a:ext cx="35020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Susan and Jason.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847725" y="3232150"/>
            <a:ext cx="59150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environmental problems.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900113" y="4581525"/>
            <a:ext cx="74866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There’s too much rubbish and waste in the streets.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  <p:bldP spid="962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240367-1311220I534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144" y="3810000"/>
            <a:ext cx="2487612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593850" y="188913"/>
            <a:ext cx="7392988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Role-play conversations between Jason and Susan.</a:t>
            </a:r>
          </a:p>
        </p:txBody>
      </p:sp>
      <p:sp>
        <p:nvSpPr>
          <p:cNvPr id="97284" name="Oval 2"/>
          <p:cNvSpPr>
            <a:spLocks noChangeArrowheads="1"/>
          </p:cNvSpPr>
          <p:nvPr/>
        </p:nvSpPr>
        <p:spPr bwMode="auto">
          <a:xfrm>
            <a:off x="287338" y="301625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2c</a:t>
            </a:r>
          </a:p>
        </p:txBody>
      </p:sp>
      <p:sp>
        <p:nvSpPr>
          <p:cNvPr id="97285" name="圆角矩形标注 8"/>
          <p:cNvSpPr>
            <a:spLocks noChangeArrowheads="1"/>
          </p:cNvSpPr>
          <p:nvPr/>
        </p:nvSpPr>
        <p:spPr bwMode="auto">
          <a:xfrm>
            <a:off x="234950" y="1554163"/>
            <a:ext cx="4697413" cy="2379662"/>
          </a:xfrm>
          <a:prstGeom prst="wedgeRoundRectCallout">
            <a:avLst>
              <a:gd name="adj1" fmla="val 29046"/>
              <a:gd name="adj2" fmla="val 6240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The air has become really polluted around here. I’m getting very worried.</a:t>
            </a:r>
          </a:p>
        </p:txBody>
      </p:sp>
      <p:sp>
        <p:nvSpPr>
          <p:cNvPr id="97286" name="圆角矩形标注 8"/>
          <p:cNvSpPr>
            <a:spLocks noChangeArrowheads="1"/>
          </p:cNvSpPr>
          <p:nvPr/>
        </p:nvSpPr>
        <p:spPr bwMode="auto">
          <a:xfrm>
            <a:off x="5354638" y="1500188"/>
            <a:ext cx="3455987" cy="1865312"/>
          </a:xfrm>
          <a:prstGeom prst="wedgeRoundRectCallout">
            <a:avLst>
              <a:gd name="adj1" fmla="val -42065"/>
              <a:gd name="adj2" fmla="val 9565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Yes, I used to be able to see stars in the sky.</a:t>
            </a:r>
          </a:p>
        </p:txBody>
      </p:sp>
      <p:sp>
        <p:nvSpPr>
          <p:cNvPr id="97287" name="圆角矩形标注 8"/>
          <p:cNvSpPr>
            <a:spLocks noChangeArrowheads="1"/>
          </p:cNvSpPr>
          <p:nvPr/>
        </p:nvSpPr>
        <p:spPr bwMode="auto">
          <a:xfrm>
            <a:off x="287338" y="5011738"/>
            <a:ext cx="3455987" cy="1657350"/>
          </a:xfrm>
          <a:prstGeom prst="wedgeRoundRectCallout">
            <a:avLst>
              <a:gd name="adj1" fmla="val 47102"/>
              <a:gd name="adj2" fmla="val -8131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The problem is that…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433388" y="333375"/>
            <a:ext cx="898525" cy="847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2d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443038" y="509588"/>
            <a:ext cx="71723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</a:rPr>
              <a:t>Read 2d and complete the chart.</a:t>
            </a: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>
            <p:ph/>
          </p:nvPr>
        </p:nvGraphicFramePr>
        <p:xfrm>
          <a:off x="252413" y="1435100"/>
          <a:ext cx="8712200" cy="4950300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Problems</a:t>
                      </a:r>
                      <a:endParaRPr kumimoji="0" lang="en-US" altLang="zh-CN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Solving problems</a:t>
                      </a:r>
                      <a:endParaRPr kumimoji="0" lang="en-US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air pollution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waste pollution</a:t>
                      </a:r>
                      <a:endParaRPr kumimoji="0" lang="en-US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wooden</a:t>
                      </a:r>
                      <a:r>
                        <a:rPr kumimoji="0" lang="en-US" altLang="zh-CN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kumimoji="0" lang="zh-CN" alt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木头的</a:t>
                      </a:r>
                      <a:r>
                        <a:rPr kumimoji="0" lang="en-US" altLang="zh-CN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chopsticks or plastic forks</a:t>
                      </a:r>
                      <a:endParaRPr kumimoji="0" lang="en-US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rubbish</a:t>
                      </a:r>
                      <a:endParaRPr kumimoji="0" lang="en-US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710" marR="67710" marT="33853" marB="338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3419475" y="2133600"/>
            <a:ext cx="54006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take the bus, subway or ride a bike instead of driving. 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3492500" y="3357563"/>
            <a:ext cx="5151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bring a bag to go shopping.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3563938" y="4221163"/>
            <a:ext cx="511175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use chopsticks or forks at home.</a:t>
            </a: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3492500" y="5734050"/>
            <a:ext cx="4924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0" tIns="33853" rIns="67710" bIns="33853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throw rubbish in the bins.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8" grpId="0"/>
      <p:bldP spid="98329" grpId="0"/>
      <p:bldP spid="98330" grpId="0"/>
      <p:bldP spid="983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7848600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Role- play the conversation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539750" y="1844675"/>
            <a:ext cx="76342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3" tIns="33855" rIns="67713" bIns="3385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Jason and Susan, what are your ideas for solving these problems?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14800"/>
            <a:ext cx="23622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240367-1311220I534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3860800"/>
            <a:ext cx="264795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圆角矩形标注 8"/>
          <p:cNvSpPr>
            <a:spLocks noChangeArrowheads="1"/>
          </p:cNvSpPr>
          <p:nvPr/>
        </p:nvSpPr>
        <p:spPr bwMode="auto">
          <a:xfrm>
            <a:off x="4445000" y="260350"/>
            <a:ext cx="4572000" cy="4103688"/>
          </a:xfrm>
          <a:prstGeom prst="wedgeRoundRectCallout">
            <a:avLst>
              <a:gd name="adj1" fmla="val -62606"/>
              <a:gd name="adj2" fmla="val 4512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Yeah, or ride a bike. There are other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advantages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优点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3600" b="1" dirty="0">
                <a:latin typeface="Times New Roman" panose="02020603050405020304" pitchFamily="18" charset="0"/>
              </a:rPr>
              <a:t>of bike riding. It’s good for health and it doesn’t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cost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花费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3600" b="1" dirty="0">
                <a:latin typeface="Times New Roman" panose="02020603050405020304" pitchFamily="18" charset="0"/>
              </a:rPr>
              <a:t>anything!</a:t>
            </a:r>
          </a:p>
        </p:txBody>
      </p:sp>
      <p:sp>
        <p:nvSpPr>
          <p:cNvPr id="100356" name="圆角矩形标注 8"/>
          <p:cNvSpPr>
            <a:spLocks noChangeArrowheads="1"/>
          </p:cNvSpPr>
          <p:nvPr/>
        </p:nvSpPr>
        <p:spPr bwMode="auto">
          <a:xfrm>
            <a:off x="107950" y="260350"/>
            <a:ext cx="4075113" cy="3103563"/>
          </a:xfrm>
          <a:prstGeom prst="wedgeRoundRectCallout">
            <a:avLst>
              <a:gd name="adj1" fmla="val 5125"/>
              <a:gd name="adj2" fmla="val 6805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Well, to cut down air pollution, we should take the bus or subway instead of driving.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240367-1311220I534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4850" y="4799013"/>
            <a:ext cx="18319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634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3" tIns="33855" rIns="67713" bIns="3385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0000FF"/>
                </a:solidFill>
              </a:rPr>
              <a:t>Great ideas! What about waste pollution?</a:t>
            </a:r>
          </a:p>
        </p:txBody>
      </p:sp>
      <p:sp>
        <p:nvSpPr>
          <p:cNvPr id="101380" name="圆角矩形标注 8"/>
          <p:cNvSpPr>
            <a:spLocks noChangeArrowheads="1"/>
          </p:cNvSpPr>
          <p:nvPr/>
        </p:nvSpPr>
        <p:spPr bwMode="auto">
          <a:xfrm>
            <a:off x="179388" y="1125538"/>
            <a:ext cx="5113337" cy="3384550"/>
          </a:xfrm>
          <a:prstGeom prst="wedgeRoundRectCallout">
            <a:avLst>
              <a:gd name="adj1" fmla="val 16097"/>
              <a:gd name="adj2" fmla="val 6754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400" b="1" dirty="0">
                <a:latin typeface="Times New Roman" panose="02020603050405020304" pitchFamily="18" charset="0"/>
              </a:rPr>
              <a:t>Me, too. Also, I never take wooden chopsticks or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plastic</a:t>
            </a:r>
            <a:r>
              <a:rPr lang="en-US" altLang="zh-CN" sz="3400" b="1" dirty="0"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塑料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3400" b="1" dirty="0">
                <a:latin typeface="Times New Roman" panose="02020603050405020304" pitchFamily="18" charset="0"/>
              </a:rPr>
              <a:t>forks when I buy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takeaway (</a:t>
            </a: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外卖食品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3400" b="1" dirty="0">
                <a:latin typeface="Times New Roman" panose="02020603050405020304" pitchFamily="18" charset="0"/>
              </a:rPr>
              <a:t>food. I </a:t>
            </a:r>
          </a:p>
          <a:p>
            <a:pPr algn="l"/>
            <a:r>
              <a:rPr lang="en-US" altLang="zh-CN" sz="3400" b="1" dirty="0">
                <a:latin typeface="Times New Roman" panose="02020603050405020304" pitchFamily="18" charset="0"/>
              </a:rPr>
              <a:t>use the ones at home.</a:t>
            </a:r>
          </a:p>
        </p:txBody>
      </p:sp>
      <p:sp>
        <p:nvSpPr>
          <p:cNvPr id="101381" name="圆角矩形标注 8"/>
          <p:cNvSpPr>
            <a:spLocks noChangeArrowheads="1"/>
          </p:cNvSpPr>
          <p:nvPr/>
        </p:nvSpPr>
        <p:spPr bwMode="auto">
          <a:xfrm>
            <a:off x="5435600" y="1774825"/>
            <a:ext cx="3455988" cy="4248150"/>
          </a:xfrm>
          <a:prstGeom prst="wedgeRoundRectCallout">
            <a:avLst>
              <a:gd name="adj1" fmla="val -62079"/>
              <a:gd name="adj2" fmla="val 3636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400" b="1" dirty="0" err="1">
                <a:latin typeface="Times New Roman" panose="02020603050405020304" pitchFamily="18" charset="0"/>
              </a:rPr>
              <a:t>Mmm</a:t>
            </a:r>
            <a:r>
              <a:rPr lang="en-US" altLang="zh-CN" sz="3400" b="1" dirty="0">
                <a:latin typeface="Times New Roman" panose="02020603050405020304" pitchFamily="18" charset="0"/>
              </a:rPr>
              <a:t>, I think simple things like bringing a bag to go shopping can help. I started doing that a year ago.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763588"/>
            <a:ext cx="9286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圆角矩形标注 8"/>
          <p:cNvSpPr>
            <a:spLocks noChangeArrowheads="1"/>
          </p:cNvSpPr>
          <p:nvPr/>
        </p:nvSpPr>
        <p:spPr bwMode="auto">
          <a:xfrm>
            <a:off x="3030538" y="260350"/>
            <a:ext cx="5789612" cy="2906713"/>
          </a:xfrm>
          <a:prstGeom prst="wedgeRoundRectCallout">
            <a:avLst>
              <a:gd name="adj1" fmla="val -60829"/>
              <a:gd name="adj2" fmla="val 151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97" rIns="91401" bIns="45697" anchor="ctr"/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And remember to throw rubbish in the bins and keep public places clean and beautiful for everyone.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87350" y="3284538"/>
            <a:ext cx="85058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3" tIns="33855" rIns="67713" bIns="3385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So together, our actions can make a difference and lead to a better future!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652963"/>
            <a:ext cx="19050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47688"/>
            <a:ext cx="1250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250825" y="908050"/>
            <a:ext cx="4681538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8677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altLang="zh-CN" sz="3600" b="1" kern="1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Make a poster!</a:t>
            </a:r>
            <a:endParaRPr lang="zh-CN" altLang="en-US" sz="3600" b="1" kern="1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31800" y="4365625"/>
            <a:ext cx="8604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5" tIns="45700" rIns="91405" bIns="457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The earth is badly polluted. Please make a poster and think of what we can do.</a:t>
            </a:r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581025" y="2447925"/>
            <a:ext cx="4127500" cy="1238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Save the earth!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685800"/>
            <a:ext cx="30988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2971799" y="1219200"/>
            <a:ext cx="2536825" cy="850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148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15106" y="2781298"/>
            <a:ext cx="8675688" cy="197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5" tIns="45700" rIns="91405" bIns="45700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0000FF"/>
                </a:solidFill>
              </a:rPr>
              <a:t>1. Copy the new </a:t>
            </a:r>
            <a:r>
              <a:rPr lang="en-US" altLang="zh-CN" sz="3400" b="1" dirty="0" smtClean="0">
                <a:solidFill>
                  <a:srgbClr val="0000FF"/>
                </a:solidFill>
              </a:rPr>
              <a:t>words </a:t>
            </a:r>
            <a:r>
              <a:rPr lang="en-US" altLang="zh-CN" sz="3400" b="1" dirty="0">
                <a:solidFill>
                  <a:srgbClr val="0000FF"/>
                </a:solidFill>
              </a:rPr>
              <a:t>and remember them. </a:t>
            </a:r>
            <a:r>
              <a:rPr lang="en-US" altLang="zh-CN" sz="3400" b="1" dirty="0" smtClean="0">
                <a:solidFill>
                  <a:srgbClr val="0000FF"/>
                </a:solidFill>
              </a:rPr>
              <a:t> </a:t>
            </a:r>
            <a:endParaRPr lang="en-US" altLang="zh-CN" sz="34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0000FF"/>
                </a:solidFill>
              </a:rPr>
              <a:t>2. Read the listening </a:t>
            </a:r>
            <a:r>
              <a:rPr lang="en-US" altLang="zh-CN" sz="3400" b="1" dirty="0" smtClean="0">
                <a:solidFill>
                  <a:srgbClr val="0000FF"/>
                </a:solidFill>
              </a:rPr>
              <a:t>materials </a:t>
            </a:r>
            <a:r>
              <a:rPr lang="en-US" altLang="zh-CN" sz="3400" b="1" dirty="0">
                <a:solidFill>
                  <a:srgbClr val="0000FF"/>
                </a:solidFill>
              </a:rPr>
              <a:t>of 1b, 2a.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268538" y="188913"/>
            <a:ext cx="3041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3399"/>
                </a:solidFill>
              </a:rPr>
              <a:t>air pollution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779963" y="2349500"/>
            <a:ext cx="397192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 factories that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burn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coal</a:t>
            </a:r>
            <a:r>
              <a:rPr lang="en-US" altLang="zh-CN" sz="3600" b="1" dirty="0">
                <a:latin typeface="Times New Roman" panose="02020603050405020304" pitchFamily="18" charset="0"/>
              </a:rPr>
              <a:t> pollute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 air with a lot of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black smoke. 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5580063" y="1268413"/>
            <a:ext cx="3095625" cy="720725"/>
          </a:xfrm>
          <a:prstGeom prst="wedgeEllipseCallout">
            <a:avLst>
              <a:gd name="adj1" fmla="val -20718"/>
              <a:gd name="adj2" fmla="val 2070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煤炭</a:t>
            </a:r>
          </a:p>
        </p:txBody>
      </p:sp>
      <p:pic>
        <p:nvPicPr>
          <p:cNvPr id="77829" name="Picture 5" descr="C12433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1075"/>
            <a:ext cx="4572000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XIN_47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3188"/>
            <a:ext cx="457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U_3173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7433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076825" y="2276475"/>
            <a:ext cx="33956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3399"/>
                </a:solidFill>
              </a:rPr>
              <a:t>mobile phone pollution</a:t>
            </a:r>
          </a:p>
        </p:txBody>
      </p:sp>
      <p:pic>
        <p:nvPicPr>
          <p:cNvPr id="78852" name="Picture 4" descr="201212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38893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50825" y="4076700"/>
            <a:ext cx="36734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litter</a:t>
            </a:r>
            <a:r>
              <a:rPr lang="en-US" altLang="zh-CN" sz="3600" b="1" dirty="0">
                <a:latin typeface="Times New Roman" panose="02020603050405020304" pitchFamily="18" charset="0"/>
              </a:rPr>
              <a:t> 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v</a:t>
            </a:r>
            <a:r>
              <a:rPr lang="en-US" altLang="zh-CN" sz="3600" b="1" dirty="0"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</a:rPr>
              <a:t>乱扔 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3600" b="1" dirty="0"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</a:rPr>
              <a:t>垃圾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rubbish waste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垃圾，废弃物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00563" y="4076700"/>
            <a:ext cx="45037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People should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throw away </a:t>
            </a:r>
            <a:r>
              <a:rPr lang="en-US" altLang="zh-CN" sz="3600" b="1" dirty="0">
                <a:latin typeface="Times New Roman" panose="02020603050405020304" pitchFamily="18" charset="0"/>
              </a:rPr>
              <a:t>litter in 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bin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9876" name="Picture 4" descr="U_1220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884238"/>
            <a:ext cx="4465637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p77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92150"/>
            <a:ext cx="4248150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5507038" y="5992813"/>
            <a:ext cx="3095625" cy="720725"/>
          </a:xfrm>
          <a:prstGeom prst="wedgeEllipseCallout">
            <a:avLst>
              <a:gd name="adj1" fmla="val 42255"/>
              <a:gd name="adj2" fmla="val -1427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垃圾箱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  <p:bldP spid="79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859338" y="1341438"/>
            <a:ext cx="3387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3399"/>
                </a:solidFill>
              </a:rPr>
              <a:t>noise pollution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830763" y="2044700"/>
            <a:ext cx="3413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There are more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cars on the road.</a:t>
            </a:r>
          </a:p>
        </p:txBody>
      </p:sp>
      <p:pic>
        <p:nvPicPr>
          <p:cNvPr id="80900" name="Picture 4" descr="15_21A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938" y="3933825"/>
            <a:ext cx="3889375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U_1907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8050"/>
            <a:ext cx="4140200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C1E2E4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3967163"/>
            <a:ext cx="378777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288925" y="1163638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1a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403350" y="498475"/>
            <a:ext cx="7416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19" tIns="33859" rIns="67719" bIns="3385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Here are some words related to different kinds of pollution. Write them in the box below. Then add more words.</a:t>
            </a:r>
          </a:p>
        </p:txBody>
      </p:sp>
      <p:grpSp>
        <p:nvGrpSpPr>
          <p:cNvPr id="81924" name="Group 4"/>
          <p:cNvGrpSpPr/>
          <p:nvPr/>
        </p:nvGrpSpPr>
        <p:grpSpPr bwMode="auto">
          <a:xfrm>
            <a:off x="323850" y="3500438"/>
            <a:ext cx="8820150" cy="1943100"/>
            <a:chOff x="448" y="2245"/>
            <a:chExt cx="5199" cy="1004"/>
          </a:xfrm>
        </p:grpSpPr>
        <p:pic>
          <p:nvPicPr>
            <p:cNvPr id="819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8" y="2251"/>
              <a:ext cx="708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26" name="Picture 6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1156" y="2245"/>
              <a:ext cx="4491" cy="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4925" y="2579688"/>
            <a:ext cx="315595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noise pollution 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143250" y="2608263"/>
            <a:ext cx="272415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air pollution 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794375" y="2565400"/>
            <a:ext cx="32766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5" tIns="45700" rIns="91405" bIns="457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water pollution 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77800" y="3159125"/>
            <a:ext cx="2246313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30" tIns="33865" rIns="67730" bIns="3386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loud music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95288" y="3716338"/>
            <a:ext cx="13128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planes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79388" y="4403725"/>
            <a:ext cx="27892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mobile phones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497263" y="3297238"/>
            <a:ext cx="172243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factories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625850" y="4508500"/>
            <a:ext cx="90487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cars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419475" y="3871913"/>
            <a:ext cx="169703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smoking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515100" y="3175000"/>
            <a:ext cx="156845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30" tIns="33865" rIns="67730" bIns="3386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ships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6370638" y="5013325"/>
            <a:ext cx="17224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factories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6443663" y="4365625"/>
            <a:ext cx="162718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littering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443663" y="3729038"/>
            <a:ext cx="15763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rubbish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3059113" y="5091113"/>
            <a:ext cx="26638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building houses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3975" y="5103813"/>
            <a:ext cx="26638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730" tIns="33865" rIns="67730" bIns="3386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81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60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54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116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88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60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832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building houses</a:t>
            </a:r>
          </a:p>
        </p:txBody>
      </p:sp>
      <p:graphicFrame>
        <p:nvGraphicFramePr>
          <p:cNvPr id="82961" name="Group 17"/>
          <p:cNvGraphicFramePr>
            <a:graphicFrameLocks noGrp="1"/>
          </p:cNvGraphicFramePr>
          <p:nvPr/>
        </p:nvGraphicFramePr>
        <p:xfrm>
          <a:off x="250825" y="260350"/>
          <a:ext cx="8388350" cy="2066504"/>
        </p:xfrm>
        <a:graphic>
          <a:graphicData uri="http://schemas.openxmlformats.org/drawingml/2006/table">
            <a:tbl>
              <a:tblPr/>
              <a:tblGrid>
                <a:gridCol w="83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loud music    cars      rubbish     planes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littering         ships    factories    smoking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building houses         mobile phones</a:t>
                      </a:r>
                    </a:p>
                  </a:txBody>
                  <a:tcPr marL="91405" marR="91405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  <p:bldP spid="82948" grpId="0"/>
      <p:bldP spid="82949" grpId="0"/>
      <p:bldP spid="82950" grpId="0"/>
      <p:bldP spid="82951" grpId="0"/>
      <p:bldP spid="82952" grpId="0"/>
      <p:bldP spid="82953" grpId="0"/>
      <p:bldP spid="82954" grpId="0"/>
      <p:bldP spid="82955" grpId="0"/>
      <p:bldP spid="82956" grpId="0"/>
      <p:bldP spid="82957" grpId="0"/>
      <p:bldP spid="82958" grpId="0"/>
      <p:bldP spid="82959" grpId="0"/>
      <p:bldP spid="829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73025" y="404813"/>
            <a:ext cx="898525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1405" tIns="45700" rIns="91405" bIns="45700" anchor="ctr"/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790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FF"/>
                </a:solidFill>
              </a:rPr>
              <a:t>Listen and complete the sentences.</a:t>
            </a:r>
          </a:p>
        </p:txBody>
      </p:sp>
      <p:graphicFrame>
        <p:nvGraphicFramePr>
          <p:cNvPr id="83973" name="Group 5"/>
          <p:cNvGraphicFramePr>
            <a:graphicFrameLocks noGrp="1"/>
          </p:cNvGraphicFramePr>
          <p:nvPr>
            <p:ph/>
          </p:nvPr>
        </p:nvGraphicFramePr>
        <p:xfrm>
          <a:off x="468313" y="2259013"/>
          <a:ext cx="8229600" cy="34747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was the problem?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river was _____________. Even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bottom (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底部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of the river was full of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_________. There were no more ______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for 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fishermen (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渔民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 catch.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563938" y="3057525"/>
            <a:ext cx="238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really dirty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11188" y="4443413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rubbish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7019925" y="4425950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0" rIns="91405" bIns="45700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fish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2" grpId="0"/>
      <p:bldP spid="8398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全屏显示(4:3)</PresentationFormat>
  <Paragraphs>166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黑体</vt:lpstr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7DDE9E7839B94C53B02A3B05595AF596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