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63" r:id="rId2"/>
    <p:sldId id="752" r:id="rId3"/>
    <p:sldId id="753" r:id="rId4"/>
    <p:sldId id="706" r:id="rId5"/>
    <p:sldId id="707" r:id="rId6"/>
    <p:sldId id="708" r:id="rId7"/>
    <p:sldId id="709" r:id="rId8"/>
    <p:sldId id="710" r:id="rId9"/>
    <p:sldId id="711" r:id="rId10"/>
    <p:sldId id="754" r:id="rId11"/>
    <p:sldId id="755" r:id="rId12"/>
    <p:sldId id="756" r:id="rId13"/>
    <p:sldId id="757" r:id="rId14"/>
    <p:sldId id="758" r:id="rId15"/>
    <p:sldId id="760" r:id="rId16"/>
    <p:sldId id="761" r:id="rId17"/>
    <p:sldId id="762" r:id="rId18"/>
    <p:sldId id="549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>
        <p:scale>
          <a:sx n="130" d="100"/>
          <a:sy n="130" d="100"/>
        </p:scale>
        <p:origin x="-107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108014" cy="10801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372F1E-E5D4-4153-BFD1-5435CF1C21A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BE10827-A425-4ECE-9CD5-9715B21925B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3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00" dirty="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4020741"/>
            <a:ext cx="1279922" cy="276225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20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4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20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ea typeface="+mn-ea"/>
                </a:endParaRPr>
              </a:p>
            </p:txBody>
          </p:sp>
          <p:sp>
            <p:nvSpPr>
              <p:cNvPr id="21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6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8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2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4860148-5D20-4570-88B7-A38D3CE8BDF2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11F3B3-C444-428D-9DF6-D0631D6631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E88B01-1617-4D18-903C-F787C938FB5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fld id="{1D834BAF-54F2-4827-975B-F9D19E9942D4}" type="slidenum">
              <a:rPr lang="zh-CN" altLang="en-US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1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11740" y="1707646"/>
            <a:ext cx="585073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2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Making a difference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54" y="4515984"/>
            <a:ext cx="907309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359567" y="3327848"/>
            <a:ext cx="849868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Using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language——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形式作定语</a:t>
            </a:r>
            <a:endParaRPr lang="zh-CN" altLang="zh-CN" sz="800" b="1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951310"/>
            <a:ext cx="831770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形式和动词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形式作定语的区别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形式作定语时用于描述某人或某物的感受或状态；动词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形式作定语时用于描述由什么原因引起某人的感受。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Interested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members will meet at two o’clock.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感兴趣的会员在两点碰头。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far as I’m concerned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is 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interesting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film.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就我而言，这是一部令人感兴趣的影片。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357188" y="465535"/>
            <a:ext cx="8484394" cy="42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名师提醒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有些单个的动词－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ed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形式，在习惯上往往置于被修饰词后。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 </a:t>
            </a:r>
            <a:endParaRPr lang="zh-CN" altLang="zh-CN" sz="8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There is little time 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left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时间不多了。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(2)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动词－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ed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形式修饰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something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everything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anything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nothing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nobody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等不定代词或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those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时，常置于这些词的后面。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There will be something 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changed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有些东西要改变了。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He is one of those 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invited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他是那些被邀请的人之一。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1113235"/>
            <a:ext cx="8401050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有些过去分词作定语，前置和后置的意义不同。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tool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used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使用过的工具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used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tool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旧的工具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concerned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expression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担忧的表情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student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concerned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有关的学生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3381" y="872728"/>
            <a:ext cx="8401050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英语中有很多与感觉有关的及物动词，其动词－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形式有被动意义，即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使人产生某种感觉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moved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受感动的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amused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感到有意思的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pleased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高兴的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6954" y="900113"/>
            <a:ext cx="823555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有些及物动词的动词－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形式作定语，并不强调被动意义，而表示一种状态或结果。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Dressed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in white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looked very beautiful.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穿着白衣服，她看起来很漂亮。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boy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seated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at the back of the classroom is clever.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坐在教室后面的这男孩很聪明。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5763" y="1148954"/>
            <a:ext cx="8317706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人的表情、声音如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expression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voice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sound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tear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等用过去分词修饰。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There was a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surprised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look on her face seeing what have happened.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看到所发生的事情后，她脸上出现了惊讶的表情。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359569" y="846535"/>
            <a:ext cx="8401050" cy="29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即学即练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The first textbook ____________(write) for teaching English as a foreign language came out in the 16th century.</a:t>
            </a:r>
            <a:endParaRPr lang="zh-CN" altLang="zh-CN" sz="8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Don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 use words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expressions or phrases ____________(know) only to people with specific knowledge.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The ____________(break) glass cup was broken by Jim.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 like eating ____________(freeze) food while he doesn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t.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57488" y="1323976"/>
            <a:ext cx="790575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written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985147" y="2133601"/>
            <a:ext cx="790575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known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94210" y="2932510"/>
            <a:ext cx="791765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broken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060972" y="3359944"/>
            <a:ext cx="727472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frozen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1137048"/>
            <a:ext cx="8401050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 better use the ____________(boil) water to make tea.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Have you read the novel ____________(write) by him?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____________(fall) leaves will be collected by the cleaners.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Tsinghua University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____________(found) in 1911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is home to a great number of outstanding figures.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6304" y="1183482"/>
            <a:ext cx="723900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boiled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24213" y="1588294"/>
            <a:ext cx="791766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written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75173" y="2008585"/>
            <a:ext cx="663178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fallen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18235" y="2431257"/>
            <a:ext cx="895350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founded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314325" y="708423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【思维导图】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9219" name="Picture 3" descr="WY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6747" y="1275160"/>
            <a:ext cx="4427934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138237"/>
            <a:ext cx="8570119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形式作定语相当于形容词。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形式作定语，既可以放在被修饰名词的前面也可以放在被修饰名词的后面，即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名词＋动词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或者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形式＋名词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作定语的动词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形式，绝大多数是及物动词，只有少数几个是不及物动词。过去分词作定语表被动、完成或两者兼有。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3" name="Picture 4" descr="语法精讲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639366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一、基本特征感悟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【感悟用法】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78607" y="1316831"/>
            <a:ext cx="848558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time can never be found again.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What’s the language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spoken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that area?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thought I would be punished for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broken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glasses but I ended up being praised for my honesty.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Is there anything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planned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tonight?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movie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called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Hero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famous for its special techniques.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1206103"/>
            <a:ext cx="8401050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student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dressed in white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my daughter.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will be the best novel of its kind ever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written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Who were the so-called guests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invited to your party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last night?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is the funniest news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found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the Internet.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were told we would meet at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given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time and place.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303610" y="7322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【自我总结】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77429" y="1137048"/>
            <a:ext cx="8401050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过去分词作前置定语的有：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句，过去分词作后置定语的有：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单个分词作定语的有：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表被动意义的有：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句；表完成意义的有：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句；表被动完成的有；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句；表状态的有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24301" y="1172767"/>
            <a:ext cx="831056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①③⑩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73919" y="1588294"/>
            <a:ext cx="1753791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②④</a:t>
            </a:r>
            <a:r>
              <a:rPr lang="zh-CN" altLang="zh-CN" kern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⑤⑥⑦⑧⑨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003948" y="2008585"/>
            <a:ext cx="1291828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①③④⑦⑩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49166" y="2397919"/>
            <a:ext cx="600075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②⑤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563916" y="2409826"/>
            <a:ext cx="600075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①⑩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809750" y="2825353"/>
            <a:ext cx="1293019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③④⑦⑧⑨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336381" y="2814638"/>
            <a:ext cx="370285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⑥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二、主要用法精讲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动词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ed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形式作定语的位置</a:t>
            </a:r>
            <a:r>
              <a:rPr lang="zh-CN" altLang="zh-CN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7442" y="1319213"/>
            <a:ext cx="831770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单个的动词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形式作定语，通常置于被修饰词前。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broken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clock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坏了的钟表　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stolen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backpack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被偷走的背包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短语作定语，常置于被修饰词后，相当于一个定语从句。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Most of the people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invited to the party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didn’t come.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Most of the people who were invited to the party didn’t come.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大部分被邀请参加派对的人没有来。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8607" y="384572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-</a:t>
            </a: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形式作定语的意义</a:t>
            </a:r>
            <a:r>
              <a:rPr lang="zh-CN" altLang="zh-CN" b="1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39341" y="789385"/>
            <a:ext cx="8401050" cy="394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不及物动词的动词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形式作定语，只表示动作已完成；而及物动词的动词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形式作定语，表示被动意义或已完成，抑或两者兼具。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只表示完成，不表示被动。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boiled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water that has boiled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水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fallen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leaves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leaves that have fallen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落叶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developed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country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country which has developed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发达国家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表示被动。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honoured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guest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一位受尊敬的客人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deeply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moved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people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深受感动的人们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表示被动和完成。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broken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glass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碎了的杯子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question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discussed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yesterday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昨天讨论的问题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-</a:t>
            </a: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形式与动词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-</a:t>
            </a: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形式的区别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88157" y="891779"/>
            <a:ext cx="8317706" cy="29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形式表示主动意义，动词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形式一般表示被动含意。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形式表示正在进行，动词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形式表示状态或做完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完成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的事。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rushed into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burning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house.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他冲进了正在燃烧着的房子。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child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standing over there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my brother.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站在那儿的男孩子是我弟弟。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room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facing south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our classroom.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朝南的房间是我们的教室。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 you got your watch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repaired?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你拿到那个修好的表了吗？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is 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advanced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teacher.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他是个先进教师。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全屏显示(16:9)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2023-01-16T16:20:45Z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767DA5B2E20049C993611C11BD949BC0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