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85" r:id="rId3"/>
    <p:sldId id="280" r:id="rId4"/>
    <p:sldId id="281" r:id="rId5"/>
    <p:sldId id="277" r:id="rId6"/>
    <p:sldId id="273" r:id="rId7"/>
    <p:sldId id="274" r:id="rId8"/>
    <p:sldId id="275" r:id="rId9"/>
    <p:sldId id="276" r:id="rId10"/>
    <p:sldId id="282" r:id="rId11"/>
    <p:sldId id="279" r:id="rId12"/>
    <p:sldId id="258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FFE949"/>
    <a:srgbClr val="00FFFF"/>
    <a:srgbClr val="00FF99"/>
    <a:srgbClr val="66FF99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0"/>
    <p:restoredTop sz="94691"/>
  </p:normalViewPr>
  <p:slideViewPr>
    <p:cSldViewPr showGuides="1">
      <p:cViewPr varScale="1">
        <p:scale>
          <a:sx n="107" d="100"/>
          <a:sy n="107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/>
          <p:nvPr/>
        </p:nvSpPr>
        <p:spPr>
          <a:xfrm>
            <a:off x="2016125" y="2420938"/>
            <a:ext cx="5688013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FFE949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   </a:t>
            </a:r>
            <a:r>
              <a:rPr lang="zh-CN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小数点位置移动</a:t>
            </a:r>
          </a:p>
        </p:txBody>
      </p:sp>
      <p:sp>
        <p:nvSpPr>
          <p:cNvPr id="22535" name="Text Box 7"/>
          <p:cNvSpPr txBox="1"/>
          <p:nvPr/>
        </p:nvSpPr>
        <p:spPr>
          <a:xfrm>
            <a:off x="1331913" y="3644900"/>
            <a:ext cx="63722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引起小数大小的变化</a:t>
            </a:r>
          </a:p>
        </p:txBody>
      </p:sp>
      <p:pic>
        <p:nvPicPr>
          <p:cNvPr id="16388" name="Picture 12" descr="MCj0429293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8" y="333375"/>
            <a:ext cx="1944687" cy="173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4" descr="MCj0416426000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5589588"/>
            <a:ext cx="1152525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 Box 16"/>
          <p:cNvSpPr txBox="1"/>
          <p:nvPr/>
        </p:nvSpPr>
        <p:spPr>
          <a:xfrm>
            <a:off x="611188" y="620713"/>
            <a:ext cx="43926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西师大版四年级数学下册</a:t>
            </a:r>
          </a:p>
        </p:txBody>
      </p:sp>
      <p:sp>
        <p:nvSpPr>
          <p:cNvPr id="8" name="矩形 7"/>
          <p:cNvSpPr/>
          <p:nvPr/>
        </p:nvSpPr>
        <p:spPr>
          <a:xfrm>
            <a:off x="3323324" y="606901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-2.16041E-6 L 0.14184 -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-2.16041E-6 L -0.13368 -0.00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-2.16041E-6 L 0.14184 0.006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-2.16041E-6 L -0.14166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4" grpId="1"/>
      <p:bldP spid="22534" grpId="2"/>
      <p:bldP spid="22534" grpId="3"/>
      <p:bldP spid="22534" grpId="4"/>
      <p:bldP spid="225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zh-CN" altLang="en-US" dirty="0"/>
              <a:t>说一说：</a:t>
            </a:r>
          </a:p>
        </p:txBody>
      </p:sp>
      <p:sp>
        <p:nvSpPr>
          <p:cNvPr id="62478" name="WordArt 14"/>
          <p:cNvSpPr>
            <a:spLocks noChangeArrowheads="1" noChangeShapeType="1" noTextEdit="1"/>
          </p:cNvSpPr>
          <p:nvPr/>
        </p:nvSpPr>
        <p:spPr bwMode="auto">
          <a:xfrm>
            <a:off x="755650" y="6092825"/>
            <a:ext cx="633730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注意：位数不够用“</a:t>
            </a:r>
            <a:r>
              <a:rPr kumimoji="1" lang="en-US" altLang="zh-CN" sz="2800" b="0" i="0" u="none" strike="noStrike" kern="1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0”</a:t>
            </a:r>
            <a:r>
              <a:rPr kumimoji="1" lang="zh-CN" altLang="en-US" sz="2800" b="0" i="0" u="none" strike="noStrike" kern="1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补足。</a:t>
            </a:r>
          </a:p>
        </p:txBody>
      </p:sp>
      <p:sp>
        <p:nvSpPr>
          <p:cNvPr id="62486" name="WordArt 22"/>
          <p:cNvSpPr>
            <a:spLocks noChangeArrowheads="1" noChangeShapeType="1" noTextEdit="1"/>
          </p:cNvSpPr>
          <p:nvPr/>
        </p:nvSpPr>
        <p:spPr bwMode="auto">
          <a:xfrm>
            <a:off x="539750" y="1341438"/>
            <a:ext cx="2486025" cy="352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把</a:t>
            </a:r>
            <a:r>
              <a:rPr kumimoji="1" lang="en-US" altLang="zh-CN" sz="2800" b="1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0.78</a:t>
            </a:r>
            <a:r>
              <a:rPr kumimoji="1" lang="zh-CN" altLang="en-US" sz="2800" b="1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的小数点</a:t>
            </a:r>
          </a:p>
        </p:txBody>
      </p:sp>
      <p:sp>
        <p:nvSpPr>
          <p:cNvPr id="25605" name="WordArt 23"/>
          <p:cNvSpPr>
            <a:spLocks noTextEdit="1"/>
          </p:cNvSpPr>
          <p:nvPr/>
        </p:nvSpPr>
        <p:spPr>
          <a:xfrm>
            <a:off x="1258888" y="1916113"/>
            <a:ext cx="4972050" cy="1274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向右移动一位是（            ）；</a:t>
            </a:r>
          </a:p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向右移动两位是（            ）；</a:t>
            </a:r>
          </a:p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向右移动三位是（            ）。</a:t>
            </a:r>
          </a:p>
        </p:txBody>
      </p:sp>
      <p:sp>
        <p:nvSpPr>
          <p:cNvPr id="62488" name="WordArt 24"/>
          <p:cNvSpPr>
            <a:spLocks noChangeArrowheads="1" noChangeShapeType="1" noTextEdit="1"/>
          </p:cNvSpPr>
          <p:nvPr/>
        </p:nvSpPr>
        <p:spPr bwMode="auto">
          <a:xfrm>
            <a:off x="468313" y="3716338"/>
            <a:ext cx="2305050" cy="352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把</a:t>
            </a:r>
            <a:r>
              <a:rPr kumimoji="1" lang="en-US" altLang="zh-CN" sz="2800" b="1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5.1</a:t>
            </a:r>
            <a:r>
              <a:rPr kumimoji="1" lang="zh-CN" altLang="en-US" sz="2800" b="1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的小数点</a:t>
            </a:r>
          </a:p>
        </p:txBody>
      </p:sp>
      <p:sp>
        <p:nvSpPr>
          <p:cNvPr id="25607" name="WordArt 25"/>
          <p:cNvSpPr>
            <a:spLocks noTextEdit="1"/>
          </p:cNvSpPr>
          <p:nvPr/>
        </p:nvSpPr>
        <p:spPr>
          <a:xfrm>
            <a:off x="1258888" y="4292600"/>
            <a:ext cx="497205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向左移动一位是（        ）；</a:t>
            </a:r>
          </a:p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向左移动两位是（        ）；</a:t>
            </a:r>
          </a:p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向左移动三位是（        ）。</a:t>
            </a:r>
          </a:p>
        </p:txBody>
      </p:sp>
      <p:sp>
        <p:nvSpPr>
          <p:cNvPr id="25608" name="WordArt 26"/>
          <p:cNvSpPr>
            <a:spLocks noTextEdit="1"/>
          </p:cNvSpPr>
          <p:nvPr/>
        </p:nvSpPr>
        <p:spPr>
          <a:xfrm>
            <a:off x="4211638" y="53736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09" name="WordArt 27"/>
          <p:cNvSpPr>
            <a:spLocks noTextEdit="1"/>
          </p:cNvSpPr>
          <p:nvPr/>
        </p:nvSpPr>
        <p:spPr>
          <a:xfrm>
            <a:off x="5364163" y="5589588"/>
            <a:ext cx="6985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5610" name="WordArt 29"/>
          <p:cNvSpPr>
            <a:spLocks noTextEdit="1"/>
          </p:cNvSpPr>
          <p:nvPr/>
        </p:nvSpPr>
        <p:spPr>
          <a:xfrm>
            <a:off x="4932363" y="2852738"/>
            <a:ext cx="457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7 8</a:t>
            </a:r>
          </a:p>
        </p:txBody>
      </p:sp>
      <p:sp>
        <p:nvSpPr>
          <p:cNvPr id="25611" name="WordArt 30"/>
          <p:cNvSpPr>
            <a:spLocks noTextEdit="1"/>
          </p:cNvSpPr>
          <p:nvPr/>
        </p:nvSpPr>
        <p:spPr>
          <a:xfrm>
            <a:off x="4356100" y="1916113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12" name="WordArt 31"/>
          <p:cNvSpPr>
            <a:spLocks noTextEdit="1"/>
          </p:cNvSpPr>
          <p:nvPr/>
        </p:nvSpPr>
        <p:spPr>
          <a:xfrm>
            <a:off x="4572000" y="2133600"/>
            <a:ext cx="69850" cy="74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5613" name="WordArt 32"/>
          <p:cNvSpPr>
            <a:spLocks noTextEdit="1"/>
          </p:cNvSpPr>
          <p:nvPr/>
        </p:nvSpPr>
        <p:spPr>
          <a:xfrm>
            <a:off x="4932363" y="1916113"/>
            <a:ext cx="457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7 8</a:t>
            </a:r>
          </a:p>
        </p:txBody>
      </p:sp>
      <p:sp>
        <p:nvSpPr>
          <p:cNvPr id="25614" name="WordArt 33"/>
          <p:cNvSpPr>
            <a:spLocks noTextEdit="1"/>
          </p:cNvSpPr>
          <p:nvPr/>
        </p:nvSpPr>
        <p:spPr>
          <a:xfrm>
            <a:off x="4356100" y="242093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15" name="WordArt 34"/>
          <p:cNvSpPr>
            <a:spLocks noTextEdit="1"/>
          </p:cNvSpPr>
          <p:nvPr/>
        </p:nvSpPr>
        <p:spPr>
          <a:xfrm>
            <a:off x="4572000" y="2636838"/>
            <a:ext cx="6985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5616" name="WordArt 35"/>
          <p:cNvSpPr>
            <a:spLocks noTextEdit="1"/>
          </p:cNvSpPr>
          <p:nvPr/>
        </p:nvSpPr>
        <p:spPr>
          <a:xfrm>
            <a:off x="4932363" y="2420938"/>
            <a:ext cx="457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7 8</a:t>
            </a:r>
          </a:p>
        </p:txBody>
      </p:sp>
      <p:sp>
        <p:nvSpPr>
          <p:cNvPr id="25617" name="WordArt 36"/>
          <p:cNvSpPr>
            <a:spLocks noTextEdit="1"/>
          </p:cNvSpPr>
          <p:nvPr/>
        </p:nvSpPr>
        <p:spPr>
          <a:xfrm>
            <a:off x="4356100" y="285273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18" name="WordArt 37"/>
          <p:cNvSpPr>
            <a:spLocks noTextEdit="1"/>
          </p:cNvSpPr>
          <p:nvPr/>
        </p:nvSpPr>
        <p:spPr>
          <a:xfrm>
            <a:off x="4572000" y="3068638"/>
            <a:ext cx="6985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5619" name="WordArt 38"/>
          <p:cNvSpPr>
            <a:spLocks noTextEdit="1"/>
          </p:cNvSpPr>
          <p:nvPr/>
        </p:nvSpPr>
        <p:spPr>
          <a:xfrm>
            <a:off x="5508625" y="285273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20" name="WordArt 39"/>
          <p:cNvSpPr>
            <a:spLocks noTextEdit="1"/>
          </p:cNvSpPr>
          <p:nvPr/>
        </p:nvSpPr>
        <p:spPr>
          <a:xfrm>
            <a:off x="5148263" y="53736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25621" name="WordArt 40"/>
          <p:cNvSpPr>
            <a:spLocks noTextEdit="1"/>
          </p:cNvSpPr>
          <p:nvPr/>
        </p:nvSpPr>
        <p:spPr>
          <a:xfrm>
            <a:off x="5508625" y="53736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22" name="WordArt 41"/>
          <p:cNvSpPr>
            <a:spLocks noTextEdit="1"/>
          </p:cNvSpPr>
          <p:nvPr/>
        </p:nvSpPr>
        <p:spPr>
          <a:xfrm>
            <a:off x="4572000" y="53736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23" name="WordArt 42"/>
          <p:cNvSpPr>
            <a:spLocks noTextEdit="1"/>
          </p:cNvSpPr>
          <p:nvPr/>
        </p:nvSpPr>
        <p:spPr>
          <a:xfrm>
            <a:off x="5364163" y="5157788"/>
            <a:ext cx="6985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5624" name="WordArt 43"/>
          <p:cNvSpPr>
            <a:spLocks noTextEdit="1"/>
          </p:cNvSpPr>
          <p:nvPr/>
        </p:nvSpPr>
        <p:spPr>
          <a:xfrm>
            <a:off x="5148263" y="4365625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25625" name="WordArt 44"/>
          <p:cNvSpPr>
            <a:spLocks noTextEdit="1"/>
          </p:cNvSpPr>
          <p:nvPr/>
        </p:nvSpPr>
        <p:spPr>
          <a:xfrm>
            <a:off x="5364163" y="4581525"/>
            <a:ext cx="69850" cy="74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5626" name="WordArt 45"/>
          <p:cNvSpPr>
            <a:spLocks noTextEdit="1"/>
          </p:cNvSpPr>
          <p:nvPr/>
        </p:nvSpPr>
        <p:spPr>
          <a:xfrm>
            <a:off x="5508625" y="4365625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27" name="WordArt 46"/>
          <p:cNvSpPr>
            <a:spLocks noTextEdit="1"/>
          </p:cNvSpPr>
          <p:nvPr/>
        </p:nvSpPr>
        <p:spPr>
          <a:xfrm>
            <a:off x="4859338" y="4365625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28" name="WordArt 47"/>
          <p:cNvSpPr>
            <a:spLocks noTextEdit="1"/>
          </p:cNvSpPr>
          <p:nvPr/>
        </p:nvSpPr>
        <p:spPr>
          <a:xfrm>
            <a:off x="5148263" y="49418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25629" name="WordArt 48"/>
          <p:cNvSpPr>
            <a:spLocks noTextEdit="1"/>
          </p:cNvSpPr>
          <p:nvPr/>
        </p:nvSpPr>
        <p:spPr>
          <a:xfrm>
            <a:off x="5508625" y="49418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30" name="WordArt 49"/>
          <p:cNvSpPr>
            <a:spLocks noTextEdit="1"/>
          </p:cNvSpPr>
          <p:nvPr/>
        </p:nvSpPr>
        <p:spPr>
          <a:xfrm>
            <a:off x="4859338" y="49418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31" name="WordArt 50"/>
          <p:cNvSpPr>
            <a:spLocks noTextEdit="1"/>
          </p:cNvSpPr>
          <p:nvPr/>
        </p:nvSpPr>
        <p:spPr>
          <a:xfrm>
            <a:off x="4572000" y="49418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32" name="WordArt 51"/>
          <p:cNvSpPr>
            <a:spLocks noTextEdit="1"/>
          </p:cNvSpPr>
          <p:nvPr/>
        </p:nvSpPr>
        <p:spPr>
          <a:xfrm>
            <a:off x="4859338" y="5373688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509 L 0.0592 0.00509 " pathEditMode="relative" ptsTypes="AA">
                                      <p:cBhvr>
                                        <p:cTn id="29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6 L 0.10243 7.40741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532 L 0.12222 0.00532 " pathEditMode="relative" ptsTypes="AA">
                                      <p:cBhvr>
                                        <p:cTn id="88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3142 -2.59259E-6 " pathEditMode="relative" ptsTypes="AA">
                                      <p:cBhvr>
                                        <p:cTn id="115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6302 -2.59259E-6 " pathEditMode="relative" ptsTypes="AA">
                                      <p:cBhvr>
                                        <p:cTn id="147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0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9444 -2.59259E-6 " pathEditMode="relative" ptsTypes="AA">
                                      <p:cBhvr>
                                        <p:cTn id="184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/>
          <p:nvPr/>
        </p:nvSpPr>
        <p:spPr>
          <a:xfrm>
            <a:off x="539750" y="333375"/>
            <a:ext cx="7848600" cy="3259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把    </a:t>
            </a:r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4 2 7 8</a:t>
            </a: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扩大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10    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倍是（                 ）</a:t>
            </a:r>
            <a:b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扩大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100  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倍是（                 ）</a:t>
            </a:r>
            <a:b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扩大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1000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倍是（                 ）          </a:t>
            </a:r>
          </a:p>
        </p:txBody>
      </p:sp>
      <p:sp>
        <p:nvSpPr>
          <p:cNvPr id="48132" name="Text Box 4"/>
          <p:cNvSpPr txBox="1"/>
          <p:nvPr/>
        </p:nvSpPr>
        <p:spPr>
          <a:xfrm>
            <a:off x="2411413" y="333375"/>
            <a:ext cx="23749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4 2 7 8</a:t>
            </a:r>
            <a:endParaRPr lang="zh-CN" altLang="en-US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Oval 5"/>
          <p:cNvSpPr/>
          <p:nvPr/>
        </p:nvSpPr>
        <p:spPr>
          <a:xfrm>
            <a:off x="3563938" y="908050"/>
            <a:ext cx="144462" cy="144463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8134" name="Text Box 6"/>
          <p:cNvSpPr txBox="1"/>
          <p:nvPr/>
        </p:nvSpPr>
        <p:spPr>
          <a:xfrm>
            <a:off x="3419475" y="333375"/>
            <a:ext cx="431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8135" name="Oval 7"/>
          <p:cNvSpPr/>
          <p:nvPr/>
        </p:nvSpPr>
        <p:spPr>
          <a:xfrm>
            <a:off x="3563938" y="908050"/>
            <a:ext cx="142875" cy="144463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8136" name="Text Box 8"/>
          <p:cNvSpPr txBox="1"/>
          <p:nvPr/>
        </p:nvSpPr>
        <p:spPr>
          <a:xfrm>
            <a:off x="2411413" y="333375"/>
            <a:ext cx="23749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4 2 7 8</a:t>
            </a:r>
            <a:endParaRPr lang="zh-CN" altLang="en-US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7" name="Oval 9"/>
          <p:cNvSpPr/>
          <p:nvPr/>
        </p:nvSpPr>
        <p:spPr>
          <a:xfrm>
            <a:off x="3563938" y="908050"/>
            <a:ext cx="144462" cy="144463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8138" name="Text Box 10"/>
          <p:cNvSpPr txBox="1"/>
          <p:nvPr/>
        </p:nvSpPr>
        <p:spPr>
          <a:xfrm>
            <a:off x="2627313" y="333375"/>
            <a:ext cx="396081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4 2 7 8 0</a:t>
            </a:r>
          </a:p>
        </p:txBody>
      </p:sp>
      <p:sp>
        <p:nvSpPr>
          <p:cNvPr id="48139" name="Text Box 11"/>
          <p:cNvSpPr txBox="1"/>
          <p:nvPr/>
        </p:nvSpPr>
        <p:spPr>
          <a:xfrm>
            <a:off x="323850" y="3644900"/>
            <a:ext cx="8424863" cy="307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把    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6 1 2</a:t>
            </a: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缩小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10    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倍是（                   ）</a:t>
            </a:r>
            <a:b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缩小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100  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倍是（                   ）</a:t>
            </a:r>
            <a:b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缩小</a:t>
            </a: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1000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倍是（                   ）</a:t>
            </a:r>
          </a:p>
        </p:txBody>
      </p:sp>
      <p:sp>
        <p:nvSpPr>
          <p:cNvPr id="48140" name="Oval 12"/>
          <p:cNvSpPr/>
          <p:nvPr/>
        </p:nvSpPr>
        <p:spPr>
          <a:xfrm>
            <a:off x="3924300" y="4292600"/>
            <a:ext cx="144463" cy="144463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8141" name="Oval 13"/>
          <p:cNvSpPr/>
          <p:nvPr/>
        </p:nvSpPr>
        <p:spPr>
          <a:xfrm>
            <a:off x="3924300" y="4292600"/>
            <a:ext cx="144463" cy="144463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8142" name="Text Box 14"/>
          <p:cNvSpPr txBox="1"/>
          <p:nvPr/>
        </p:nvSpPr>
        <p:spPr>
          <a:xfrm>
            <a:off x="2844800" y="3644900"/>
            <a:ext cx="2159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6 1 2</a:t>
            </a:r>
          </a:p>
        </p:txBody>
      </p:sp>
      <p:sp>
        <p:nvSpPr>
          <p:cNvPr id="48143" name="Oval 15"/>
          <p:cNvSpPr/>
          <p:nvPr/>
        </p:nvSpPr>
        <p:spPr>
          <a:xfrm>
            <a:off x="3924300" y="4292600"/>
            <a:ext cx="144463" cy="142875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8144" name="Text Box 16"/>
          <p:cNvSpPr txBox="1"/>
          <p:nvPr/>
        </p:nvSpPr>
        <p:spPr>
          <a:xfrm>
            <a:off x="2484438" y="3644900"/>
            <a:ext cx="309721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0 6 1 2</a:t>
            </a:r>
          </a:p>
        </p:txBody>
      </p:sp>
      <p:sp>
        <p:nvSpPr>
          <p:cNvPr id="48145" name="Oval 17"/>
          <p:cNvSpPr/>
          <p:nvPr/>
        </p:nvSpPr>
        <p:spPr>
          <a:xfrm>
            <a:off x="3924300" y="4292600"/>
            <a:ext cx="144463" cy="142875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8146" name="Text Box 18"/>
          <p:cNvSpPr txBox="1"/>
          <p:nvPr/>
        </p:nvSpPr>
        <p:spPr>
          <a:xfrm>
            <a:off x="1979613" y="3644900"/>
            <a:ext cx="295116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0 0 6 1 2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341E-7 L 0.04722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369 L 0.21284 0.149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7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0023 L 0.2599 0.147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341E-7 L 0.11805 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023 L 0.33871 0.251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26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1711 L 0.21666 0.25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023 L 0.18108 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2774 L 0.19687 0.3701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71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0.00046 L 0.36233 0.367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4971E-6 L -0.05503 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06358E-6 L 0.18108 0.11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58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1734 L 0.22812 0.122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06358E-6 L -0.12604 0.0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5 0.00023 L 0.12586 0.2203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10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0.03838 L 0.23247 0.2270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7457E-6 L -0.16527 0.00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28 0.04901 L 0.27187 0.3320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0.00023 L 0.11024 0.3146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 animBg="1"/>
      <p:bldP spid="48133" grpId="1" animBg="1"/>
      <p:bldP spid="48133" grpId="2" animBg="1"/>
      <p:bldP spid="48135" grpId="0" animBg="1"/>
      <p:bldP spid="48135" grpId="1" animBg="1"/>
      <p:bldP spid="48135" grpId="2" animBg="1"/>
      <p:bldP spid="48136" grpId="0"/>
      <p:bldP spid="48137" grpId="0" animBg="1"/>
      <p:bldP spid="48137" grpId="1" animBg="1"/>
      <p:bldP spid="48137" grpId="2" animBg="1"/>
      <p:bldP spid="48138" grpId="0"/>
      <p:bldP spid="48138" grpId="1"/>
      <p:bldP spid="48139" grpId="0"/>
      <p:bldP spid="48140" grpId="0" animBg="1"/>
      <p:bldP spid="48141" grpId="0" animBg="1"/>
      <p:bldP spid="48141" grpId="1" animBg="1"/>
      <p:bldP spid="48141" grpId="2" animBg="1"/>
      <p:bldP spid="48142" grpId="0"/>
      <p:bldP spid="48142" grpId="1"/>
      <p:bldP spid="48143" grpId="0" animBg="1"/>
      <p:bldP spid="48143" grpId="1" animBg="1"/>
      <p:bldP spid="48143" grpId="2" animBg="1"/>
      <p:bldP spid="48144" grpId="0"/>
      <p:bldP spid="48144" grpId="1"/>
      <p:bldP spid="48145" grpId="0" animBg="1"/>
      <p:bldP spid="48145" grpId="1" animBg="1"/>
      <p:bldP spid="48145" grpId="2" animBg="1"/>
      <p:bldP spid="48146" grpId="0"/>
      <p:bldP spid="481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/>
          <p:nvPr/>
        </p:nvSpPr>
        <p:spPr>
          <a:xfrm>
            <a:off x="36513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651" name="Text Box 5"/>
          <p:cNvSpPr txBox="1"/>
          <p:nvPr/>
        </p:nvSpPr>
        <p:spPr>
          <a:xfrm>
            <a:off x="0" y="-26987"/>
            <a:ext cx="9144000" cy="6797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填空：</a:t>
            </a:r>
            <a:br>
              <a:rPr lang="zh-CN" altLang="en-US" sz="4000" b="1" dirty="0">
                <a:latin typeface="Times New Roman" panose="02020603050405020304" pitchFamily="18" charset="0"/>
              </a:rPr>
            </a:br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1</a:t>
            </a:r>
            <a:r>
              <a:rPr lang="zh-CN" altLang="en-US" sz="4000" b="1" dirty="0">
                <a:latin typeface="Times New Roman" panose="02020603050405020304" pitchFamily="18" charset="0"/>
              </a:rPr>
              <a:t>）把</a:t>
            </a:r>
            <a:r>
              <a:rPr lang="en-US" altLang="zh-CN" sz="4000" b="1" dirty="0">
                <a:latin typeface="Times New Roman" panose="02020603050405020304" pitchFamily="18" charset="0"/>
              </a:rPr>
              <a:t>6.2</a:t>
            </a:r>
            <a:r>
              <a:rPr lang="zh-CN" altLang="en-US" sz="4000" b="1" dirty="0">
                <a:latin typeface="Times New Roman" panose="02020603050405020304" pitchFamily="18" charset="0"/>
              </a:rPr>
              <a:t>扩大（             ）倍是</a:t>
            </a:r>
            <a:r>
              <a:rPr lang="en-US" altLang="zh-CN" sz="4000" b="1" dirty="0">
                <a:latin typeface="Times New Roman" panose="02020603050405020304" pitchFamily="18" charset="0"/>
              </a:rPr>
              <a:t>62</a:t>
            </a:r>
            <a:r>
              <a:rPr lang="zh-CN" altLang="en-US" sz="4000" b="1" dirty="0"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</a:rPr>
              <a:t>）把</a:t>
            </a:r>
            <a:r>
              <a:rPr lang="en-US" altLang="zh-CN" sz="4000" b="1" dirty="0">
                <a:latin typeface="Times New Roman" panose="02020603050405020304" pitchFamily="18" charset="0"/>
              </a:rPr>
              <a:t>59</a:t>
            </a:r>
            <a:r>
              <a:rPr lang="zh-CN" altLang="en-US" sz="4000" b="1" dirty="0">
                <a:latin typeface="Times New Roman" panose="02020603050405020304" pitchFamily="18" charset="0"/>
              </a:rPr>
              <a:t>缩小（             ）倍是</a:t>
            </a:r>
            <a:r>
              <a:rPr lang="en-US" altLang="zh-CN" sz="4000" b="1" dirty="0">
                <a:latin typeface="Times New Roman" panose="02020603050405020304" pitchFamily="18" charset="0"/>
              </a:rPr>
              <a:t>0.59</a:t>
            </a:r>
            <a:r>
              <a:rPr lang="zh-CN" altLang="en-US" sz="4000" b="1" dirty="0"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3</a:t>
            </a:r>
            <a:r>
              <a:rPr lang="zh-CN" altLang="en-US" sz="4000" b="1" dirty="0">
                <a:latin typeface="Times New Roman" panose="02020603050405020304" pitchFamily="18" charset="0"/>
              </a:rPr>
              <a:t>）</a:t>
            </a:r>
            <a:r>
              <a:rPr lang="en-US" altLang="zh-CN" sz="4000" b="1" dirty="0">
                <a:latin typeface="Times New Roman" panose="02020603050405020304" pitchFamily="18" charset="0"/>
              </a:rPr>
              <a:t>0.28</a:t>
            </a:r>
            <a:r>
              <a:rPr lang="zh-CN" altLang="en-US" sz="4000" b="1" dirty="0">
                <a:latin typeface="Times New Roman" panose="02020603050405020304" pitchFamily="18" charset="0"/>
              </a:rPr>
              <a:t>去掉小数点得（       ），原数</a:t>
            </a:r>
            <a:br>
              <a:rPr lang="zh-CN" altLang="en-US" sz="4000" b="1" dirty="0">
                <a:latin typeface="Times New Roman" panose="02020603050405020304" pitchFamily="18" charset="0"/>
              </a:rPr>
            </a:br>
            <a:r>
              <a:rPr lang="zh-CN" altLang="en-US" sz="4000" b="1" dirty="0">
                <a:latin typeface="Times New Roman" panose="02020603050405020304" pitchFamily="18" charset="0"/>
              </a:rPr>
              <a:t>就扩大了（               ）倍。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4</a:t>
            </a:r>
            <a:r>
              <a:rPr lang="zh-CN" altLang="en-US" sz="4000" b="1" dirty="0">
                <a:latin typeface="Times New Roman" panose="02020603050405020304" pitchFamily="18" charset="0"/>
              </a:rPr>
              <a:t>）</a:t>
            </a:r>
            <a:r>
              <a:rPr lang="en-US" altLang="zh-CN" sz="4000" b="1" dirty="0">
                <a:latin typeface="Times New Roman" panose="02020603050405020304" pitchFamily="18" charset="0"/>
              </a:rPr>
              <a:t>73.21</a:t>
            </a:r>
            <a:r>
              <a:rPr lang="zh-CN" altLang="en-US" sz="4000" b="1" dirty="0">
                <a:latin typeface="Times New Roman" panose="02020603050405020304" pitchFamily="18" charset="0"/>
              </a:rPr>
              <a:t>变为</a:t>
            </a:r>
            <a:r>
              <a:rPr lang="en-US" altLang="zh-CN" sz="4000" b="1" dirty="0">
                <a:latin typeface="Times New Roman" panose="02020603050405020304" pitchFamily="18" charset="0"/>
              </a:rPr>
              <a:t>0.07321</a:t>
            </a:r>
            <a:r>
              <a:rPr lang="zh-CN" altLang="en-US" sz="4000" b="1" dirty="0">
                <a:latin typeface="Times New Roman" panose="02020603050405020304" pitchFamily="18" charset="0"/>
              </a:rPr>
              <a:t>，原数（          ）</a:t>
            </a:r>
            <a:br>
              <a:rPr lang="zh-CN" altLang="en-US" sz="4000" b="1" dirty="0">
                <a:latin typeface="Times New Roman" panose="02020603050405020304" pitchFamily="18" charset="0"/>
              </a:rPr>
            </a:br>
            <a:r>
              <a:rPr lang="zh-CN" altLang="en-US" sz="4000" b="1" dirty="0">
                <a:latin typeface="Times New Roman" panose="02020603050405020304" pitchFamily="18" charset="0"/>
              </a:rPr>
              <a:t>了（                ）倍。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5</a:t>
            </a:r>
            <a:r>
              <a:rPr lang="zh-CN" altLang="en-US" sz="4000" b="1" dirty="0">
                <a:latin typeface="Times New Roman" panose="02020603050405020304" pitchFamily="18" charset="0"/>
              </a:rPr>
              <a:t>）把</a:t>
            </a:r>
            <a:r>
              <a:rPr lang="en-US" altLang="zh-CN" sz="4000" b="1" dirty="0">
                <a:latin typeface="Times New Roman" panose="02020603050405020304" pitchFamily="18" charset="0"/>
              </a:rPr>
              <a:t>0.78</a:t>
            </a:r>
            <a:r>
              <a:rPr lang="zh-CN" altLang="en-US" sz="4000" b="1" dirty="0">
                <a:latin typeface="Times New Roman" panose="02020603050405020304" pitchFamily="18" charset="0"/>
              </a:rPr>
              <a:t>先缩小</a:t>
            </a:r>
            <a:r>
              <a:rPr lang="en-US" altLang="zh-CN" sz="4000" b="1" dirty="0">
                <a:latin typeface="Times New Roman" panose="02020603050405020304" pitchFamily="18" charset="0"/>
              </a:rPr>
              <a:t>10</a:t>
            </a:r>
            <a:r>
              <a:rPr lang="zh-CN" altLang="en-US" sz="4000" b="1" dirty="0">
                <a:latin typeface="Times New Roman" panose="02020603050405020304" pitchFamily="18" charset="0"/>
              </a:rPr>
              <a:t>倍，再扩大</a:t>
            </a:r>
            <a:r>
              <a:rPr lang="en-US" altLang="zh-CN" sz="4000" b="1" dirty="0">
                <a:latin typeface="Times New Roman" panose="02020603050405020304" pitchFamily="18" charset="0"/>
              </a:rPr>
              <a:t>1000</a:t>
            </a:r>
            <a:r>
              <a:rPr lang="zh-CN" altLang="en-US" sz="4000" b="1" dirty="0">
                <a:latin typeface="Times New Roman" panose="02020603050405020304" pitchFamily="18" charset="0"/>
              </a:rPr>
              <a:t>倍</a:t>
            </a:r>
            <a:br>
              <a:rPr lang="zh-CN" altLang="en-US" sz="4000" b="1" dirty="0">
                <a:latin typeface="Times New Roman" panose="02020603050405020304" pitchFamily="18" charset="0"/>
              </a:rPr>
            </a:br>
            <a:r>
              <a:rPr lang="zh-CN" altLang="en-US" sz="4000" b="1" dirty="0">
                <a:latin typeface="Times New Roman" panose="02020603050405020304" pitchFamily="18" charset="0"/>
              </a:rPr>
              <a:t>是（           ）。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4354513" y="579438"/>
            <a:ext cx="1657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175" name="Text Box 7"/>
          <p:cNvSpPr txBox="1"/>
          <p:nvPr/>
        </p:nvSpPr>
        <p:spPr>
          <a:xfrm>
            <a:off x="4140200" y="1412875"/>
            <a:ext cx="1657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7176" name="Text Box 8"/>
          <p:cNvSpPr txBox="1"/>
          <p:nvPr/>
        </p:nvSpPr>
        <p:spPr>
          <a:xfrm>
            <a:off x="5794375" y="2349500"/>
            <a:ext cx="1657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7177" name="Text Box 9"/>
          <p:cNvSpPr txBox="1"/>
          <p:nvPr/>
        </p:nvSpPr>
        <p:spPr>
          <a:xfrm>
            <a:off x="2771775" y="2997200"/>
            <a:ext cx="1657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7178" name="Text Box 10"/>
          <p:cNvSpPr txBox="1"/>
          <p:nvPr/>
        </p:nvSpPr>
        <p:spPr>
          <a:xfrm>
            <a:off x="7162800" y="3890963"/>
            <a:ext cx="1657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缩小</a:t>
            </a:r>
          </a:p>
        </p:txBody>
      </p:sp>
      <p:sp>
        <p:nvSpPr>
          <p:cNvPr id="7179" name="Text Box 11"/>
          <p:cNvSpPr txBox="1"/>
          <p:nvPr/>
        </p:nvSpPr>
        <p:spPr>
          <a:xfrm>
            <a:off x="1331913" y="4508500"/>
            <a:ext cx="1657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180" name="Text Box 12"/>
          <p:cNvSpPr txBox="1"/>
          <p:nvPr/>
        </p:nvSpPr>
        <p:spPr>
          <a:xfrm>
            <a:off x="1258888" y="6021388"/>
            <a:ext cx="1657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  <p:bldP spid="7178" grpId="0"/>
      <p:bldP spid="7179" grpId="0"/>
      <p:bldP spid="7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/>
          <p:nvPr/>
        </p:nvSpPr>
        <p:spPr>
          <a:xfrm>
            <a:off x="179388" y="1412875"/>
            <a:ext cx="8604250" cy="337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一、判断</a:t>
            </a:r>
            <a:br>
              <a:rPr lang="zh-CN" altLang="en-US" dirty="0">
                <a:latin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</a:rPr>
              <a:t>1. 0.8</a:t>
            </a:r>
            <a:r>
              <a:rPr lang="zh-CN" altLang="en-US" dirty="0">
                <a:latin typeface="Times New Roman" panose="02020603050405020304" pitchFamily="18" charset="0"/>
              </a:rPr>
              <a:t>的小数点向右移三位，原来的数就缩小到了它的</a:t>
            </a:r>
            <a:r>
              <a:rPr lang="en-US" altLang="zh-CN" dirty="0">
                <a:latin typeface="Times New Roman" panose="02020603050405020304" pitchFamily="18" charset="0"/>
              </a:rPr>
              <a:t>1/1000</a:t>
            </a:r>
            <a:r>
              <a:rPr lang="zh-CN" altLang="en-US" dirty="0">
                <a:latin typeface="Times New Roman" panose="02020603050405020304" pitchFamily="18" charset="0"/>
              </a:rPr>
              <a:t>（          ）</a:t>
            </a:r>
            <a:br>
              <a:rPr lang="zh-CN" altLang="en-US" dirty="0">
                <a:latin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</a:rPr>
              <a:t>2. 3.69</a:t>
            </a:r>
            <a:r>
              <a:rPr lang="zh-CN" altLang="en-US" dirty="0">
                <a:latin typeface="Times New Roman" panose="02020603050405020304" pitchFamily="18" charset="0"/>
              </a:rPr>
              <a:t>扩大</a:t>
            </a:r>
            <a:r>
              <a:rPr lang="en-US" altLang="zh-CN" dirty="0">
                <a:latin typeface="Times New Roman" panose="02020603050405020304" pitchFamily="18" charset="0"/>
              </a:rPr>
              <a:t>1000</a:t>
            </a:r>
            <a:r>
              <a:rPr lang="zh-CN" altLang="en-US" dirty="0">
                <a:latin typeface="Times New Roman" panose="02020603050405020304" pitchFamily="18" charset="0"/>
              </a:rPr>
              <a:t>倍是</a:t>
            </a:r>
            <a:r>
              <a:rPr lang="en-US" altLang="zh-CN" dirty="0">
                <a:latin typeface="Times New Roman" panose="02020603050405020304" pitchFamily="18" charset="0"/>
              </a:rPr>
              <a:t>36.9</a:t>
            </a:r>
            <a:r>
              <a:rPr lang="zh-CN" altLang="en-US" dirty="0">
                <a:latin typeface="Times New Roman" panose="02020603050405020304" pitchFamily="18" charset="0"/>
              </a:rPr>
              <a:t>。        </a:t>
            </a:r>
            <a:r>
              <a:rPr lang="en-US" altLang="zh-CN" dirty="0">
                <a:latin typeface="Times New Roman" panose="02020603050405020304" pitchFamily="18" charset="0"/>
              </a:rPr>
              <a:t>(          )</a:t>
            </a:r>
            <a:br>
              <a:rPr lang="en-US" altLang="zh-CN" dirty="0">
                <a:latin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</a:rPr>
              <a:t>3.</a:t>
            </a:r>
            <a:r>
              <a:rPr lang="zh-CN" altLang="en-US" dirty="0">
                <a:latin typeface="Times New Roman" panose="02020603050405020304" pitchFamily="18" charset="0"/>
              </a:rPr>
              <a:t>把一个数缩小</a:t>
            </a:r>
            <a:r>
              <a:rPr lang="en-US" altLang="zh-CN" dirty="0">
                <a:latin typeface="Times New Roman" panose="02020603050405020304" pitchFamily="18" charset="0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</a:rPr>
              <a:t>倍，就要把这个数的小数点向左移动一位。（         ）</a:t>
            </a:r>
            <a:br>
              <a:rPr lang="zh-CN" altLang="en-US" dirty="0">
                <a:latin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</a:rPr>
              <a:t>二、观察三个数，你能发现它们之间的变化关系吗？</a:t>
            </a:r>
            <a:br>
              <a:rPr lang="zh-CN" altLang="en-US" dirty="0">
                <a:latin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</a:rPr>
              <a:t>3.8          38       0.038</a:t>
            </a:r>
            <a:br>
              <a:rPr lang="en-US" altLang="zh-CN" dirty="0">
                <a:latin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8675" name="Picture 6" descr="MCj0434411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13"/>
            <a:ext cx="1625600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WordArt 8"/>
          <p:cNvSpPr>
            <a:spLocks noTextEdit="1"/>
          </p:cNvSpPr>
          <p:nvPr/>
        </p:nvSpPr>
        <p:spPr>
          <a:xfrm>
            <a:off x="755650" y="3429000"/>
            <a:ext cx="457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28677" name="WordArt 9"/>
          <p:cNvSpPr>
            <a:spLocks noTextEdit="1"/>
          </p:cNvSpPr>
          <p:nvPr/>
        </p:nvSpPr>
        <p:spPr>
          <a:xfrm>
            <a:off x="4932363" y="2565400"/>
            <a:ext cx="3048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28678" name="Rectangle 11"/>
          <p:cNvSpPr/>
          <p:nvPr/>
        </p:nvSpPr>
        <p:spPr>
          <a:xfrm>
            <a:off x="323850" y="5661025"/>
            <a:ext cx="184150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/>
            </a:r>
            <a:br>
              <a:rPr lang="zh-CN" altLang="en-US" dirty="0">
                <a:latin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679" name="WordArt 12"/>
          <p:cNvSpPr>
            <a:spLocks noTextEdit="1"/>
          </p:cNvSpPr>
          <p:nvPr/>
        </p:nvSpPr>
        <p:spPr>
          <a:xfrm>
            <a:off x="827088" y="2276475"/>
            <a:ext cx="3048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/>
          <p:nvPr/>
        </p:nvSpPr>
        <p:spPr>
          <a:xfrm>
            <a:off x="1979613" y="3141663"/>
            <a:ext cx="5230812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看来今天你们收获不小，</a:t>
            </a:r>
          </a:p>
          <a:p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在小组里说说你的收获。</a:t>
            </a:r>
            <a:r>
              <a:rPr lang="zh-CN" altLang="en-US" dirty="0">
                <a:latin typeface="Times New Roman" panose="02020603050405020304" pitchFamily="18" charset="0"/>
              </a:rPr>
              <a:t/>
            </a:r>
            <a:br>
              <a:rPr lang="zh-CN" altLang="en-US" dirty="0">
                <a:latin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9699" name="WordArt 5"/>
          <p:cNvSpPr>
            <a:spLocks noTextEdit="1"/>
          </p:cNvSpPr>
          <p:nvPr/>
        </p:nvSpPr>
        <p:spPr>
          <a:xfrm>
            <a:off x="2268538" y="1052513"/>
            <a:ext cx="40767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8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本课小结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 descr="白色大理石"/>
          <p:cNvSpPr>
            <a:spLocks noTextEdit="1"/>
          </p:cNvSpPr>
          <p:nvPr/>
        </p:nvSpPr>
        <p:spPr>
          <a:xfrm>
            <a:off x="2124075" y="908050"/>
            <a:ext cx="40767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8000">
                <a:blipFill rotWithShape="0">
                  <a:blip r:embed="rId2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教学目标</a:t>
            </a:r>
          </a:p>
        </p:txBody>
      </p:sp>
      <p:sp>
        <p:nvSpPr>
          <p:cNvPr id="17411" name="Text Box 5"/>
          <p:cNvSpPr txBox="1"/>
          <p:nvPr/>
        </p:nvSpPr>
        <p:spPr>
          <a:xfrm>
            <a:off x="1763713" y="3284538"/>
            <a:ext cx="489585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本节课我们来学习小数点的移动对小数的大小的影响，同学们开动脑筋自己探索其中的规律，看谁总结的最准确。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>
          <a:xfrm>
            <a:off x="1223963" y="620713"/>
            <a:ext cx="7920037" cy="1019175"/>
          </a:xfrm>
          <a:solidFill>
            <a:srgbClr val="00FFFF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0000FF"/>
                </a:solidFill>
              </a:rPr>
              <a:t>想一想：小数点到底会怎样移动呢？你发现了什么？</a:t>
            </a:r>
          </a:p>
        </p:txBody>
      </p:sp>
      <p:sp>
        <p:nvSpPr>
          <p:cNvPr id="18435" name="WordArt 21"/>
          <p:cNvSpPr>
            <a:spLocks noTextEdit="1"/>
          </p:cNvSpPr>
          <p:nvPr/>
        </p:nvSpPr>
        <p:spPr>
          <a:xfrm>
            <a:off x="2555875" y="5734050"/>
            <a:ext cx="185738" cy="22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8436" name="WordArt 22"/>
          <p:cNvSpPr>
            <a:spLocks noTextEdit="1"/>
          </p:cNvSpPr>
          <p:nvPr/>
        </p:nvSpPr>
        <p:spPr>
          <a:xfrm>
            <a:off x="2555875" y="4652963"/>
            <a:ext cx="185738" cy="22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8437" name="WordArt 23"/>
          <p:cNvSpPr>
            <a:spLocks noTextEdit="1"/>
          </p:cNvSpPr>
          <p:nvPr/>
        </p:nvSpPr>
        <p:spPr>
          <a:xfrm>
            <a:off x="2627313" y="2420938"/>
            <a:ext cx="185737" cy="22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9416" name="WordArt 24"/>
          <p:cNvSpPr>
            <a:spLocks noChangeArrowheads="1" noChangeShapeType="1" noTextEdit="1"/>
          </p:cNvSpPr>
          <p:nvPr/>
        </p:nvSpPr>
        <p:spPr bwMode="auto">
          <a:xfrm>
            <a:off x="1403350" y="1989138"/>
            <a:ext cx="5545138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 </a:t>
            </a:r>
            <a:r>
              <a:rPr kumimoji="1" lang="en-US" altLang="zh-CN" sz="4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1 2 3 4 0</a:t>
            </a:r>
            <a:endParaRPr kumimoji="1" lang="zh-CN" altLang="en-US" sz="4800" b="0" i="0" u="none" strike="noStrike" kern="10" cap="none" spc="0" normalizeH="0" baseline="0" noProof="0" dirty="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59421" name="WordArt 29"/>
          <p:cNvSpPr>
            <a:spLocks noChangeArrowheads="1" noChangeShapeType="1" noTextEdit="1"/>
          </p:cNvSpPr>
          <p:nvPr/>
        </p:nvSpPr>
        <p:spPr bwMode="auto">
          <a:xfrm>
            <a:off x="1331913" y="3141663"/>
            <a:ext cx="5545137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 </a:t>
            </a:r>
            <a:r>
              <a:rPr kumimoji="1" lang="en-US" altLang="zh-CN" sz="4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1 2 3 4 0</a:t>
            </a:r>
            <a:endParaRPr kumimoji="1" lang="zh-CN" altLang="en-US" sz="4800" b="0" i="0" u="none" strike="noStrike" kern="10" cap="none" spc="0" normalizeH="0" baseline="0" noProof="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18440" name="WordArt 30"/>
          <p:cNvSpPr>
            <a:spLocks noTextEdit="1"/>
          </p:cNvSpPr>
          <p:nvPr/>
        </p:nvSpPr>
        <p:spPr>
          <a:xfrm>
            <a:off x="2555875" y="3500438"/>
            <a:ext cx="185738" cy="22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9423" name="WordArt 31"/>
          <p:cNvSpPr>
            <a:spLocks noChangeArrowheads="1" noChangeShapeType="1" noTextEdit="1"/>
          </p:cNvSpPr>
          <p:nvPr/>
        </p:nvSpPr>
        <p:spPr bwMode="auto">
          <a:xfrm>
            <a:off x="1331913" y="4292600"/>
            <a:ext cx="5545137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 </a:t>
            </a:r>
            <a:r>
              <a:rPr kumimoji="1" lang="en-US" altLang="zh-CN" sz="4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1 2 3 4 0</a:t>
            </a:r>
            <a:endParaRPr kumimoji="1" lang="zh-CN" altLang="en-US" sz="4800" b="0" i="0" u="none" strike="noStrike" kern="10" cap="none" spc="0" normalizeH="0" baseline="0" noProof="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59424" name="WordArt 32"/>
          <p:cNvSpPr>
            <a:spLocks noChangeArrowheads="1" noChangeShapeType="1" noTextEdit="1"/>
          </p:cNvSpPr>
          <p:nvPr/>
        </p:nvSpPr>
        <p:spPr bwMode="auto">
          <a:xfrm>
            <a:off x="1331913" y="5373688"/>
            <a:ext cx="5545137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 </a:t>
            </a:r>
            <a:r>
              <a:rPr kumimoji="1" lang="en-US" altLang="zh-CN" sz="4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1 2 3 4 0</a:t>
            </a:r>
            <a:endParaRPr kumimoji="1" lang="zh-CN" altLang="en-US" sz="4800" b="0" i="0" u="none" strike="noStrike" kern="10" cap="none" spc="0" normalizeH="0" baseline="0" noProof="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pic>
        <p:nvPicPr>
          <p:cNvPr id="18443" name="Picture 33" descr="MCj0434389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60350"/>
            <a:ext cx="1206500" cy="190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7037E-7 L 0.12605 3.7037E-7 " pathEditMode="relative" ptsTypes="AA">
                                      <p:cBhvr>
                                        <p:cTn id="19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2441 0.01041 " pathEditMode="relative" ptsTypes="AA">
                                      <p:cBhvr>
                                        <p:cTn id="3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8.14815E-6 L 0.37015 -8.14815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79388" y="1125538"/>
          <a:ext cx="18351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3" imgW="3114675" imgH="2314575" progId="Paint.Picture">
                  <p:embed/>
                </p:oleObj>
              </mc:Choice>
              <mc:Fallback>
                <p:oleObj r:id="rId3" imgW="3114675" imgH="23145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80FFFF"/>
                          </a:clrFrom>
                          <a:clrTo>
                            <a:srgbClr val="8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9388" y="1125538"/>
                        <a:ext cx="1835150" cy="1354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/>
          <p:nvPr/>
        </p:nvSpPr>
        <p:spPr>
          <a:xfrm>
            <a:off x="0" y="2924175"/>
            <a:ext cx="1143000" cy="4572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588125" y="1052513"/>
          <a:ext cx="18542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5" imgW="3067050" imgH="3667125" progId="Paint.Picture">
                  <p:embed/>
                </p:oleObj>
              </mc:Choice>
              <mc:Fallback>
                <p:oleObj r:id="rId5" imgW="3067050" imgH="36671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588125" y="1052513"/>
                        <a:ext cx="1854200" cy="2305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WordArt 5"/>
          <p:cNvSpPr>
            <a:spLocks noTextEdit="1"/>
          </p:cNvSpPr>
          <p:nvPr/>
        </p:nvSpPr>
        <p:spPr>
          <a:xfrm>
            <a:off x="323850" y="26035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比一比，你发现了什么？</a:t>
            </a:r>
          </a:p>
        </p:txBody>
      </p:sp>
      <p:sp>
        <p:nvSpPr>
          <p:cNvPr id="19462" name="WordArt 13"/>
          <p:cNvSpPr>
            <a:spLocks noTextEdit="1"/>
          </p:cNvSpPr>
          <p:nvPr/>
        </p:nvSpPr>
        <p:spPr>
          <a:xfrm>
            <a:off x="4140200" y="2997200"/>
            <a:ext cx="288925" cy="377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9463" name="WordArt 14"/>
          <p:cNvSpPr>
            <a:spLocks noTextEdit="1"/>
          </p:cNvSpPr>
          <p:nvPr/>
        </p:nvSpPr>
        <p:spPr>
          <a:xfrm>
            <a:off x="6804025" y="2997200"/>
            <a:ext cx="457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</a:p>
        </p:txBody>
      </p:sp>
      <p:sp>
        <p:nvSpPr>
          <p:cNvPr id="19464" name="WordArt 15"/>
          <p:cNvSpPr>
            <a:spLocks noTextEdit="1"/>
          </p:cNvSpPr>
          <p:nvPr/>
        </p:nvSpPr>
        <p:spPr>
          <a:xfrm>
            <a:off x="1547813" y="4149725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9465" name="WordArt 16"/>
          <p:cNvSpPr>
            <a:spLocks noTextEdit="1"/>
          </p:cNvSpPr>
          <p:nvPr/>
        </p:nvSpPr>
        <p:spPr>
          <a:xfrm>
            <a:off x="3563938" y="4149725"/>
            <a:ext cx="3048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19466" name="WordArt 17"/>
          <p:cNvSpPr>
            <a:spLocks noTextEdit="1"/>
          </p:cNvSpPr>
          <p:nvPr/>
        </p:nvSpPr>
        <p:spPr>
          <a:xfrm>
            <a:off x="5724525" y="4221163"/>
            <a:ext cx="3429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180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</a:p>
        </p:txBody>
      </p:sp>
      <p:sp>
        <p:nvSpPr>
          <p:cNvPr id="19467" name="WordArt 18"/>
          <p:cNvSpPr>
            <a:spLocks noTextEdit="1"/>
          </p:cNvSpPr>
          <p:nvPr/>
        </p:nvSpPr>
        <p:spPr>
          <a:xfrm>
            <a:off x="7956550" y="4221163"/>
            <a:ext cx="457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1800">
                <a:solidFill>
                  <a:srgbClr val="FF0066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</a:p>
        </p:txBody>
      </p:sp>
      <p:sp>
        <p:nvSpPr>
          <p:cNvPr id="19468" name="WordArt 19"/>
          <p:cNvSpPr>
            <a:spLocks noTextEdit="1"/>
          </p:cNvSpPr>
          <p:nvPr/>
        </p:nvSpPr>
        <p:spPr>
          <a:xfrm>
            <a:off x="5364163" y="5300663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18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19469" name="WordArt 20"/>
          <p:cNvSpPr>
            <a:spLocks noTextEdit="1"/>
          </p:cNvSpPr>
          <p:nvPr/>
        </p:nvSpPr>
        <p:spPr>
          <a:xfrm>
            <a:off x="5364163" y="56610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18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6699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19470" name="WordArt 21"/>
          <p:cNvSpPr>
            <a:spLocks noTextEdit="1"/>
          </p:cNvSpPr>
          <p:nvPr/>
        </p:nvSpPr>
        <p:spPr>
          <a:xfrm>
            <a:off x="5364163" y="60928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18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</a:p>
        </p:txBody>
      </p:sp>
      <p:graphicFrame>
        <p:nvGraphicFramePr>
          <p:cNvPr id="19471" name="Object 22"/>
          <p:cNvGraphicFramePr>
            <a:graphicFrameLocks noChangeAspect="1"/>
          </p:cNvGraphicFramePr>
          <p:nvPr/>
        </p:nvGraphicFramePr>
        <p:xfrm>
          <a:off x="2051050" y="1052513"/>
          <a:ext cx="18002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r:id="rId7" imgW="3067050" imgH="3667125" progId="Paint.Picture">
                  <p:embed/>
                </p:oleObj>
              </mc:Choice>
              <mc:Fallback>
                <p:oleObj r:id="rId7" imgW="3067050" imgH="366712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51050" y="1052513"/>
                        <a:ext cx="1800225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23"/>
          <p:cNvGraphicFramePr>
            <a:graphicFrameLocks noChangeAspect="1"/>
          </p:cNvGraphicFramePr>
          <p:nvPr/>
        </p:nvGraphicFramePr>
        <p:xfrm>
          <a:off x="4140200" y="1052513"/>
          <a:ext cx="19240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9" imgW="3067050" imgH="3667125" progId="Paint.Picture">
                  <p:embed/>
                </p:oleObj>
              </mc:Choice>
              <mc:Fallback>
                <p:oleObj r:id="rId9" imgW="3067050" imgH="366712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140200" y="1052513"/>
                        <a:ext cx="1924050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0" name="WordArt 24"/>
          <p:cNvSpPr>
            <a:spLocks noChangeArrowheads="1" noChangeShapeType="1" noTextEdit="1"/>
          </p:cNvSpPr>
          <p:nvPr/>
        </p:nvSpPr>
        <p:spPr bwMode="auto">
          <a:xfrm>
            <a:off x="395288" y="2997200"/>
            <a:ext cx="7419975" cy="352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（</a:t>
            </a:r>
            <a:r>
              <a:rPr kumimoji="1" lang="en-US" altLang="zh-CN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1</a:t>
            </a:r>
            <a:r>
              <a:rPr kumimoji="1" lang="zh-CN" altLang="en-US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）四个图都是把（  ）平均分成（   ）。</a:t>
            </a:r>
          </a:p>
        </p:txBody>
      </p:sp>
      <p:sp>
        <p:nvSpPr>
          <p:cNvPr id="60441" name="WordArt 25"/>
          <p:cNvSpPr>
            <a:spLocks noChangeArrowheads="1" noChangeShapeType="1" noTextEdit="1"/>
          </p:cNvSpPr>
          <p:nvPr/>
        </p:nvSpPr>
        <p:spPr bwMode="auto">
          <a:xfrm>
            <a:off x="323850" y="3573463"/>
            <a:ext cx="4886325" cy="352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（</a:t>
            </a:r>
            <a:r>
              <a:rPr kumimoji="1" lang="en-US" altLang="zh-CN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2</a:t>
            </a:r>
            <a:r>
              <a:rPr kumimoji="1" lang="zh-CN" altLang="en-US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）四个图各取了多少份？</a:t>
            </a:r>
          </a:p>
        </p:txBody>
      </p:sp>
      <p:sp>
        <p:nvSpPr>
          <p:cNvPr id="19475" name="WordArt 26"/>
          <p:cNvSpPr>
            <a:spLocks noTextEdit="1"/>
          </p:cNvSpPr>
          <p:nvPr/>
        </p:nvSpPr>
        <p:spPr>
          <a:xfrm>
            <a:off x="179388" y="4076700"/>
            <a:ext cx="86725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1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第一个图取了（  ）份；第二个图取了（   ）份；第三个图取了（   ）份；第四个图取了（     ）份。</a:t>
            </a:r>
          </a:p>
        </p:txBody>
      </p:sp>
      <p:sp>
        <p:nvSpPr>
          <p:cNvPr id="60443" name="WordArt 27"/>
          <p:cNvSpPr>
            <a:spLocks noChangeArrowheads="1" noChangeShapeType="1" noTextEdit="1"/>
          </p:cNvSpPr>
          <p:nvPr/>
        </p:nvSpPr>
        <p:spPr bwMode="auto">
          <a:xfrm>
            <a:off x="323850" y="4724400"/>
            <a:ext cx="6696075" cy="352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（</a:t>
            </a:r>
            <a:r>
              <a:rPr kumimoji="1" lang="en-US" altLang="zh-CN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3</a:t>
            </a:r>
            <a:r>
              <a:rPr kumimoji="1" lang="zh-CN" altLang="en-US" sz="2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）四个图所取份数之间有什么关系？</a:t>
            </a:r>
          </a:p>
        </p:txBody>
      </p:sp>
      <p:sp>
        <p:nvSpPr>
          <p:cNvPr id="19477" name="WordArt 28"/>
          <p:cNvSpPr>
            <a:spLocks noTextEdit="1"/>
          </p:cNvSpPr>
          <p:nvPr/>
        </p:nvSpPr>
        <p:spPr>
          <a:xfrm>
            <a:off x="1042988" y="5229225"/>
            <a:ext cx="5610225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第二图所取是第一图的（   ）倍；</a:t>
            </a:r>
          </a:p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第三图所取是第二图的（   ）倍。</a:t>
            </a:r>
          </a:p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第四图所取是第三图的（   ）倍。</a:t>
            </a:r>
          </a:p>
        </p:txBody>
      </p:sp>
      <p:pic>
        <p:nvPicPr>
          <p:cNvPr id="19478" name="Picture 29" descr="MCj0427357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7800" y="0"/>
            <a:ext cx="1346200" cy="116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404813"/>
          <a:ext cx="18351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3" imgW="3114675" imgH="2314575" progId="Paint.Picture">
                  <p:embed/>
                </p:oleObj>
              </mc:Choice>
              <mc:Fallback>
                <p:oleObj r:id="rId3" imgW="3114675" imgH="231457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80FFFF"/>
                          </a:clrFrom>
                          <a:clrTo>
                            <a:srgbClr val="8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404813"/>
                        <a:ext cx="1835150" cy="1354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4"/>
          <p:cNvSpPr txBox="1"/>
          <p:nvPr/>
        </p:nvSpPr>
        <p:spPr>
          <a:xfrm>
            <a:off x="0" y="2924175"/>
            <a:ext cx="1143000" cy="4572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7" name="Text Box 5"/>
          <p:cNvSpPr txBox="1"/>
          <p:nvPr/>
        </p:nvSpPr>
        <p:spPr>
          <a:xfrm>
            <a:off x="2195513" y="836613"/>
            <a:ext cx="2232025" cy="6413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0.001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44038" name="Text Box 6"/>
          <p:cNvSpPr txBox="1"/>
          <p:nvPr/>
        </p:nvSpPr>
        <p:spPr>
          <a:xfrm>
            <a:off x="2411413" y="2420938"/>
            <a:ext cx="1800225" cy="6413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0.01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44041" name="Rectangle 9"/>
          <p:cNvSpPr/>
          <p:nvPr/>
        </p:nvSpPr>
        <p:spPr>
          <a:xfrm>
            <a:off x="2771775" y="4076700"/>
            <a:ext cx="1439863" cy="6413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</a:rPr>
              <a:t>0.1</a:t>
            </a:r>
            <a:r>
              <a:rPr lang="zh-CN" altLang="en-US" sz="3600" b="1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44042" name="Rectangle 10"/>
          <p:cNvSpPr/>
          <p:nvPr/>
        </p:nvSpPr>
        <p:spPr>
          <a:xfrm>
            <a:off x="3132138" y="5661025"/>
            <a:ext cx="1673225" cy="641350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</a:rPr>
              <a:t>1.0</a:t>
            </a:r>
            <a:r>
              <a:rPr lang="zh-CN" altLang="en-US" sz="3600" b="1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0488" name="WordArt 11"/>
          <p:cNvSpPr>
            <a:spLocks noTextEdit="1"/>
          </p:cNvSpPr>
          <p:nvPr/>
        </p:nvSpPr>
        <p:spPr>
          <a:xfrm>
            <a:off x="2627313" y="26035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比一比，议一议。</a:t>
            </a:r>
          </a:p>
        </p:txBody>
      </p:sp>
      <p:graphicFrame>
        <p:nvGraphicFramePr>
          <p:cNvPr id="20489" name="Object 14"/>
          <p:cNvGraphicFramePr>
            <a:graphicFrameLocks noChangeAspect="1"/>
          </p:cNvGraphicFramePr>
          <p:nvPr/>
        </p:nvGraphicFramePr>
        <p:xfrm>
          <a:off x="0" y="2060575"/>
          <a:ext cx="1922463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5" imgW="3067050" imgH="3667125" progId="Paint.Picture">
                  <p:embed/>
                </p:oleObj>
              </mc:Choice>
              <mc:Fallback>
                <p:oleObj r:id="rId5" imgW="3067050" imgH="366712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2060575"/>
                        <a:ext cx="1922463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5"/>
          <p:cNvGraphicFramePr>
            <a:graphicFrameLocks noChangeAspect="1"/>
          </p:cNvGraphicFramePr>
          <p:nvPr/>
        </p:nvGraphicFramePr>
        <p:xfrm>
          <a:off x="0" y="3789363"/>
          <a:ext cx="19240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7" imgW="3067050" imgH="3667125" progId="Paint.Picture">
                  <p:embed/>
                </p:oleObj>
              </mc:Choice>
              <mc:Fallback>
                <p:oleObj r:id="rId7" imgW="3067050" imgH="36671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3789363"/>
                        <a:ext cx="1924050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6"/>
          <p:cNvGraphicFramePr>
            <a:graphicFrameLocks noChangeAspect="1"/>
          </p:cNvGraphicFramePr>
          <p:nvPr/>
        </p:nvGraphicFramePr>
        <p:xfrm>
          <a:off x="0" y="5503863"/>
          <a:ext cx="18351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9" imgW="3114675" imgH="2314575" progId="Paint.Picture">
                  <p:embed/>
                </p:oleObj>
              </mc:Choice>
              <mc:Fallback>
                <p:oleObj r:id="rId9" imgW="3114675" imgH="231457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80FFFF"/>
                          </a:clrFrom>
                          <a:clrTo>
                            <a:srgbClr val="8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5503863"/>
                        <a:ext cx="1835150" cy="1354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2" name="Picture 22" descr="MCj0232133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7988" y="5734050"/>
            <a:ext cx="911225" cy="93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3" name="WordArt 25"/>
          <p:cNvSpPr>
            <a:spLocks noTextEdit="1"/>
          </p:cNvSpPr>
          <p:nvPr/>
        </p:nvSpPr>
        <p:spPr>
          <a:xfrm rot="5400000">
            <a:off x="4514850" y="2982913"/>
            <a:ext cx="5181600" cy="314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</a:rPr>
              <a:t> 这四个数的小数点的位置有什么关系？</a:t>
            </a:r>
          </a:p>
        </p:txBody>
      </p:sp>
      <p:sp>
        <p:nvSpPr>
          <p:cNvPr id="20494" name="WordArt 26"/>
          <p:cNvSpPr>
            <a:spLocks noTextEdit="1"/>
          </p:cNvSpPr>
          <p:nvPr/>
        </p:nvSpPr>
        <p:spPr>
          <a:xfrm rot="5400000">
            <a:off x="4598988" y="3617913"/>
            <a:ext cx="6165850" cy="3143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小数点位置的移动与小数大小的变化有什么关系？</a:t>
            </a:r>
          </a:p>
        </p:txBody>
      </p:sp>
      <p:sp>
        <p:nvSpPr>
          <p:cNvPr id="20495" name="WordArt 27"/>
          <p:cNvSpPr>
            <a:spLocks noTextEdit="1"/>
          </p:cNvSpPr>
          <p:nvPr/>
        </p:nvSpPr>
        <p:spPr>
          <a:xfrm>
            <a:off x="7019925" y="26035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0496" name="WordArt 28"/>
          <p:cNvSpPr>
            <a:spLocks noTextEdit="1"/>
          </p:cNvSpPr>
          <p:nvPr/>
        </p:nvSpPr>
        <p:spPr>
          <a:xfrm>
            <a:off x="7596188" y="26035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41" grpId="0"/>
      <p:bldP spid="440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0" y="2276475"/>
            <a:ext cx="8523288" cy="128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把</a:t>
            </a:r>
            <a:r>
              <a:rPr lang="en-US" altLang="zh-CN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0.001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的小数点向右移动一位、两位、三位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……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小数的大小有什么变化？</a:t>
            </a:r>
          </a:p>
        </p:txBody>
      </p:sp>
      <p:grpSp>
        <p:nvGrpSpPr>
          <p:cNvPr id="38916" name="Group 4"/>
          <p:cNvGrpSpPr/>
          <p:nvPr/>
        </p:nvGrpSpPr>
        <p:grpSpPr>
          <a:xfrm>
            <a:off x="1476375" y="4005263"/>
            <a:ext cx="1752600" cy="534987"/>
            <a:chOff x="1152" y="1785"/>
            <a:chExt cx="1104" cy="337"/>
          </a:xfrm>
        </p:grpSpPr>
        <p:sp>
          <p:nvSpPr>
            <p:cNvPr id="21593" name="Line 5"/>
            <p:cNvSpPr/>
            <p:nvPr/>
          </p:nvSpPr>
          <p:spPr>
            <a:xfrm>
              <a:off x="1248" y="1785"/>
              <a:ext cx="864" cy="0"/>
            </a:xfrm>
            <a:prstGeom prst="line">
              <a:avLst/>
            </a:prstGeom>
            <a:ln w="22225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4" name="Text Box 6"/>
            <p:cNvSpPr txBox="1"/>
            <p:nvPr/>
          </p:nvSpPr>
          <p:spPr>
            <a:xfrm>
              <a:off x="1152" y="1872"/>
              <a:ext cx="110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向右移动一位</a:t>
              </a:r>
            </a:p>
          </p:txBody>
        </p:sp>
      </p:grpSp>
      <p:grpSp>
        <p:nvGrpSpPr>
          <p:cNvPr id="38920" name="Group 8"/>
          <p:cNvGrpSpPr/>
          <p:nvPr/>
        </p:nvGrpSpPr>
        <p:grpSpPr>
          <a:xfrm>
            <a:off x="3132138" y="4797425"/>
            <a:ext cx="1828800" cy="534988"/>
            <a:chOff x="2640" y="1785"/>
            <a:chExt cx="1152" cy="337"/>
          </a:xfrm>
        </p:grpSpPr>
        <p:sp>
          <p:nvSpPr>
            <p:cNvPr id="21591" name="Line 9"/>
            <p:cNvSpPr/>
            <p:nvPr/>
          </p:nvSpPr>
          <p:spPr>
            <a:xfrm>
              <a:off x="2784" y="1785"/>
              <a:ext cx="768" cy="0"/>
            </a:xfrm>
            <a:prstGeom prst="line">
              <a:avLst/>
            </a:prstGeom>
            <a:ln w="22225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2" name="Text Box 10"/>
            <p:cNvSpPr txBox="1"/>
            <p:nvPr/>
          </p:nvSpPr>
          <p:spPr>
            <a:xfrm>
              <a:off x="2640" y="1872"/>
              <a:ext cx="11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向右移动二位</a:t>
              </a:r>
            </a:p>
          </p:txBody>
        </p:sp>
      </p:grpSp>
      <p:grpSp>
        <p:nvGrpSpPr>
          <p:cNvPr id="38924" name="Group 12"/>
          <p:cNvGrpSpPr/>
          <p:nvPr/>
        </p:nvGrpSpPr>
        <p:grpSpPr>
          <a:xfrm>
            <a:off x="4932363" y="5805488"/>
            <a:ext cx="1752600" cy="544512"/>
            <a:chOff x="3984" y="1785"/>
            <a:chExt cx="1104" cy="343"/>
          </a:xfrm>
        </p:grpSpPr>
        <p:sp>
          <p:nvSpPr>
            <p:cNvPr id="21589" name="Text Box 13"/>
            <p:cNvSpPr txBox="1"/>
            <p:nvPr/>
          </p:nvSpPr>
          <p:spPr>
            <a:xfrm>
              <a:off x="3984" y="1872"/>
              <a:ext cx="1104" cy="256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向右移动三位</a:t>
              </a:r>
            </a:p>
          </p:txBody>
        </p:sp>
        <p:sp>
          <p:nvSpPr>
            <p:cNvPr id="21590" name="Line 14"/>
            <p:cNvSpPr/>
            <p:nvPr/>
          </p:nvSpPr>
          <p:spPr>
            <a:xfrm>
              <a:off x="4080" y="1785"/>
              <a:ext cx="912" cy="0"/>
            </a:xfrm>
            <a:prstGeom prst="line">
              <a:avLst/>
            </a:prstGeom>
            <a:ln w="22225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28" name="Text Box 16"/>
          <p:cNvSpPr txBox="1"/>
          <p:nvPr/>
        </p:nvSpPr>
        <p:spPr>
          <a:xfrm>
            <a:off x="1619250" y="36449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扩大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0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</a:t>
            </a:r>
          </a:p>
        </p:txBody>
      </p:sp>
      <p:sp>
        <p:nvSpPr>
          <p:cNvPr id="38929" name="Text Box 17"/>
          <p:cNvSpPr txBox="1"/>
          <p:nvPr/>
        </p:nvSpPr>
        <p:spPr>
          <a:xfrm>
            <a:off x="3203575" y="4437063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扩大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en-US" altLang="zh-CN" sz="2000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00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</a:t>
            </a:r>
          </a:p>
        </p:txBody>
      </p:sp>
      <p:sp>
        <p:nvSpPr>
          <p:cNvPr id="38930" name="Text Box 18"/>
          <p:cNvSpPr txBox="1"/>
          <p:nvPr/>
        </p:nvSpPr>
        <p:spPr>
          <a:xfrm>
            <a:off x="5076825" y="5373688"/>
            <a:ext cx="167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扩大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en-US" altLang="zh-CN" sz="2000" b="1" dirty="0">
                <a:solidFill>
                  <a:srgbClr val="FF0066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000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</a:t>
            </a:r>
          </a:p>
        </p:txBody>
      </p:sp>
      <p:graphicFrame>
        <p:nvGraphicFramePr>
          <p:cNvPr id="21513" name="Object 19"/>
          <p:cNvGraphicFramePr>
            <a:graphicFrameLocks noChangeAspect="1"/>
          </p:cNvGraphicFramePr>
          <p:nvPr/>
        </p:nvGraphicFramePr>
        <p:xfrm>
          <a:off x="179388" y="188913"/>
          <a:ext cx="18351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3" imgW="3114675" imgH="2314575" progId="Paint.Picture">
                  <p:embed/>
                </p:oleObj>
              </mc:Choice>
              <mc:Fallback>
                <p:oleObj r:id="rId3" imgW="3114675" imgH="231457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80FFFF"/>
                          </a:clrFrom>
                          <a:clrTo>
                            <a:srgbClr val="8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9388" y="188913"/>
                        <a:ext cx="1835150" cy="1354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23"/>
          <p:cNvSpPr txBox="1"/>
          <p:nvPr/>
        </p:nvSpPr>
        <p:spPr>
          <a:xfrm>
            <a:off x="0" y="1700213"/>
            <a:ext cx="935038" cy="27463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0.001</a:t>
            </a:r>
            <a:r>
              <a:rPr lang="zh-CN" altLang="en-US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21515" name="Text Box 24"/>
          <p:cNvSpPr txBox="1"/>
          <p:nvPr/>
        </p:nvSpPr>
        <p:spPr>
          <a:xfrm>
            <a:off x="2124075" y="1700213"/>
            <a:ext cx="792163" cy="27463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0.01</a:t>
            </a:r>
            <a:r>
              <a:rPr lang="zh-CN" altLang="en-US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21516" name="Rectangle 25"/>
          <p:cNvSpPr/>
          <p:nvPr/>
        </p:nvSpPr>
        <p:spPr>
          <a:xfrm>
            <a:off x="4500563" y="1773238"/>
            <a:ext cx="679450" cy="274637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atin typeface="Times New Roman" panose="02020603050405020304" pitchFamily="18" charset="0"/>
              </a:rPr>
              <a:t>（</a:t>
            </a:r>
            <a:r>
              <a:rPr lang="en-US" altLang="zh-CN" sz="1200" b="1" dirty="0">
                <a:latin typeface="Times New Roman" panose="02020603050405020304" pitchFamily="18" charset="0"/>
              </a:rPr>
              <a:t>0.1</a:t>
            </a:r>
            <a:r>
              <a:rPr lang="zh-CN" altLang="en-US" sz="1200" b="1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1517" name="Rectangle 26"/>
          <p:cNvSpPr/>
          <p:nvPr/>
        </p:nvSpPr>
        <p:spPr>
          <a:xfrm>
            <a:off x="6804025" y="1700213"/>
            <a:ext cx="679450" cy="274637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atin typeface="Times New Roman" panose="02020603050405020304" pitchFamily="18" charset="0"/>
              </a:rPr>
              <a:t>（</a:t>
            </a:r>
            <a:r>
              <a:rPr lang="en-US" altLang="zh-CN" sz="1200" b="1" dirty="0">
                <a:latin typeface="Times New Roman" panose="02020603050405020304" pitchFamily="18" charset="0"/>
              </a:rPr>
              <a:t>1.0</a:t>
            </a:r>
            <a:r>
              <a:rPr lang="zh-CN" altLang="en-US" sz="1200" b="1" dirty="0">
                <a:latin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21518" name="Object 27"/>
          <p:cNvGraphicFramePr>
            <a:graphicFrameLocks noChangeAspect="1"/>
          </p:cNvGraphicFramePr>
          <p:nvPr/>
        </p:nvGraphicFramePr>
        <p:xfrm>
          <a:off x="2124075" y="188913"/>
          <a:ext cx="1922463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5" imgW="3067050" imgH="3667125" progId="Paint.Picture">
                  <p:embed/>
                </p:oleObj>
              </mc:Choice>
              <mc:Fallback>
                <p:oleObj r:id="rId5" imgW="3067050" imgH="3667125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24075" y="188913"/>
                        <a:ext cx="1922463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28"/>
          <p:cNvGraphicFramePr>
            <a:graphicFrameLocks noChangeAspect="1"/>
          </p:cNvGraphicFramePr>
          <p:nvPr/>
        </p:nvGraphicFramePr>
        <p:xfrm>
          <a:off x="4356100" y="188913"/>
          <a:ext cx="19240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7" imgW="3067050" imgH="3667125" progId="Paint.Picture">
                  <p:embed/>
                </p:oleObj>
              </mc:Choice>
              <mc:Fallback>
                <p:oleObj r:id="rId7" imgW="3067050" imgH="3667125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356100" y="188913"/>
                        <a:ext cx="1924050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29"/>
          <p:cNvGraphicFramePr>
            <a:graphicFrameLocks noChangeAspect="1"/>
          </p:cNvGraphicFramePr>
          <p:nvPr/>
        </p:nvGraphicFramePr>
        <p:xfrm>
          <a:off x="6659563" y="188913"/>
          <a:ext cx="18542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9" imgW="3067050" imgH="3667125" progId="Paint.Picture">
                  <p:embed/>
                </p:oleObj>
              </mc:Choice>
              <mc:Fallback>
                <p:oleObj r:id="rId9" imgW="3067050" imgH="3667125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59563" y="188913"/>
                        <a:ext cx="1854200" cy="2305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Line 33"/>
          <p:cNvSpPr/>
          <p:nvPr/>
        </p:nvSpPr>
        <p:spPr>
          <a:xfrm>
            <a:off x="971550" y="4868863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2" name="Line 34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3" name="Line 35"/>
          <p:cNvSpPr/>
          <p:nvPr/>
        </p:nvSpPr>
        <p:spPr>
          <a:xfrm>
            <a:off x="1403350" y="4868863"/>
            <a:ext cx="0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4" name="Line 38"/>
          <p:cNvSpPr/>
          <p:nvPr/>
        </p:nvSpPr>
        <p:spPr>
          <a:xfrm>
            <a:off x="1403350" y="4868863"/>
            <a:ext cx="38163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5" name="Line 39"/>
          <p:cNvSpPr/>
          <p:nvPr/>
        </p:nvSpPr>
        <p:spPr>
          <a:xfrm flipV="1">
            <a:off x="1403350" y="5805488"/>
            <a:ext cx="6264275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6" name="Line 40"/>
          <p:cNvSpPr/>
          <p:nvPr/>
        </p:nvSpPr>
        <p:spPr>
          <a:xfrm>
            <a:off x="971550" y="4868863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7" name="Line 41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28" name="Group 43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87" name="Line 37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8" name="Line 42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9" name="Group 44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85" name="Line 45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6" name="Line 46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30" name="Line 47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31" name="Group 48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83" name="Line 49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4" name="Line 50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2" name="Group 63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81" name="Line 64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2" name="Line 65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33" name="Line 66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34" name="Group 67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79" name="Line 68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0" name="Line 69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35" name="Line 70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36" name="Group 71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77" name="Line 72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8" name="Line 73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86" name="Line 74"/>
          <p:cNvSpPr/>
          <p:nvPr/>
        </p:nvSpPr>
        <p:spPr>
          <a:xfrm>
            <a:off x="1403350" y="4868863"/>
            <a:ext cx="38163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8" name="Line 75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39" name="Group 76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75" name="Line 77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6" name="Line 78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40" name="WordArt 79"/>
          <p:cNvSpPr>
            <a:spLocks noTextEdit="1"/>
          </p:cNvSpPr>
          <p:nvPr/>
        </p:nvSpPr>
        <p:spPr>
          <a:xfrm>
            <a:off x="179388" y="4652963"/>
            <a:ext cx="827087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0 0 0 1</a:t>
            </a:r>
          </a:p>
        </p:txBody>
      </p:sp>
      <p:sp>
        <p:nvSpPr>
          <p:cNvPr id="21541" name="WordArt 80"/>
          <p:cNvSpPr>
            <a:spLocks noTextEdit="1"/>
          </p:cNvSpPr>
          <p:nvPr/>
        </p:nvSpPr>
        <p:spPr>
          <a:xfrm>
            <a:off x="323850" y="4941888"/>
            <a:ext cx="76200" cy="85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1542" name="Line 81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43" name="Group 82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73" name="Line 83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4" name="Line 84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44" name="Line 85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45" name="Group 86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71" name="Line 87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2" name="Line 88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46" name="Line 89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47" name="Group 97"/>
          <p:cNvGrpSpPr/>
          <p:nvPr/>
        </p:nvGrpSpPr>
        <p:grpSpPr>
          <a:xfrm>
            <a:off x="971550" y="4076700"/>
            <a:ext cx="2160588" cy="792163"/>
            <a:chOff x="612" y="2568"/>
            <a:chExt cx="1361" cy="499"/>
          </a:xfrm>
        </p:grpSpPr>
        <p:sp>
          <p:nvSpPr>
            <p:cNvPr id="21569" name="Line 91"/>
            <p:cNvSpPr/>
            <p:nvPr/>
          </p:nvSpPr>
          <p:spPr>
            <a:xfrm>
              <a:off x="884" y="256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0" name="Line 92"/>
            <p:cNvSpPr/>
            <p:nvPr/>
          </p:nvSpPr>
          <p:spPr>
            <a:xfrm>
              <a:off x="612" y="306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48" name="Line 93"/>
          <p:cNvSpPr/>
          <p:nvPr/>
        </p:nvSpPr>
        <p:spPr>
          <a:xfrm>
            <a:off x="1403350" y="4076700"/>
            <a:ext cx="17287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006" name="Line 94"/>
          <p:cNvSpPr/>
          <p:nvPr/>
        </p:nvSpPr>
        <p:spPr>
          <a:xfrm>
            <a:off x="971550" y="4868863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007" name="Line 95"/>
          <p:cNvSpPr/>
          <p:nvPr/>
        </p:nvSpPr>
        <p:spPr>
          <a:xfrm flipV="1">
            <a:off x="1403350" y="4076700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008" name="Line 96"/>
          <p:cNvSpPr/>
          <p:nvPr/>
        </p:nvSpPr>
        <p:spPr>
          <a:xfrm>
            <a:off x="1403350" y="4076700"/>
            <a:ext cx="17287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52" name="WordArt 107"/>
          <p:cNvSpPr>
            <a:spLocks noTextEdit="1"/>
          </p:cNvSpPr>
          <p:nvPr/>
        </p:nvSpPr>
        <p:spPr>
          <a:xfrm flipH="1">
            <a:off x="7812088" y="5876925"/>
            <a:ext cx="71437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1553" name="WordArt 108"/>
          <p:cNvSpPr>
            <a:spLocks noTextEdit="1"/>
          </p:cNvSpPr>
          <p:nvPr/>
        </p:nvSpPr>
        <p:spPr>
          <a:xfrm>
            <a:off x="3132138" y="3860800"/>
            <a:ext cx="1428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1554" name="WordArt 113"/>
          <p:cNvSpPr>
            <a:spLocks noTextEdit="1"/>
          </p:cNvSpPr>
          <p:nvPr/>
        </p:nvSpPr>
        <p:spPr>
          <a:xfrm flipH="1">
            <a:off x="3276600" y="4076700"/>
            <a:ext cx="71438" cy="7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1555" name="WordArt 114"/>
          <p:cNvSpPr>
            <a:spLocks noTextEdit="1"/>
          </p:cNvSpPr>
          <p:nvPr/>
        </p:nvSpPr>
        <p:spPr>
          <a:xfrm>
            <a:off x="3419475" y="3860800"/>
            <a:ext cx="7620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0 0 1</a:t>
            </a:r>
          </a:p>
        </p:txBody>
      </p:sp>
      <p:sp>
        <p:nvSpPr>
          <p:cNvPr id="21556" name="WordArt 121"/>
          <p:cNvSpPr>
            <a:spLocks noTextEdit="1"/>
          </p:cNvSpPr>
          <p:nvPr/>
        </p:nvSpPr>
        <p:spPr>
          <a:xfrm>
            <a:off x="5219700" y="47244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1557" name="WordArt 122"/>
          <p:cNvSpPr>
            <a:spLocks noTextEdit="1"/>
          </p:cNvSpPr>
          <p:nvPr/>
        </p:nvSpPr>
        <p:spPr>
          <a:xfrm flipH="1">
            <a:off x="5435600" y="4941888"/>
            <a:ext cx="71438" cy="71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1558" name="WordArt 123"/>
          <p:cNvSpPr>
            <a:spLocks noTextEdit="1"/>
          </p:cNvSpPr>
          <p:nvPr/>
        </p:nvSpPr>
        <p:spPr>
          <a:xfrm>
            <a:off x="5580063" y="47244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1559" name="WordArt 124"/>
          <p:cNvSpPr>
            <a:spLocks noTextEdit="1"/>
          </p:cNvSpPr>
          <p:nvPr/>
        </p:nvSpPr>
        <p:spPr>
          <a:xfrm>
            <a:off x="5940425" y="4724400"/>
            <a:ext cx="457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0 1</a:t>
            </a:r>
          </a:p>
        </p:txBody>
      </p:sp>
      <p:sp>
        <p:nvSpPr>
          <p:cNvPr id="21560" name="Line 125"/>
          <p:cNvSpPr/>
          <p:nvPr/>
        </p:nvSpPr>
        <p:spPr>
          <a:xfrm>
            <a:off x="1403350" y="4868863"/>
            <a:ext cx="0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61" name="Line 126"/>
          <p:cNvSpPr/>
          <p:nvPr/>
        </p:nvSpPr>
        <p:spPr>
          <a:xfrm flipV="1">
            <a:off x="1403350" y="5805488"/>
            <a:ext cx="6264275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62" name="Line 127"/>
          <p:cNvSpPr/>
          <p:nvPr/>
        </p:nvSpPr>
        <p:spPr>
          <a:xfrm>
            <a:off x="1403350" y="4868863"/>
            <a:ext cx="0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63" name="Line 129"/>
          <p:cNvSpPr/>
          <p:nvPr/>
        </p:nvSpPr>
        <p:spPr>
          <a:xfrm>
            <a:off x="1403350" y="4868863"/>
            <a:ext cx="0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64" name="Line 131"/>
          <p:cNvSpPr/>
          <p:nvPr/>
        </p:nvSpPr>
        <p:spPr>
          <a:xfrm>
            <a:off x="1403350" y="4868863"/>
            <a:ext cx="0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65" name="WordArt 132"/>
          <p:cNvSpPr>
            <a:spLocks noTextEdit="1"/>
          </p:cNvSpPr>
          <p:nvPr/>
        </p:nvSpPr>
        <p:spPr>
          <a:xfrm>
            <a:off x="7667625" y="5661025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1566" name="WordArt 133"/>
          <p:cNvSpPr>
            <a:spLocks noTextEdit="1"/>
          </p:cNvSpPr>
          <p:nvPr/>
        </p:nvSpPr>
        <p:spPr>
          <a:xfrm>
            <a:off x="7956550" y="5661025"/>
            <a:ext cx="457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0 0</a:t>
            </a:r>
          </a:p>
        </p:txBody>
      </p:sp>
      <p:sp>
        <p:nvSpPr>
          <p:cNvPr id="21567" name="WordArt 134"/>
          <p:cNvSpPr>
            <a:spLocks noTextEdit="1"/>
          </p:cNvSpPr>
          <p:nvPr/>
        </p:nvSpPr>
        <p:spPr>
          <a:xfrm>
            <a:off x="8532813" y="5661025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1568" name="WordArt 135"/>
          <p:cNvSpPr>
            <a:spLocks noTextEdit="1"/>
          </p:cNvSpPr>
          <p:nvPr/>
        </p:nvSpPr>
        <p:spPr>
          <a:xfrm>
            <a:off x="8820150" y="5661025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555 L 0.03542 0.00555 " pathEditMode="relative" ptsTypes="AA">
                                      <p:cBhvr>
                                        <p:cTn id="54" dur="2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92593E-6 L 0.07882 5.92593E-6 " pathEditMode="relative" ptsTypes="AA">
                                      <p:cBhvr>
                                        <p:cTn id="104" dur="2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1 L 0.09861 -0.0051 " pathEditMode="relative" ptsTypes="AA">
                                      <p:cBhvr>
                                        <p:cTn id="152" dur="2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3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/>
      <p:bldP spid="38929" grpId="0"/>
      <p:bldP spid="389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/>
          <p:nvPr/>
        </p:nvSpPr>
        <p:spPr>
          <a:xfrm>
            <a:off x="1295400" y="1219200"/>
            <a:ext cx="6858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小数点向右移动，小数的大小变化的规律</a:t>
            </a:r>
          </a:p>
        </p:txBody>
      </p:sp>
      <p:sp>
        <p:nvSpPr>
          <p:cNvPr id="39939" name="Text Box 3"/>
          <p:cNvSpPr txBox="1"/>
          <p:nvPr/>
        </p:nvSpPr>
        <p:spPr>
          <a:xfrm>
            <a:off x="914400" y="2362200"/>
            <a:ext cx="739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小数点向右移动</a:t>
            </a:r>
            <a:r>
              <a:rPr lang="zh-CN" altLang="en-US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一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位，原来的数就扩大</a:t>
            </a:r>
            <a:r>
              <a:rPr lang="en-US" altLang="zh-CN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10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倍；</a:t>
            </a:r>
          </a:p>
        </p:txBody>
      </p:sp>
      <p:sp>
        <p:nvSpPr>
          <p:cNvPr id="39940" name="Text Box 4"/>
          <p:cNvSpPr txBox="1"/>
          <p:nvPr/>
        </p:nvSpPr>
        <p:spPr>
          <a:xfrm>
            <a:off x="914400" y="3352800"/>
            <a:ext cx="769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小数点向右移动</a:t>
            </a:r>
            <a:r>
              <a:rPr lang="zh-CN" altLang="en-US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二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位，原来的数就扩大</a:t>
            </a:r>
            <a:r>
              <a:rPr lang="en-US" altLang="zh-CN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100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倍；</a:t>
            </a:r>
            <a:endParaRPr lang="zh-CN" altLang="en-US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39941" name="Text Box 5"/>
          <p:cNvSpPr txBox="1"/>
          <p:nvPr/>
        </p:nvSpPr>
        <p:spPr>
          <a:xfrm>
            <a:off x="914400" y="4343400"/>
            <a:ext cx="769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小数点向右移动</a:t>
            </a:r>
            <a:r>
              <a:rPr lang="zh-CN" altLang="en-US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三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位，原来的数就扩大</a:t>
            </a:r>
            <a:r>
              <a:rPr lang="en-US" altLang="zh-CN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1000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倍；</a:t>
            </a:r>
          </a:p>
        </p:txBody>
      </p:sp>
      <p:sp>
        <p:nvSpPr>
          <p:cNvPr id="39942" name="Text Box 6"/>
          <p:cNvSpPr txBox="1"/>
          <p:nvPr/>
        </p:nvSpPr>
        <p:spPr>
          <a:xfrm>
            <a:off x="4276725" y="541020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……</a:t>
            </a:r>
            <a:endParaRPr lang="en-US" altLang="zh-CN" sz="28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22535" name="Picture 9" descr="MCj0430049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0"/>
            <a:ext cx="1547812" cy="1220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0" grpId="0"/>
      <p:bldP spid="39941" grpId="0"/>
      <p:bldP spid="399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/>
        </p:nvSpPr>
        <p:spPr>
          <a:xfrm>
            <a:off x="0" y="1773238"/>
            <a:ext cx="8523288" cy="128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把</a:t>
            </a:r>
            <a:r>
              <a:rPr lang="en-US" altLang="zh-CN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的小数点向左移动一位、两位、三位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……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小数的大小有什么变化？</a:t>
            </a:r>
          </a:p>
        </p:txBody>
      </p:sp>
      <p:grpSp>
        <p:nvGrpSpPr>
          <p:cNvPr id="40964" name="Group 4"/>
          <p:cNvGrpSpPr/>
          <p:nvPr/>
        </p:nvGrpSpPr>
        <p:grpSpPr>
          <a:xfrm>
            <a:off x="1619250" y="5661025"/>
            <a:ext cx="1752600" cy="534988"/>
            <a:chOff x="1152" y="1785"/>
            <a:chExt cx="1104" cy="337"/>
          </a:xfrm>
        </p:grpSpPr>
        <p:sp>
          <p:nvSpPr>
            <p:cNvPr id="23603" name="Line 5"/>
            <p:cNvSpPr/>
            <p:nvPr/>
          </p:nvSpPr>
          <p:spPr>
            <a:xfrm>
              <a:off x="1248" y="1785"/>
              <a:ext cx="864" cy="0"/>
            </a:xfrm>
            <a:prstGeom prst="line">
              <a:avLst/>
            </a:prstGeom>
            <a:ln w="22225" cap="flat" cmpd="sng">
              <a:solidFill>
                <a:schemeClr val="bg1"/>
              </a:solidFill>
              <a:prstDash val="solid"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4" name="Text Box 6"/>
            <p:cNvSpPr txBox="1"/>
            <p:nvPr/>
          </p:nvSpPr>
          <p:spPr>
            <a:xfrm>
              <a:off x="1152" y="1872"/>
              <a:ext cx="110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向左移动三位</a:t>
              </a:r>
            </a:p>
          </p:txBody>
        </p:sp>
      </p:grpSp>
      <p:grpSp>
        <p:nvGrpSpPr>
          <p:cNvPr id="40968" name="Group 8"/>
          <p:cNvGrpSpPr/>
          <p:nvPr/>
        </p:nvGrpSpPr>
        <p:grpSpPr>
          <a:xfrm>
            <a:off x="3635375" y="4797425"/>
            <a:ext cx="1828800" cy="534988"/>
            <a:chOff x="2640" y="1785"/>
            <a:chExt cx="1152" cy="337"/>
          </a:xfrm>
        </p:grpSpPr>
        <p:sp>
          <p:nvSpPr>
            <p:cNvPr id="23601" name="Line 9"/>
            <p:cNvSpPr/>
            <p:nvPr/>
          </p:nvSpPr>
          <p:spPr>
            <a:xfrm>
              <a:off x="2784" y="1785"/>
              <a:ext cx="768" cy="0"/>
            </a:xfrm>
            <a:prstGeom prst="line">
              <a:avLst/>
            </a:prstGeom>
            <a:ln w="22225" cap="flat" cmpd="sng">
              <a:solidFill>
                <a:schemeClr val="bg1"/>
              </a:solidFill>
              <a:prstDash val="solid"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2" name="Text Box 10"/>
            <p:cNvSpPr txBox="1"/>
            <p:nvPr/>
          </p:nvSpPr>
          <p:spPr>
            <a:xfrm>
              <a:off x="2640" y="1872"/>
              <a:ext cx="11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向左移动二位</a:t>
              </a:r>
            </a:p>
          </p:txBody>
        </p:sp>
      </p:grpSp>
      <p:grpSp>
        <p:nvGrpSpPr>
          <p:cNvPr id="40972" name="Group 12"/>
          <p:cNvGrpSpPr/>
          <p:nvPr/>
        </p:nvGrpSpPr>
        <p:grpSpPr>
          <a:xfrm>
            <a:off x="5435600" y="4076700"/>
            <a:ext cx="1727200" cy="544513"/>
            <a:chOff x="3984" y="1785"/>
            <a:chExt cx="1104" cy="343"/>
          </a:xfrm>
        </p:grpSpPr>
        <p:sp>
          <p:nvSpPr>
            <p:cNvPr id="23599" name="Text Box 13"/>
            <p:cNvSpPr txBox="1"/>
            <p:nvPr/>
          </p:nvSpPr>
          <p:spPr>
            <a:xfrm>
              <a:off x="3984" y="1872"/>
              <a:ext cx="1104" cy="256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向左移动一位</a:t>
              </a:r>
            </a:p>
          </p:txBody>
        </p:sp>
        <p:sp>
          <p:nvSpPr>
            <p:cNvPr id="23600" name="Line 14"/>
            <p:cNvSpPr/>
            <p:nvPr/>
          </p:nvSpPr>
          <p:spPr>
            <a:xfrm>
              <a:off x="4080" y="1785"/>
              <a:ext cx="912" cy="0"/>
            </a:xfrm>
            <a:prstGeom prst="line">
              <a:avLst/>
            </a:prstGeom>
            <a:ln w="22225" cap="flat" cmpd="sng">
              <a:solidFill>
                <a:schemeClr val="bg1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76" name="Text Box 16"/>
          <p:cNvSpPr txBox="1"/>
          <p:nvPr/>
        </p:nvSpPr>
        <p:spPr>
          <a:xfrm>
            <a:off x="1908175" y="5373688"/>
            <a:ext cx="16573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缩小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en-US" altLang="zh-CN" sz="20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000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</a:t>
            </a:r>
          </a:p>
        </p:txBody>
      </p:sp>
      <p:sp>
        <p:nvSpPr>
          <p:cNvPr id="40977" name="Text Box 17"/>
          <p:cNvSpPr txBox="1"/>
          <p:nvPr/>
        </p:nvSpPr>
        <p:spPr>
          <a:xfrm>
            <a:off x="3779838" y="45085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缩小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en-US" altLang="zh-CN" sz="2000" b="1" dirty="0">
                <a:solidFill>
                  <a:schemeClr val="accent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00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</a:t>
            </a:r>
          </a:p>
        </p:txBody>
      </p:sp>
      <p:sp>
        <p:nvSpPr>
          <p:cNvPr id="40978" name="Text Box 18"/>
          <p:cNvSpPr txBox="1"/>
          <p:nvPr/>
        </p:nvSpPr>
        <p:spPr>
          <a:xfrm>
            <a:off x="5580063" y="3716338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缩小</a:t>
            </a:r>
            <a:r>
              <a:rPr lang="en-US" altLang="zh-CN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en-US" altLang="zh-CN" b="1" dirty="0">
                <a:solidFill>
                  <a:srgbClr val="0000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0</a:t>
            </a:r>
            <a:r>
              <a:rPr lang="zh-CN" altLang="en-US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</a:t>
            </a:r>
          </a:p>
        </p:txBody>
      </p:sp>
      <p:graphicFrame>
        <p:nvGraphicFramePr>
          <p:cNvPr id="23561" name="Object 19"/>
          <p:cNvGraphicFramePr>
            <a:graphicFrameLocks noChangeAspect="1"/>
          </p:cNvGraphicFramePr>
          <p:nvPr/>
        </p:nvGraphicFramePr>
        <p:xfrm>
          <a:off x="0" y="0"/>
          <a:ext cx="183515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3" imgW="3114675" imgH="2314575" progId="Paint.Picture">
                  <p:embed/>
                </p:oleObj>
              </mc:Choice>
              <mc:Fallback>
                <p:oleObj r:id="rId3" imgW="3114675" imgH="231457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80FFFF"/>
                          </a:clrFrom>
                          <a:clrTo>
                            <a:srgbClr val="8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835150" cy="1354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23"/>
          <p:cNvSpPr txBox="1"/>
          <p:nvPr/>
        </p:nvSpPr>
        <p:spPr>
          <a:xfrm>
            <a:off x="0" y="1484313"/>
            <a:ext cx="935038" cy="27463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0.001</a:t>
            </a:r>
            <a:r>
              <a:rPr lang="zh-CN" altLang="en-US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23563" name="Text Box 24"/>
          <p:cNvSpPr txBox="1"/>
          <p:nvPr/>
        </p:nvSpPr>
        <p:spPr>
          <a:xfrm>
            <a:off x="2339975" y="1412875"/>
            <a:ext cx="792163" cy="274638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0.01</a:t>
            </a:r>
            <a:r>
              <a:rPr lang="zh-CN" altLang="en-US" sz="1200" b="1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23564" name="Rectangle 25"/>
          <p:cNvSpPr/>
          <p:nvPr/>
        </p:nvSpPr>
        <p:spPr>
          <a:xfrm>
            <a:off x="4572000" y="1412875"/>
            <a:ext cx="679450" cy="27463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atin typeface="Times New Roman" panose="02020603050405020304" pitchFamily="18" charset="0"/>
              </a:rPr>
              <a:t>（</a:t>
            </a:r>
            <a:r>
              <a:rPr lang="en-US" altLang="zh-CN" sz="1200" b="1" dirty="0">
                <a:latin typeface="Times New Roman" panose="02020603050405020304" pitchFamily="18" charset="0"/>
              </a:rPr>
              <a:t>0.1</a:t>
            </a:r>
            <a:r>
              <a:rPr lang="zh-CN" altLang="en-US" sz="1200" b="1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3565" name="Rectangle 26"/>
          <p:cNvSpPr/>
          <p:nvPr/>
        </p:nvSpPr>
        <p:spPr>
          <a:xfrm>
            <a:off x="6948488" y="1484313"/>
            <a:ext cx="565150" cy="274637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atin typeface="Times New Roman" panose="02020603050405020304" pitchFamily="18" charset="0"/>
              </a:rPr>
              <a:t>（</a:t>
            </a:r>
            <a:r>
              <a:rPr lang="en-US" altLang="zh-CN" sz="1200" b="1" dirty="0">
                <a:latin typeface="Times New Roman" panose="02020603050405020304" pitchFamily="18" charset="0"/>
              </a:rPr>
              <a:t>1</a:t>
            </a:r>
            <a:r>
              <a:rPr lang="zh-CN" altLang="en-US" sz="1200" b="1" dirty="0">
                <a:latin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23566" name="Object 27"/>
          <p:cNvGraphicFramePr>
            <a:graphicFrameLocks noChangeAspect="1"/>
          </p:cNvGraphicFramePr>
          <p:nvPr/>
        </p:nvGraphicFramePr>
        <p:xfrm>
          <a:off x="2195513" y="0"/>
          <a:ext cx="1922462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5" imgW="3067050" imgH="3667125" progId="Paint.Picture">
                  <p:embed/>
                </p:oleObj>
              </mc:Choice>
              <mc:Fallback>
                <p:oleObj r:id="rId5" imgW="3067050" imgH="36671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95513" y="0"/>
                        <a:ext cx="1922462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28"/>
          <p:cNvGraphicFramePr>
            <a:graphicFrameLocks noChangeAspect="1"/>
          </p:cNvGraphicFramePr>
          <p:nvPr/>
        </p:nvGraphicFramePr>
        <p:xfrm>
          <a:off x="4427538" y="0"/>
          <a:ext cx="19240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7" imgW="3067050" imgH="3667125" progId="Paint.Picture">
                  <p:embed/>
                </p:oleObj>
              </mc:Choice>
              <mc:Fallback>
                <p:oleObj r:id="rId7" imgW="3067050" imgH="3667125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427538" y="0"/>
                        <a:ext cx="1924050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30"/>
          <p:cNvGraphicFramePr>
            <a:graphicFrameLocks noChangeAspect="1"/>
          </p:cNvGraphicFramePr>
          <p:nvPr/>
        </p:nvGraphicFramePr>
        <p:xfrm>
          <a:off x="6732588" y="0"/>
          <a:ext cx="18542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9" imgW="3067050" imgH="3667125" progId="Paint.Picture">
                  <p:embed/>
                </p:oleObj>
              </mc:Choice>
              <mc:Fallback>
                <p:oleObj r:id="rId9" imgW="3067050" imgH="3667125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732588" y="0"/>
                        <a:ext cx="1854200" cy="2305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Line 40"/>
          <p:cNvSpPr/>
          <p:nvPr/>
        </p:nvSpPr>
        <p:spPr>
          <a:xfrm flipH="1">
            <a:off x="7308850" y="4868863"/>
            <a:ext cx="503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0" name="Line 42"/>
          <p:cNvSpPr/>
          <p:nvPr/>
        </p:nvSpPr>
        <p:spPr>
          <a:xfrm flipV="1">
            <a:off x="7308850" y="4221163"/>
            <a:ext cx="0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Line 43"/>
          <p:cNvSpPr/>
          <p:nvPr/>
        </p:nvSpPr>
        <p:spPr>
          <a:xfrm flipH="1">
            <a:off x="5435600" y="4221163"/>
            <a:ext cx="1873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04" name="Line 44"/>
          <p:cNvSpPr/>
          <p:nvPr/>
        </p:nvSpPr>
        <p:spPr>
          <a:xfrm flipH="1">
            <a:off x="3563938" y="4868863"/>
            <a:ext cx="374491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Line 45"/>
          <p:cNvSpPr/>
          <p:nvPr/>
        </p:nvSpPr>
        <p:spPr>
          <a:xfrm>
            <a:off x="7308850" y="486886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Line 46"/>
          <p:cNvSpPr/>
          <p:nvPr/>
        </p:nvSpPr>
        <p:spPr>
          <a:xfrm flipH="1">
            <a:off x="1258888" y="5734050"/>
            <a:ext cx="60499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5" name="WordArt 47"/>
          <p:cNvSpPr>
            <a:spLocks noTextEdit="1"/>
          </p:cNvSpPr>
          <p:nvPr/>
        </p:nvSpPr>
        <p:spPr>
          <a:xfrm>
            <a:off x="7885113" y="4652963"/>
            <a:ext cx="7620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1 . 0</a:t>
            </a:r>
          </a:p>
        </p:txBody>
      </p:sp>
      <p:sp>
        <p:nvSpPr>
          <p:cNvPr id="41008" name="Line 48"/>
          <p:cNvSpPr/>
          <p:nvPr/>
        </p:nvSpPr>
        <p:spPr>
          <a:xfrm flipH="1">
            <a:off x="7308850" y="4868863"/>
            <a:ext cx="5032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09" name="Line 49"/>
          <p:cNvSpPr/>
          <p:nvPr/>
        </p:nvSpPr>
        <p:spPr>
          <a:xfrm flipV="1">
            <a:off x="7308850" y="4221163"/>
            <a:ext cx="0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8" name="Line 50"/>
          <p:cNvSpPr/>
          <p:nvPr/>
        </p:nvSpPr>
        <p:spPr>
          <a:xfrm flipH="1">
            <a:off x="5435600" y="4221163"/>
            <a:ext cx="1873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9" name="WordArt 51"/>
          <p:cNvSpPr>
            <a:spLocks noTextEdit="1"/>
          </p:cNvSpPr>
          <p:nvPr/>
        </p:nvSpPr>
        <p:spPr>
          <a:xfrm>
            <a:off x="4932363" y="40767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3580" name="WordArt 52"/>
          <p:cNvSpPr>
            <a:spLocks noTextEdit="1"/>
          </p:cNvSpPr>
          <p:nvPr/>
        </p:nvSpPr>
        <p:spPr>
          <a:xfrm>
            <a:off x="5148263" y="4292600"/>
            <a:ext cx="76200" cy="85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3581" name="WordArt 53"/>
          <p:cNvSpPr>
            <a:spLocks noTextEdit="1"/>
          </p:cNvSpPr>
          <p:nvPr/>
        </p:nvSpPr>
        <p:spPr>
          <a:xfrm>
            <a:off x="5292725" y="40767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582" name="WordArt 55"/>
          <p:cNvSpPr>
            <a:spLocks noTextEdit="1"/>
          </p:cNvSpPr>
          <p:nvPr/>
        </p:nvSpPr>
        <p:spPr>
          <a:xfrm>
            <a:off x="4572000" y="40767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41016" name="WordArt 56"/>
          <p:cNvSpPr>
            <a:spLocks noChangeArrowheads="1" noChangeShapeType="1" noTextEdit="1"/>
          </p:cNvSpPr>
          <p:nvPr/>
        </p:nvSpPr>
        <p:spPr bwMode="auto">
          <a:xfrm>
            <a:off x="250825" y="3284538"/>
            <a:ext cx="4762500" cy="352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注意：位数不够用“</a:t>
            </a:r>
            <a:r>
              <a:rPr kumimoji="1" lang="en-US" altLang="zh-CN" sz="2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0”</a:t>
            </a:r>
            <a:r>
              <a:rPr kumimoji="1" lang="zh-CN" altLang="en-US" sz="2800" b="0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补足。</a:t>
            </a:r>
          </a:p>
        </p:txBody>
      </p:sp>
      <p:sp>
        <p:nvSpPr>
          <p:cNvPr id="23584" name="WordArt 63"/>
          <p:cNvSpPr>
            <a:spLocks noTextEdit="1"/>
          </p:cNvSpPr>
          <p:nvPr/>
        </p:nvSpPr>
        <p:spPr>
          <a:xfrm>
            <a:off x="3132138" y="47244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3585" name="WordArt 65"/>
          <p:cNvSpPr>
            <a:spLocks noTextEdit="1"/>
          </p:cNvSpPr>
          <p:nvPr/>
        </p:nvSpPr>
        <p:spPr>
          <a:xfrm>
            <a:off x="3276600" y="4941888"/>
            <a:ext cx="71438" cy="7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3586" name="WordArt 66"/>
          <p:cNvSpPr>
            <a:spLocks noTextEdit="1"/>
          </p:cNvSpPr>
          <p:nvPr/>
        </p:nvSpPr>
        <p:spPr>
          <a:xfrm>
            <a:off x="3419475" y="47244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587" name="WordArt 67"/>
          <p:cNvSpPr>
            <a:spLocks noTextEdit="1"/>
          </p:cNvSpPr>
          <p:nvPr/>
        </p:nvSpPr>
        <p:spPr>
          <a:xfrm>
            <a:off x="2916238" y="47244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588" name="WordArt 68"/>
          <p:cNvSpPr>
            <a:spLocks noTextEdit="1"/>
          </p:cNvSpPr>
          <p:nvPr/>
        </p:nvSpPr>
        <p:spPr>
          <a:xfrm>
            <a:off x="2484438" y="4724400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589" name="Line 69"/>
          <p:cNvSpPr/>
          <p:nvPr/>
        </p:nvSpPr>
        <p:spPr>
          <a:xfrm>
            <a:off x="7308850" y="486886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90" name="Line 70"/>
          <p:cNvSpPr/>
          <p:nvPr/>
        </p:nvSpPr>
        <p:spPr>
          <a:xfrm flipH="1">
            <a:off x="1258888" y="5734050"/>
            <a:ext cx="60499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91" name="WordArt 71"/>
          <p:cNvSpPr>
            <a:spLocks noTextEdit="1"/>
          </p:cNvSpPr>
          <p:nvPr/>
        </p:nvSpPr>
        <p:spPr>
          <a:xfrm>
            <a:off x="900113" y="5516563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3592" name="WordArt 72"/>
          <p:cNvSpPr>
            <a:spLocks noTextEdit="1"/>
          </p:cNvSpPr>
          <p:nvPr/>
        </p:nvSpPr>
        <p:spPr>
          <a:xfrm>
            <a:off x="1187450" y="5734050"/>
            <a:ext cx="73025" cy="7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3593" name="WordArt 73"/>
          <p:cNvSpPr>
            <a:spLocks noTextEdit="1"/>
          </p:cNvSpPr>
          <p:nvPr/>
        </p:nvSpPr>
        <p:spPr>
          <a:xfrm>
            <a:off x="1331913" y="5516563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594" name="WordArt 74"/>
          <p:cNvSpPr>
            <a:spLocks noTextEdit="1"/>
          </p:cNvSpPr>
          <p:nvPr/>
        </p:nvSpPr>
        <p:spPr>
          <a:xfrm>
            <a:off x="684213" y="5516563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595" name="WordArt 75"/>
          <p:cNvSpPr>
            <a:spLocks noTextEdit="1"/>
          </p:cNvSpPr>
          <p:nvPr/>
        </p:nvSpPr>
        <p:spPr>
          <a:xfrm>
            <a:off x="468313" y="5516563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596" name="WordArt 78"/>
          <p:cNvSpPr>
            <a:spLocks noTextEdit="1"/>
          </p:cNvSpPr>
          <p:nvPr/>
        </p:nvSpPr>
        <p:spPr>
          <a:xfrm>
            <a:off x="179388" y="5516563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41039" name="Line 79"/>
          <p:cNvSpPr/>
          <p:nvPr/>
        </p:nvSpPr>
        <p:spPr>
          <a:xfrm>
            <a:off x="7308850" y="486886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40" name="Line 80"/>
          <p:cNvSpPr/>
          <p:nvPr/>
        </p:nvSpPr>
        <p:spPr>
          <a:xfrm flipH="1">
            <a:off x="1258888" y="5734050"/>
            <a:ext cx="60499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4815E-6 L -0.03941 -8.14815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1551 L -0.05902 0.01551 " pathEditMode="relative" ptsTypes="AA">
                                      <p:cBhvr>
                                        <p:cTn id="104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4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92593E-6 L -0.09444 -5.92593E-6 " pathEditMode="relative" ptsTypes="AA">
                                      <p:cBhvr>
                                        <p:cTn id="166" dur="2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1" dur="2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/>
      <p:bldP spid="40977" grpId="0"/>
      <p:bldP spid="409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/>
          <p:nvPr/>
        </p:nvSpPr>
        <p:spPr>
          <a:xfrm>
            <a:off x="1295400" y="1219200"/>
            <a:ext cx="6858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小数点向左移动，小数的大小变化的规律</a:t>
            </a:r>
          </a:p>
        </p:txBody>
      </p:sp>
      <p:sp>
        <p:nvSpPr>
          <p:cNvPr id="41987" name="Text Box 3"/>
          <p:cNvSpPr txBox="1"/>
          <p:nvPr/>
        </p:nvSpPr>
        <p:spPr>
          <a:xfrm>
            <a:off x="914400" y="2362200"/>
            <a:ext cx="739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小数点向左移动</a:t>
            </a:r>
            <a:r>
              <a:rPr lang="zh-CN" altLang="en-US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一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位，原来的数就缩小</a:t>
            </a:r>
            <a:r>
              <a:rPr lang="en-US" altLang="zh-CN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10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倍；</a:t>
            </a:r>
          </a:p>
        </p:txBody>
      </p:sp>
      <p:sp>
        <p:nvSpPr>
          <p:cNvPr id="41988" name="Text Box 4"/>
          <p:cNvSpPr txBox="1"/>
          <p:nvPr/>
        </p:nvSpPr>
        <p:spPr>
          <a:xfrm>
            <a:off x="914400" y="3352800"/>
            <a:ext cx="769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小数点向左移动</a:t>
            </a:r>
            <a:r>
              <a:rPr lang="zh-CN" altLang="en-US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二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位，原来的数就缩小</a:t>
            </a:r>
            <a:r>
              <a:rPr lang="en-US" altLang="zh-CN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100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倍；</a:t>
            </a:r>
            <a:endParaRPr lang="zh-CN" altLang="en-US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1989" name="Text Box 5"/>
          <p:cNvSpPr txBox="1"/>
          <p:nvPr/>
        </p:nvSpPr>
        <p:spPr>
          <a:xfrm>
            <a:off x="914400" y="4343400"/>
            <a:ext cx="769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小数点向左移动</a:t>
            </a:r>
            <a:r>
              <a:rPr lang="zh-CN" altLang="en-US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三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位，原来的数就缩小</a:t>
            </a:r>
            <a:r>
              <a:rPr lang="en-US" altLang="zh-CN" sz="2800" b="1" dirty="0">
                <a:solidFill>
                  <a:schemeClr val="accent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1000</a:t>
            </a:r>
            <a:r>
              <a:rPr lang="zh-CN" altLang="en-US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倍；</a:t>
            </a:r>
          </a:p>
        </p:txBody>
      </p:sp>
      <p:sp>
        <p:nvSpPr>
          <p:cNvPr id="41990" name="Text Box 6"/>
          <p:cNvSpPr txBox="1"/>
          <p:nvPr/>
        </p:nvSpPr>
        <p:spPr>
          <a:xfrm>
            <a:off x="4276725" y="541020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……</a:t>
            </a:r>
            <a:endParaRPr lang="en-US" altLang="zh-CN" sz="28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24583" name="Picture 9" descr="MCj0437160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5749925"/>
            <a:ext cx="1133475" cy="92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  <p:bldP spid="41989" grpId="0"/>
      <p:bldP spid="4199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全屏显示(4:3)</PresentationFormat>
  <Paragraphs>169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仿宋_GB2312</vt:lpstr>
      <vt:lpstr>黑体</vt:lpstr>
      <vt:lpstr>华文彩云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想一想：小数点到底会怎样移动呢？你发现了什么？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说一说：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2022-01-11T01:53:52Z</dcterms:created>
  <dcterms:modified xsi:type="dcterms:W3CDTF">2023-01-16T16:20:58Z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D66E0D0EE5A8416292CCC42F34607CFB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