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340" r:id="rId2"/>
    <p:sldId id="346" r:id="rId3"/>
    <p:sldId id="348" r:id="rId4"/>
    <p:sldId id="349" r:id="rId5"/>
    <p:sldId id="300" r:id="rId6"/>
    <p:sldId id="312" r:id="rId7"/>
    <p:sldId id="293" r:id="rId8"/>
    <p:sldId id="326" r:id="rId9"/>
    <p:sldId id="257" r:id="rId10"/>
    <p:sldId id="328" r:id="rId11"/>
    <p:sldId id="301" r:id="rId12"/>
    <p:sldId id="329" r:id="rId13"/>
    <p:sldId id="313" r:id="rId14"/>
    <p:sldId id="309" r:id="rId15"/>
    <p:sldId id="298" r:id="rId16"/>
    <p:sldId id="302" r:id="rId17"/>
    <p:sldId id="317" r:id="rId18"/>
    <p:sldId id="318" r:id="rId19"/>
    <p:sldId id="260" r:id="rId20"/>
    <p:sldId id="319" r:id="rId21"/>
    <p:sldId id="286" r:id="rId22"/>
    <p:sldId id="276" r:id="rId23"/>
    <p:sldId id="331" r:id="rId24"/>
    <p:sldId id="287" r:id="rId25"/>
    <p:sldId id="332" r:id="rId26"/>
    <p:sldId id="305" r:id="rId27"/>
    <p:sldId id="333" r:id="rId28"/>
    <p:sldId id="320" r:id="rId29"/>
    <p:sldId id="334" r:id="rId30"/>
    <p:sldId id="321" r:id="rId31"/>
    <p:sldId id="322" r:id="rId32"/>
    <p:sldId id="335" r:id="rId33"/>
    <p:sldId id="323" r:id="rId34"/>
    <p:sldId id="289" r:id="rId35"/>
    <p:sldId id="290" r:id="rId36"/>
    <p:sldId id="291" r:id="rId37"/>
    <p:sldId id="325" r:id="rId38"/>
    <p:sldId id="324" r:id="rId39"/>
    <p:sldId id="271" r:id="rId40"/>
    <p:sldId id="339" r:id="rId41"/>
    <p:sldId id="274" r:id="rId42"/>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36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6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6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6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6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00CC"/>
    <a:srgbClr val="00FFFF"/>
    <a:srgbClr val="ECC3B2"/>
    <a:srgbClr val="E6D6B8"/>
    <a:srgbClr val="E3EBB3"/>
    <a:srgbClr val="CFECB2"/>
    <a:srgbClr val="B1EDE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229"/>
        <p:guide pos="2880"/>
      </p:guideLst>
    </p:cSldViewPr>
  </p:slideViewPr>
  <p:notesTextViewPr>
    <p:cViewPr>
      <p:scale>
        <a:sx n="100" d="100"/>
        <a:sy n="100" d="100"/>
      </p:scale>
      <p:origin x="0" y="0"/>
    </p:cViewPr>
  </p:notesTextViewPr>
  <p:sorterViewPr>
    <p:cViewPr>
      <p:scale>
        <a:sx n="68" d="100"/>
        <a:sy n="68" d="100"/>
      </p:scale>
      <p:origin x="0" y="0"/>
    </p:cViewPr>
  </p:sorterViewPr>
  <p:notesViewPr>
    <p:cSldViewPr>
      <p:cViewPr varScale="1">
        <p:scale>
          <a:sx n="87" d="100"/>
          <a:sy n="87" d="100"/>
        </p:scale>
        <p:origin x="-3252" y="-90"/>
      </p:cViewPr>
      <p:guideLst>
        <p:guide orient="horz" pos="2880"/>
        <p:guide pos="2160"/>
      </p:guideLst>
    </p:cSldViewPr>
  </p:notes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200" b="0">
                <a:latin typeface="Arial" panose="020B0604020202020204" pitchFamily="34" charset="0"/>
              </a:defRPr>
            </a:lvl1pPr>
          </a:lstStyle>
          <a:p>
            <a:pPr>
              <a:defRPr/>
            </a:pPr>
            <a:endParaRPr lang="zh-CN" alt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200" b="0">
                <a:latin typeface="Arial" panose="020B0604020202020204" pitchFamily="34" charset="0"/>
              </a:defRPr>
            </a:lvl1pPr>
          </a:lstStyle>
          <a:p>
            <a:pPr>
              <a:defRPr/>
            </a:pPr>
            <a:endParaRPr lang="en-US" altLang="zh-CN"/>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 typeface="Arial" panose="020B0604020202020204" pitchFamily="34" charset="0"/>
              <a:buNone/>
              <a:defRPr sz="1200" b="0">
                <a:latin typeface="Arial" panose="020B0604020202020204" pitchFamily="34" charset="0"/>
              </a:defRPr>
            </a:lvl1pPr>
          </a:lstStyle>
          <a:p>
            <a:pPr>
              <a:defRPr/>
            </a:pPr>
            <a:endParaRPr lang="en-US" altLang="zh-CN"/>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buFont typeface="Arial" panose="020B0604020202020204" pitchFamily="34" charset="0"/>
              <a:buNone/>
              <a:defRPr sz="1200" b="0">
                <a:latin typeface="Arial" panose="020B0604020202020204" pitchFamily="34" charset="0"/>
              </a:defRPr>
            </a:lvl1pPr>
          </a:lstStyle>
          <a:p>
            <a:pPr>
              <a:defRPr/>
            </a:pPr>
            <a:fld id="{E153BE96-50E1-4403-8D0C-3062E8E6A2C8}"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ABD8A-C35A-444B-BA12-04662A3A5267}"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D6D97-06B3-4DD2-8F50-360E4D2405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0D6D97-06B3-4DD2-8F50-360E4D2405F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3BA1128-E661-4F10-AC5C-CDAD23F4D870}"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32441B6B-367A-4E4F-8C1D-BD09909BF6C0}"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BE58CA8-ACCC-4662-8D5D-6949EF0CD618}"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B9E0066-796E-4886-A4B0-A6DA081BE596}" type="slidenum">
              <a:rPr lang="zh-CN" altLang="en-US"/>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68EBAA82-9EB3-4EBF-9A18-ACF2D364E212}"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3BA1128-E661-4F10-AC5C-CDAD23F4D870}"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2364DAB-BE44-4CBB-A88B-0E25E410DDC8}"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7B8A79E-1E24-4585-8CB9-BBB5D231227B}"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A6AAEFC-5E3C-4AEE-AFEC-2B25F7CD2A03}"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7C565AB0-141C-4FA1-B1B3-32E5C52980C6}"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C062B1DE-344F-4CBB-8CEB-EED188065F6D}"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1F69CB37-6B05-41F0-A3F2-E77EC078814D}"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52D852F-A8CE-416A-BD10-BD8B211D0F07}"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400" b="0">
                <a:latin typeface="+mn-lt"/>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 typeface="Arial" panose="020B0604020202020204" pitchFamily="34" charset="0"/>
              <a:buNone/>
              <a:defRPr sz="1400" b="0">
                <a:latin typeface="+mn-lt"/>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400" b="0">
                <a:latin typeface="+mn-lt"/>
              </a:defRPr>
            </a:lvl1pPr>
          </a:lstStyle>
          <a:p>
            <a:pPr>
              <a:defRPr/>
            </a:pPr>
            <a:fld id="{8EAF1B41-89AF-41C0-8FE7-0CDDD9C43BB8}"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H:\&#22806;&#30740;&#29256;&#33521;&#35821;\Module6\Unit1\Module6%20Unit1%20&#31934;&#21697;&#35838;&#20214;\Unit1Activity1&#35838;&#25991;&#24405;&#38899;.mp3" TargetMode="External"/><Relationship Id="rId1" Type="http://schemas.microsoft.com/office/2007/relationships/media" Target="file:///H:\&#22806;&#30740;&#29256;&#33521;&#35821;\Module6\Unit1\Module6%20Unit1%20&#31934;&#21697;&#35838;&#20214;\Unit1Activity1&#35838;&#25991;&#24405;&#38899;.mp3" TargetMode="External"/><Relationship Id="rId5" Type="http://schemas.openxmlformats.org/officeDocument/2006/relationships/image" Target="../media/image2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H:\&#22806;&#30740;&#29256;&#33521;&#35821;\Module6\Unit1\Module6%20Unit1%20&#31934;&#21697;&#35838;&#20214;\Unit1Activity2&#35838;&#25991;&#24405;&#38899;.mp3" TargetMode="External"/><Relationship Id="rId1" Type="http://schemas.microsoft.com/office/2007/relationships/media" Target="file:///H:\&#22806;&#30740;&#29256;&#33521;&#35821;\Module6\Unit1\Module6%20Unit1%20&#31934;&#21697;&#35838;&#20214;\Unit1Activity2&#35838;&#25991;&#24405;&#38899;.mp3"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file:///H:\U1-A2.mp3"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file:///H:\U1-A2.mp3"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H:\&#22806;&#30740;&#29256;&#33521;&#35821;\Module6\Unit1\Module6%20Unit1%20&#31934;&#21697;&#35838;&#20214;\Unit1Activity5&#35838;&#25991;&#24405;&#38899;.mp3" TargetMode="External"/><Relationship Id="rId1" Type="http://schemas.microsoft.com/office/2007/relationships/media" Target="file:///H:\&#22806;&#30740;&#29256;&#33521;&#35821;\Module6\Unit1\Module6%20Unit1%20&#31934;&#21697;&#35838;&#20214;\Unit1Activity5&#35838;&#25991;&#24405;&#38899;.mp3" TargetMode="Externa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348" y="1447852"/>
            <a:ext cx="8095981" cy="255454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altLang="zh-CN" dirty="0">
                <a:solidFill>
                  <a:srgbClr val="002060"/>
                </a:solidFill>
                <a:latin typeface="Times New Roman" panose="02020603050405020304" pitchFamily="18" charset="0"/>
                <a:cs typeface="Times New Roman" panose="02020603050405020304" pitchFamily="18" charset="0"/>
              </a:rPr>
              <a:t>Module </a:t>
            </a:r>
            <a:r>
              <a:rPr lang="en-US" altLang="zh-CN" dirty="0" smtClean="0">
                <a:solidFill>
                  <a:srgbClr val="002060"/>
                </a:solidFill>
                <a:latin typeface="Times New Roman" panose="02020603050405020304" pitchFamily="18" charset="0"/>
                <a:cs typeface="Times New Roman" panose="02020603050405020304" pitchFamily="18" charset="0"/>
              </a:rPr>
              <a:t>6  </a:t>
            </a:r>
            <a:r>
              <a:rPr lang="en-US" altLang="zh-CN" dirty="0">
                <a:solidFill>
                  <a:srgbClr val="002060"/>
                </a:solidFill>
                <a:latin typeface="Times New Roman" panose="02020603050405020304" pitchFamily="18" charset="0"/>
                <a:cs typeface="Times New Roman" panose="02020603050405020304" pitchFamily="18" charset="0"/>
              </a:rPr>
              <a:t>Eating </a:t>
            </a:r>
            <a:r>
              <a:rPr lang="en-US" altLang="zh-CN" dirty="0" smtClean="0">
                <a:solidFill>
                  <a:srgbClr val="002060"/>
                </a:solidFill>
                <a:latin typeface="Times New Roman" panose="02020603050405020304" pitchFamily="18" charset="0"/>
                <a:cs typeface="Times New Roman" panose="02020603050405020304" pitchFamily="18" charset="0"/>
              </a:rPr>
              <a:t>together</a:t>
            </a:r>
          </a:p>
          <a:p>
            <a:pPr algn="ctr"/>
            <a:endParaRPr lang="en-US" altLang="zh-CN" dirty="0" smtClean="0">
              <a:solidFill>
                <a:srgbClr val="002060"/>
              </a:solidFill>
              <a:latin typeface="Times New Roman" panose="02020603050405020304" pitchFamily="18" charset="0"/>
              <a:cs typeface="Times New Roman" panose="02020603050405020304" pitchFamily="18" charset="0"/>
            </a:endParaRPr>
          </a:p>
          <a:p>
            <a:pPr algn="ctr"/>
            <a:r>
              <a:rPr lang="en-US" altLang="zh-CN" sz="4400" dirty="0" smtClean="0">
                <a:solidFill>
                  <a:srgbClr val="006600"/>
                </a:solidFill>
                <a:latin typeface="Times New Roman" panose="02020603050405020304" pitchFamily="18" charset="0"/>
                <a:cs typeface="Times New Roman" panose="02020603050405020304" pitchFamily="18" charset="0"/>
              </a:rPr>
              <a:t>Unit </a:t>
            </a:r>
            <a:r>
              <a:rPr lang="en-US" altLang="zh-CN" sz="4400" dirty="0">
                <a:solidFill>
                  <a:srgbClr val="006600"/>
                </a:solidFill>
                <a:latin typeface="Times New Roman" panose="02020603050405020304" pitchFamily="18" charset="0"/>
                <a:cs typeface="Times New Roman" panose="02020603050405020304" pitchFamily="18" charset="0"/>
              </a:rPr>
              <a:t>1 When is the school-leavers’ party</a:t>
            </a:r>
            <a:r>
              <a:rPr lang="en-US" altLang="zh-CN" sz="4400" dirty="0" smtClean="0">
                <a:solidFill>
                  <a:srgbClr val="006600"/>
                </a:solidFill>
                <a:latin typeface="Times New Roman" panose="02020603050405020304" pitchFamily="18" charset="0"/>
                <a:cs typeface="Times New Roman" panose="02020603050405020304" pitchFamily="18" charset="0"/>
              </a:rPr>
              <a:t>?</a:t>
            </a:r>
            <a:endParaRPr lang="en-US" altLang="zh-CN" sz="4400" dirty="0">
              <a:solidFill>
                <a:srgbClr val="006600"/>
              </a:solidFill>
              <a:latin typeface="Times New Roman" panose="02020603050405020304" pitchFamily="18" charset="0"/>
              <a:cs typeface="Times New Roman" panose="02020603050405020304" pitchFamily="18" charset="0"/>
            </a:endParaRPr>
          </a:p>
        </p:txBody>
      </p:sp>
      <p:sp>
        <p:nvSpPr>
          <p:cNvPr id="4" name="矩形 3"/>
          <p:cNvSpPr/>
          <p:nvPr/>
        </p:nvSpPr>
        <p:spPr>
          <a:xfrm>
            <a:off x="3079436" y="5638741"/>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kern="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19200" y="2578100"/>
            <a:ext cx="14684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paint </a:t>
            </a:r>
            <a:r>
              <a:rPr lang="en-US" altLang="zh-CN" sz="3200" i="1" dirty="0"/>
              <a:t>v</a:t>
            </a:r>
            <a:r>
              <a:rPr lang="en-US" altLang="zh-CN" sz="3200" dirty="0"/>
              <a:t>.</a:t>
            </a:r>
          </a:p>
          <a:p>
            <a:pPr eaLnBrk="1" hangingPunct="1">
              <a:lnSpc>
                <a:spcPct val="120000"/>
              </a:lnSpc>
            </a:pPr>
            <a:r>
              <a:rPr lang="zh-CN" altLang="en-US" sz="3200" dirty="0">
                <a:solidFill>
                  <a:srgbClr val="FF0000"/>
                </a:solidFill>
              </a:rPr>
              <a:t>绘画</a:t>
            </a:r>
          </a:p>
        </p:txBody>
      </p:sp>
      <p:sp>
        <p:nvSpPr>
          <p:cNvPr id="10243" name="Rectangle 3"/>
          <p:cNvSpPr>
            <a:spLocks noChangeArrowheads="1"/>
          </p:cNvSpPr>
          <p:nvPr/>
        </p:nvSpPr>
        <p:spPr bwMode="auto">
          <a:xfrm>
            <a:off x="4191000" y="2590800"/>
            <a:ext cx="45720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dirty="0"/>
              <a:t>heat </a:t>
            </a:r>
            <a:r>
              <a:rPr lang="en-US" altLang="zh-CN" sz="3200" i="1" dirty="0"/>
              <a:t>v</a:t>
            </a:r>
            <a:r>
              <a:rPr lang="en-US" altLang="zh-CN" sz="3200" dirty="0"/>
              <a:t>.</a:t>
            </a:r>
          </a:p>
          <a:p>
            <a:pPr>
              <a:lnSpc>
                <a:spcPct val="120000"/>
              </a:lnSpc>
            </a:pPr>
            <a:r>
              <a:rPr lang="zh-CN" altLang="en-US" sz="3200" dirty="0">
                <a:solidFill>
                  <a:srgbClr val="FF0000"/>
                </a:solidFill>
              </a:rPr>
              <a:t>使变热；给</a:t>
            </a:r>
            <a:r>
              <a:rPr lang="en-US" altLang="zh-CN" sz="3200" dirty="0">
                <a:solidFill>
                  <a:srgbClr val="FF0000"/>
                </a:solidFill>
                <a:latin typeface="宋体" panose="02010600030101010101" pitchFamily="2" charset="-122"/>
              </a:rPr>
              <a:t>……</a:t>
            </a:r>
            <a:r>
              <a:rPr lang="zh-CN" altLang="en-US" sz="3200" dirty="0">
                <a:solidFill>
                  <a:srgbClr val="FF0000"/>
                </a:solidFill>
                <a:latin typeface="宋体" panose="02010600030101010101" pitchFamily="2" charset="-122"/>
              </a:rPr>
              <a:t>加</a:t>
            </a:r>
            <a:r>
              <a:rPr lang="zh-CN" altLang="en-US" sz="3200" dirty="0">
                <a:solidFill>
                  <a:srgbClr val="FF0000"/>
                </a:solidFill>
              </a:rPr>
              <a:t>热</a:t>
            </a:r>
          </a:p>
        </p:txBody>
      </p:sp>
      <p:sp>
        <p:nvSpPr>
          <p:cNvPr id="10244" name="Rectangle 4"/>
          <p:cNvSpPr>
            <a:spLocks noChangeArrowheads="1"/>
          </p:cNvSpPr>
          <p:nvPr/>
        </p:nvSpPr>
        <p:spPr bwMode="auto">
          <a:xfrm>
            <a:off x="3733800" y="4953000"/>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t>knife </a:t>
            </a:r>
            <a:r>
              <a:rPr lang="en-US" altLang="zh-CN" sz="3200" i="1" dirty="0"/>
              <a:t>n</a:t>
            </a:r>
            <a:r>
              <a:rPr lang="en-US" altLang="zh-CN" sz="3200" dirty="0"/>
              <a:t>. </a:t>
            </a:r>
          </a:p>
          <a:p>
            <a:r>
              <a:rPr lang="zh-CN" altLang="en-US" sz="3200" dirty="0">
                <a:solidFill>
                  <a:srgbClr val="FF0000"/>
                </a:solidFill>
              </a:rPr>
              <a:t>餐刀；刀具</a:t>
            </a:r>
          </a:p>
        </p:txBody>
      </p:sp>
      <p:pic>
        <p:nvPicPr>
          <p:cNvPr id="10245" name="Picture 5" descr="6094d374462ce495-ce3d11c5c45855fb-b570d60688e52419900dce10fc2623be"/>
          <p:cNvPicPr>
            <a:picLocks noChangeAspect="1" noChangeArrowheads="1"/>
          </p:cNvPicPr>
          <p:nvPr/>
        </p:nvPicPr>
        <p:blipFill>
          <a:blip r:embed="rId2" cstate="email"/>
          <a:srcRect/>
          <a:stretch>
            <a:fillRect/>
          </a:stretch>
        </p:blipFill>
        <p:spPr bwMode="auto">
          <a:xfrm>
            <a:off x="1066800" y="3810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0b5eb59352455417-952f46fce7e32a1c-ab402dfb314783626a59bbe83500658f_i"/>
          <p:cNvPicPr>
            <a:picLocks noChangeAspect="1" noChangeArrowheads="1"/>
          </p:cNvPicPr>
          <p:nvPr/>
        </p:nvPicPr>
        <p:blipFill>
          <a:blip r:embed="rId3"/>
          <a:srcRect/>
          <a:stretch>
            <a:fillRect/>
          </a:stretch>
        </p:blipFill>
        <p:spPr bwMode="auto">
          <a:xfrm>
            <a:off x="4572000" y="381000"/>
            <a:ext cx="22860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f2d61ffa7bda4798-8f389421c11bb75c-59fbc3875ce08cb31ba6b2c8d490a411"/>
          <p:cNvPicPr>
            <a:picLocks noChangeAspect="1" noChangeArrowheads="1"/>
          </p:cNvPicPr>
          <p:nvPr/>
        </p:nvPicPr>
        <p:blipFill>
          <a:blip r:embed="rId4" cstate="email"/>
          <a:srcRect/>
          <a:stretch>
            <a:fillRect/>
          </a:stretch>
        </p:blipFill>
        <p:spPr bwMode="auto">
          <a:xfrm>
            <a:off x="914400" y="4191000"/>
            <a:ext cx="23622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heckerboard(across)">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checkerboard(across)">
                                      <p:cBhvr>
                                        <p:cTn id="18" dur="5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0243"/>
                                        </p:tgtEl>
                                        <p:attrNameLst>
                                          <p:attrName>style.visibility</p:attrName>
                                        </p:attrNameLst>
                                      </p:cBhvr>
                                      <p:to>
                                        <p:strVal val="visible"/>
                                      </p:to>
                                    </p:set>
                                    <p:anim calcmode="lin" valueType="num">
                                      <p:cBhvr>
                                        <p:cTn id="23" dur="500" fill="hold"/>
                                        <p:tgtEl>
                                          <p:spTgt spid="10243"/>
                                        </p:tgtEl>
                                        <p:attrNameLst>
                                          <p:attrName>ppt_w</p:attrName>
                                        </p:attrNameLst>
                                      </p:cBhvr>
                                      <p:tavLst>
                                        <p:tav tm="0">
                                          <p:val>
                                            <p:fltVal val="0"/>
                                          </p:val>
                                        </p:tav>
                                        <p:tav tm="100000">
                                          <p:val>
                                            <p:strVal val="#ppt_w"/>
                                          </p:val>
                                        </p:tav>
                                      </p:tavLst>
                                    </p:anim>
                                    <p:anim calcmode="lin" valueType="num">
                                      <p:cBhvr>
                                        <p:cTn id="24" dur="5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checkerboard(across)">
                                      <p:cBhvr>
                                        <p:cTn id="29" dur="500"/>
                                        <p:tgtEl>
                                          <p:spTgt spid="1024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0244"/>
                                        </p:tgtEl>
                                        <p:attrNameLst>
                                          <p:attrName>style.visibility</p:attrName>
                                        </p:attrNameLst>
                                      </p:cBhvr>
                                      <p:to>
                                        <p:strVal val="visible"/>
                                      </p:to>
                                    </p:set>
                                    <p:anim calcmode="lin" valueType="num">
                                      <p:cBhvr>
                                        <p:cTn id="34" dur="500" fill="hold"/>
                                        <p:tgtEl>
                                          <p:spTgt spid="10244"/>
                                        </p:tgtEl>
                                        <p:attrNameLst>
                                          <p:attrName>ppt_w</p:attrName>
                                        </p:attrNameLst>
                                      </p:cBhvr>
                                      <p:tavLst>
                                        <p:tav tm="0">
                                          <p:val>
                                            <p:fltVal val="0"/>
                                          </p:val>
                                        </p:tav>
                                        <p:tav tm="100000">
                                          <p:val>
                                            <p:strVal val="#ppt_w"/>
                                          </p:val>
                                        </p:tav>
                                      </p:tavLst>
                                    </p:anim>
                                    <p:anim calcmode="lin" valueType="num">
                                      <p:cBhvr>
                                        <p:cTn id="35" dur="500" fill="hold"/>
                                        <p:tgtEl>
                                          <p:spTgt spid="10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71600" y="3352800"/>
            <a:ext cx="1600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t>fork </a:t>
            </a:r>
            <a:r>
              <a:rPr lang="en-US" altLang="zh-CN" sz="3200" i="1"/>
              <a:t>n</a:t>
            </a:r>
            <a:r>
              <a:rPr lang="en-US" altLang="zh-CN" sz="3200"/>
              <a:t>.</a:t>
            </a:r>
          </a:p>
          <a:p>
            <a:pPr eaLnBrk="1" hangingPunct="1">
              <a:lnSpc>
                <a:spcPct val="120000"/>
              </a:lnSpc>
            </a:pPr>
            <a:r>
              <a:rPr lang="zh-CN" altLang="en-US" sz="3200">
                <a:solidFill>
                  <a:srgbClr val="FF0000"/>
                </a:solidFill>
              </a:rPr>
              <a:t>餐叉</a:t>
            </a:r>
          </a:p>
        </p:txBody>
      </p:sp>
      <p:sp>
        <p:nvSpPr>
          <p:cNvPr id="11267" name="Text Box 3"/>
          <p:cNvSpPr txBox="1">
            <a:spLocks noChangeArrowheads="1"/>
          </p:cNvSpPr>
          <p:nvPr/>
        </p:nvSpPr>
        <p:spPr bwMode="auto">
          <a:xfrm>
            <a:off x="5715000" y="3276600"/>
            <a:ext cx="18081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t>spoon </a:t>
            </a:r>
            <a:r>
              <a:rPr lang="en-US" altLang="zh-CN" sz="3200" i="1"/>
              <a:t>n</a:t>
            </a:r>
            <a:r>
              <a:rPr lang="en-US" altLang="zh-CN" sz="3200"/>
              <a:t>.</a:t>
            </a:r>
          </a:p>
          <a:p>
            <a:pPr eaLnBrk="1" hangingPunct="1">
              <a:lnSpc>
                <a:spcPct val="120000"/>
              </a:lnSpc>
            </a:pPr>
            <a:r>
              <a:rPr lang="zh-CN" altLang="en-US" sz="3200">
                <a:solidFill>
                  <a:srgbClr val="FF0000"/>
                </a:solidFill>
              </a:rPr>
              <a:t>匙；勺子</a:t>
            </a:r>
          </a:p>
        </p:txBody>
      </p:sp>
      <p:pic>
        <p:nvPicPr>
          <p:cNvPr id="11268" name="Picture 4" descr="04920116ce572b87-86148efb8aff0927-244daa2430c7fce44a291b9f18643103"/>
          <p:cNvPicPr>
            <a:picLocks noChangeAspect="1" noChangeArrowheads="1"/>
          </p:cNvPicPr>
          <p:nvPr/>
        </p:nvPicPr>
        <p:blipFill>
          <a:blip r:embed="rId2" cstate="email"/>
          <a:srcRect/>
          <a:stretch>
            <a:fillRect/>
          </a:stretch>
        </p:blipFill>
        <p:spPr bwMode="auto">
          <a:xfrm>
            <a:off x="914400" y="914400"/>
            <a:ext cx="25146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0770c6613b7e3cd4-adc192d686d8741c-679eb04f66ee228c7ed6657aa5e1e6d5"/>
          <p:cNvPicPr>
            <a:picLocks noChangeAspect="1" noChangeArrowheads="1"/>
          </p:cNvPicPr>
          <p:nvPr/>
        </p:nvPicPr>
        <p:blipFill>
          <a:blip r:embed="rId3"/>
          <a:srcRect/>
          <a:stretch>
            <a:fillRect/>
          </a:stretch>
        </p:blipFill>
        <p:spPr bwMode="auto">
          <a:xfrm>
            <a:off x="5562600" y="9144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checkerboard(across)">
                                      <p:cBhvr>
                                        <p:cTn id="18" dur="500"/>
                                        <p:tgtEl>
                                          <p:spTgt spid="11269"/>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1267"/>
                                        </p:tgtEl>
                                        <p:attrNameLst>
                                          <p:attrName>style.visibility</p:attrName>
                                        </p:attrNameLst>
                                      </p:cBhvr>
                                      <p:to>
                                        <p:strVal val="visible"/>
                                      </p:to>
                                    </p:set>
                                    <p:anim calcmode="lin" valueType="num">
                                      <p:cBhvr>
                                        <p:cTn id="23" dur="500" fill="hold"/>
                                        <p:tgtEl>
                                          <p:spTgt spid="11267"/>
                                        </p:tgtEl>
                                        <p:attrNameLst>
                                          <p:attrName>ppt_w</p:attrName>
                                        </p:attrNameLst>
                                      </p:cBhvr>
                                      <p:tavLst>
                                        <p:tav tm="0">
                                          <p:val>
                                            <p:fltVal val="0"/>
                                          </p:val>
                                        </p:tav>
                                        <p:tav tm="100000">
                                          <p:val>
                                            <p:strVal val="#ppt_w"/>
                                          </p:val>
                                        </p:tav>
                                      </p:tavLst>
                                    </p:anim>
                                    <p:anim calcmode="lin" valueType="num">
                                      <p:cBhvr>
                                        <p:cTn id="24"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114800" y="1295400"/>
            <a:ext cx="29162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t>cheeseburger </a:t>
            </a:r>
            <a:r>
              <a:rPr lang="en-US" altLang="zh-CN" sz="3200" i="1"/>
              <a:t>n</a:t>
            </a:r>
            <a:r>
              <a:rPr lang="en-US" altLang="zh-CN" sz="3200"/>
              <a:t>.</a:t>
            </a:r>
          </a:p>
          <a:p>
            <a:pPr eaLnBrk="1" hangingPunct="1">
              <a:lnSpc>
                <a:spcPct val="120000"/>
              </a:lnSpc>
            </a:pPr>
            <a:r>
              <a:rPr lang="zh-CN" altLang="en-US" sz="3200">
                <a:solidFill>
                  <a:srgbClr val="FF0000"/>
                </a:solidFill>
              </a:rPr>
              <a:t>干酪汉堡包</a:t>
            </a:r>
          </a:p>
        </p:txBody>
      </p:sp>
      <p:sp>
        <p:nvSpPr>
          <p:cNvPr id="12291" name="Text Box 3"/>
          <p:cNvSpPr txBox="1">
            <a:spLocks noChangeArrowheads="1"/>
          </p:cNvSpPr>
          <p:nvPr/>
        </p:nvSpPr>
        <p:spPr bwMode="auto">
          <a:xfrm>
            <a:off x="3124200" y="3962400"/>
            <a:ext cx="48672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t>Italian </a:t>
            </a:r>
          </a:p>
          <a:p>
            <a:pPr eaLnBrk="1" hangingPunct="1">
              <a:lnSpc>
                <a:spcPct val="120000"/>
              </a:lnSpc>
            </a:pPr>
            <a:r>
              <a:rPr lang="en-US" altLang="zh-CN" sz="3200" i="1"/>
              <a:t>adj</a:t>
            </a:r>
            <a:r>
              <a:rPr lang="en-US" altLang="zh-CN" sz="3200"/>
              <a:t>.</a:t>
            </a:r>
            <a:r>
              <a:rPr lang="zh-CN" altLang="en-US" sz="3200">
                <a:solidFill>
                  <a:srgbClr val="FF0000"/>
                </a:solidFill>
              </a:rPr>
              <a:t>意大利的；意大利人的</a:t>
            </a:r>
          </a:p>
          <a:p>
            <a:pPr eaLnBrk="1" hangingPunct="1">
              <a:lnSpc>
                <a:spcPct val="120000"/>
              </a:lnSpc>
            </a:pPr>
            <a:r>
              <a:rPr lang="en-US" altLang="zh-CN" sz="3200" i="1"/>
              <a:t>n</a:t>
            </a:r>
            <a:r>
              <a:rPr lang="en-US" altLang="zh-CN" sz="3200"/>
              <a:t>. </a:t>
            </a:r>
            <a:r>
              <a:rPr lang="zh-CN" altLang="en-US" sz="3200">
                <a:solidFill>
                  <a:srgbClr val="FF0000"/>
                </a:solidFill>
              </a:rPr>
              <a:t>意大利语；意大利人</a:t>
            </a:r>
          </a:p>
        </p:txBody>
      </p:sp>
      <p:pic>
        <p:nvPicPr>
          <p:cNvPr id="12292" name="Picture 4" descr="c6239ca3b994a097-f1f122cf1127c6b9-c5d450564c00f3dbf3a2b8013203a6cf_i"/>
          <p:cNvPicPr>
            <a:picLocks noChangeAspect="1" noChangeArrowheads="1"/>
          </p:cNvPicPr>
          <p:nvPr/>
        </p:nvPicPr>
        <p:blipFill>
          <a:blip r:embed="rId2" cstate="email"/>
          <a:srcRect/>
          <a:stretch>
            <a:fillRect/>
          </a:stretch>
        </p:blipFill>
        <p:spPr bwMode="auto">
          <a:xfrm>
            <a:off x="457200" y="3886200"/>
            <a:ext cx="26670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41425947a62770c7-12a758363cb1c808-34e270040ae81488d1bf881942bc2221_i"/>
          <p:cNvPicPr>
            <a:picLocks noChangeAspect="1" noChangeArrowheads="1"/>
          </p:cNvPicPr>
          <p:nvPr/>
        </p:nvPicPr>
        <p:blipFill>
          <a:blip r:embed="rId3" cstate="email"/>
          <a:srcRect/>
          <a:stretch>
            <a:fillRect/>
          </a:stretch>
        </p:blipFill>
        <p:spPr bwMode="auto">
          <a:xfrm>
            <a:off x="685800" y="1219200"/>
            <a:ext cx="3276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checkerboard(across)">
                                      <p:cBhvr>
                                        <p:cTn id="18" dur="500"/>
                                        <p:tgtEl>
                                          <p:spTgt spid="12292"/>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2291"/>
                                        </p:tgtEl>
                                        <p:attrNameLst>
                                          <p:attrName>style.visibility</p:attrName>
                                        </p:attrNameLst>
                                      </p:cBhvr>
                                      <p:to>
                                        <p:strVal val="visible"/>
                                      </p:to>
                                    </p:set>
                                    <p:anim calcmode="lin" valueType="num">
                                      <p:cBhvr>
                                        <p:cTn id="23" dur="500" fill="hold"/>
                                        <p:tgtEl>
                                          <p:spTgt spid="12291"/>
                                        </p:tgtEl>
                                        <p:attrNameLst>
                                          <p:attrName>ppt_w</p:attrName>
                                        </p:attrNameLst>
                                      </p:cBhvr>
                                      <p:tavLst>
                                        <p:tav tm="0">
                                          <p:val>
                                            <p:fltVal val="0"/>
                                          </p:val>
                                        </p:tav>
                                        <p:tav tm="100000">
                                          <p:val>
                                            <p:strVal val="#ppt_w"/>
                                          </p:val>
                                        </p:tav>
                                      </p:tavLst>
                                    </p:anim>
                                    <p:anim calcmode="lin" valueType="num">
                                      <p:cBhvr>
                                        <p:cTn id="24" dur="500" fill="hold"/>
                                        <p:tgtEl>
                                          <p:spTgt spid="122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33600" y="4648200"/>
            <a:ext cx="6248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200"/>
              <a:t> </a:t>
            </a:r>
            <a:r>
              <a:rPr lang="en-US" altLang="zh-CN" sz="3200"/>
              <a:t>heat up </a:t>
            </a:r>
            <a:r>
              <a:rPr lang="zh-CN" altLang="en-US" sz="3200">
                <a:solidFill>
                  <a:srgbClr val="FF0000"/>
                </a:solidFill>
              </a:rPr>
              <a:t>使变热；</a:t>
            </a:r>
            <a:r>
              <a:rPr lang="zh-CN" altLang="en-US" sz="3200">
                <a:solidFill>
                  <a:srgbClr val="FF0000"/>
                </a:solidFill>
                <a:latin typeface="宋体" panose="02010600030101010101" pitchFamily="2" charset="-122"/>
              </a:rPr>
              <a:t>给</a:t>
            </a:r>
            <a:r>
              <a:rPr lang="en-US" altLang="zh-CN" sz="3200">
                <a:solidFill>
                  <a:srgbClr val="FF0000"/>
                </a:solidFill>
                <a:latin typeface="宋体" panose="02010600030101010101" pitchFamily="2" charset="-122"/>
              </a:rPr>
              <a:t>……</a:t>
            </a:r>
            <a:r>
              <a:rPr lang="zh-CN" altLang="en-US" sz="3200">
                <a:solidFill>
                  <a:srgbClr val="FF0000"/>
                </a:solidFill>
                <a:latin typeface="宋体" panose="02010600030101010101" pitchFamily="2" charset="-122"/>
              </a:rPr>
              <a:t>加热</a:t>
            </a:r>
          </a:p>
        </p:txBody>
      </p:sp>
      <p:sp>
        <p:nvSpPr>
          <p:cNvPr id="18435" name="WordArt 3"/>
          <p:cNvSpPr>
            <a:spLocks noChangeArrowheads="1" noChangeShapeType="1"/>
          </p:cNvSpPr>
          <p:nvPr/>
        </p:nvSpPr>
        <p:spPr bwMode="auto">
          <a:xfrm>
            <a:off x="613164" y="914400"/>
            <a:ext cx="7772400" cy="609600"/>
          </a:xfrm>
          <a:prstGeom prst="rect">
            <a:avLst/>
          </a:prstGeom>
        </p:spPr>
        <p:txBody>
          <a:bodyPr wrap="none" fromWordArt="1">
            <a:prstTxWarp prst="textInflateBottom">
              <a:avLst>
                <a:gd name="adj" fmla="val 68083"/>
              </a:avLst>
            </a:prstTxWarp>
          </a:bodyPr>
          <a:lstStyle/>
          <a:p>
            <a:pPr algn="ctr"/>
            <a:r>
              <a:rPr lang="zh-CN" altLang="en-US" kern="10" dirty="0">
                <a:ln w="9525">
                  <a:solidFill>
                    <a:srgbClr val="3366FF"/>
                  </a:solidFill>
                  <a:round/>
                </a:ln>
                <a:solidFill>
                  <a:srgbClr val="000080"/>
                </a:solidFill>
                <a:latin typeface="宋体" panose="02010600030101010101" pitchFamily="2" charset="-122"/>
                <a:ea typeface="宋体" panose="02010600030101010101" pitchFamily="2" charset="-122"/>
              </a:rPr>
              <a:t>比一比，看谁能快速说出下面的短语。</a:t>
            </a:r>
          </a:p>
        </p:txBody>
      </p:sp>
      <p:pic>
        <p:nvPicPr>
          <p:cNvPr id="13316" name="Picture 4" descr="0c3b53e05b26b47d-0642e8a78dcfb1fa-ffaf2ee64233733c88034aeaeed1c452"/>
          <p:cNvPicPr>
            <a:picLocks noChangeAspect="1" noChangeArrowheads="1"/>
          </p:cNvPicPr>
          <p:nvPr/>
        </p:nvPicPr>
        <p:blipFill>
          <a:blip r:embed="rId2"/>
          <a:srcRect/>
          <a:stretch>
            <a:fillRect/>
          </a:stretch>
        </p:blipFill>
        <p:spPr bwMode="auto">
          <a:xfrm>
            <a:off x="2362200" y="1905000"/>
            <a:ext cx="3657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286000"/>
            <a:ext cx="83058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805" indent="-90805"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algn="ctr" eaLnBrk="1" hangingPunct="1">
              <a:lnSpc>
                <a:spcPct val="115000"/>
              </a:lnSpc>
            </a:pPr>
            <a:r>
              <a:rPr lang="zh-CN" altLang="en-US" sz="2800" dirty="0"/>
              <a:t>Invitation</a:t>
            </a:r>
          </a:p>
          <a:p>
            <a:pPr eaLnBrk="1" hangingPunct="1">
              <a:lnSpc>
                <a:spcPct val="115000"/>
              </a:lnSpc>
            </a:pPr>
            <a:r>
              <a:rPr lang="zh-CN" altLang="en-US" sz="2800" dirty="0"/>
              <a:t> You are invited to the________________</a:t>
            </a:r>
          </a:p>
          <a:p>
            <a:pPr eaLnBrk="1" hangingPunct="1">
              <a:lnSpc>
                <a:spcPct val="115000"/>
              </a:lnSpc>
            </a:pPr>
            <a:r>
              <a:rPr lang="zh-CN" altLang="en-US" sz="2800" dirty="0"/>
              <a:t> on Saturday, 30th May at ____________ </a:t>
            </a:r>
          </a:p>
          <a:p>
            <a:pPr eaLnBrk="1" hangingPunct="1">
              <a:lnSpc>
                <a:spcPct val="115000"/>
              </a:lnSpc>
            </a:pPr>
            <a:r>
              <a:rPr lang="zh-CN" altLang="en-US" sz="2800" dirty="0"/>
              <a:t> in ________________________________. </a:t>
            </a:r>
          </a:p>
          <a:p>
            <a:pPr eaLnBrk="1" hangingPunct="1">
              <a:lnSpc>
                <a:spcPct val="115000"/>
              </a:lnSpc>
            </a:pPr>
            <a:r>
              <a:rPr lang="zh-CN" altLang="en-US" sz="2800" dirty="0"/>
              <a:t> Bring a traditional dish (______________________)</a:t>
            </a:r>
          </a:p>
          <a:p>
            <a:pPr eaLnBrk="1" hangingPunct="1">
              <a:lnSpc>
                <a:spcPct val="115000"/>
              </a:lnSpc>
            </a:pPr>
            <a:r>
              <a:rPr lang="zh-CN" altLang="en-US" sz="2800" dirty="0"/>
              <a:t> Come and enjoy the food, music and dancing.</a:t>
            </a:r>
          </a:p>
        </p:txBody>
      </p:sp>
      <p:sp>
        <p:nvSpPr>
          <p:cNvPr id="19459" name="Text Box 3"/>
          <p:cNvSpPr txBox="1">
            <a:spLocks noChangeArrowheads="1"/>
          </p:cNvSpPr>
          <p:nvPr/>
        </p:nvSpPr>
        <p:spPr bwMode="auto">
          <a:xfrm>
            <a:off x="990600" y="990600"/>
            <a:ext cx="72548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2800" dirty="0">
                <a:solidFill>
                  <a:srgbClr val="0000FF"/>
                </a:solidFill>
              </a:rPr>
              <a:t>1. Listen and complete the invatation</a:t>
            </a:r>
          </a:p>
          <a:p>
            <a:pPr eaLnBrk="1" hangingPunct="1">
              <a:lnSpc>
                <a:spcPct val="120000"/>
              </a:lnSpc>
            </a:pPr>
            <a:r>
              <a:rPr lang="zh-CN" altLang="en-US" sz="2800" dirty="0">
                <a:solidFill>
                  <a:srgbClr val="0000FF"/>
                </a:solidFill>
              </a:rPr>
              <a:t> </a:t>
            </a:r>
          </a:p>
        </p:txBody>
      </p:sp>
      <p:sp>
        <p:nvSpPr>
          <p:cNvPr id="14340" name="Text Box 4"/>
          <p:cNvSpPr txBox="1">
            <a:spLocks noChangeArrowheads="1"/>
          </p:cNvSpPr>
          <p:nvPr/>
        </p:nvSpPr>
        <p:spPr bwMode="auto">
          <a:xfrm>
            <a:off x="4267200" y="2667000"/>
            <a:ext cx="403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pPr>
            <a:r>
              <a:rPr lang="zh-CN" altLang="en-US" sz="2800">
                <a:solidFill>
                  <a:srgbClr val="FF0000"/>
                </a:solidFill>
              </a:rPr>
              <a:t>school-leavers' party</a:t>
            </a:r>
          </a:p>
        </p:txBody>
      </p:sp>
      <p:sp>
        <p:nvSpPr>
          <p:cNvPr id="14341" name="Text Box 5"/>
          <p:cNvSpPr txBox="1">
            <a:spLocks noChangeArrowheads="1"/>
          </p:cNvSpPr>
          <p:nvPr/>
        </p:nvSpPr>
        <p:spPr bwMode="auto">
          <a:xfrm>
            <a:off x="5257800" y="3200400"/>
            <a:ext cx="1524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pPr>
            <a:r>
              <a:rPr lang="en-US" altLang="zh-CN" sz="2800">
                <a:solidFill>
                  <a:srgbClr val="FF0000"/>
                </a:solidFill>
              </a:rPr>
              <a:t>5 p.m.</a:t>
            </a:r>
          </a:p>
        </p:txBody>
      </p:sp>
      <p:sp>
        <p:nvSpPr>
          <p:cNvPr id="14342" name="Text Box 6"/>
          <p:cNvSpPr txBox="1">
            <a:spLocks noChangeArrowheads="1"/>
          </p:cNvSpPr>
          <p:nvPr/>
        </p:nvSpPr>
        <p:spPr bwMode="auto">
          <a:xfrm>
            <a:off x="1219200" y="3733800"/>
            <a:ext cx="3581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pPr>
            <a:r>
              <a:rPr lang="en-US" altLang="zh-CN" sz="2800">
                <a:solidFill>
                  <a:srgbClr val="FF0000"/>
                </a:solidFill>
              </a:rPr>
              <a:t>the school hall</a:t>
            </a:r>
          </a:p>
        </p:txBody>
      </p:sp>
      <p:sp>
        <p:nvSpPr>
          <p:cNvPr id="14343" name="Text Box 7"/>
          <p:cNvSpPr txBox="1">
            <a:spLocks noChangeArrowheads="1"/>
          </p:cNvSpPr>
          <p:nvPr/>
        </p:nvSpPr>
        <p:spPr bwMode="auto">
          <a:xfrm>
            <a:off x="685800" y="4191000"/>
            <a:ext cx="815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15000"/>
              </a:lnSpc>
            </a:pPr>
            <a:r>
              <a:rPr lang="zh-CN" altLang="en-US" sz="2800">
                <a:solidFill>
                  <a:srgbClr val="FF0000"/>
                </a:solidFill>
              </a:rPr>
              <a:t>                                           make sure it's finger food</a:t>
            </a:r>
          </a:p>
        </p:txBody>
      </p:sp>
      <p:grpSp>
        <p:nvGrpSpPr>
          <p:cNvPr id="19464" name="组合 1"/>
          <p:cNvGrpSpPr/>
          <p:nvPr/>
        </p:nvGrpSpPr>
        <p:grpSpPr bwMode="auto">
          <a:xfrm>
            <a:off x="230188" y="438150"/>
            <a:ext cx="8029575" cy="604838"/>
            <a:chOff x="0" y="0"/>
            <a:chExt cx="8029021" cy="604838"/>
          </a:xfrm>
        </p:grpSpPr>
        <p:sp>
          <p:nvSpPr>
            <p:cNvPr id="19466" name="椭圆 5"/>
            <p:cNvSpPr>
              <a:spLocks noChangeArrowheads="1"/>
            </p:cNvSpPr>
            <p:nvPr/>
          </p:nvSpPr>
          <p:spPr bwMode="auto">
            <a:xfrm>
              <a:off x="0" y="0"/>
              <a:ext cx="2808287" cy="604838"/>
            </a:xfrm>
            <a:prstGeom prst="ellipse">
              <a:avLst/>
            </a:prstGeom>
            <a:gradFill rotWithShape="1">
              <a:gsLst>
                <a:gs pos="0">
                  <a:srgbClr val="FFD521"/>
                </a:gs>
                <a:gs pos="100000">
                  <a:srgbClr val="D2A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buFontTx/>
                <a:buNone/>
              </a:pPr>
              <a:r>
                <a:rPr lang="en-US" altLang="zh-CN" sz="3200" dirty="0">
                  <a:solidFill>
                    <a:srgbClr val="000000"/>
                  </a:solidFill>
                  <a:ea typeface="微软雅黑" panose="020B0503020204020204" pitchFamily="34" charset="-122"/>
                </a:rPr>
                <a:t>Presentation</a:t>
              </a:r>
              <a:endParaRPr lang="zh-CN" altLang="en-US" sz="3200" dirty="0">
                <a:solidFill>
                  <a:srgbClr val="000000"/>
                </a:solidFill>
                <a:ea typeface="微软雅黑" panose="020B0503020204020204" pitchFamily="34" charset="-122"/>
              </a:endParaRPr>
            </a:p>
          </p:txBody>
        </p:sp>
        <p:pic>
          <p:nvPicPr>
            <p:cNvPr id="19467" name="直接连接符 13"/>
            <p:cNvPicPr>
              <a:picLocks noChangeArrowheads="1"/>
            </p:cNvPicPr>
            <p:nvPr/>
          </p:nvPicPr>
          <p:blipFill>
            <a:blip r:embed="rId4" cstate="email"/>
            <a:srcRect/>
            <a:stretch>
              <a:fillRect/>
            </a:stretch>
          </p:blipFill>
          <p:spPr bwMode="auto">
            <a:xfrm>
              <a:off x="2323876" y="433578"/>
              <a:ext cx="5711558" cy="7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Unit1Activity1课文录音.mp3" descr="喇叭">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858000" y="1165225"/>
            <a:ext cx="6191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Effect transition="in" filter="blinds(horizontal)">
                                      <p:cBhvr>
                                        <p:cTn id="13" dur="500"/>
                                        <p:tgtEl>
                                          <p:spTgt spid="1433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338">
                                            <p:txEl>
                                              <p:pRg st="2" end="2"/>
                                            </p:txEl>
                                          </p:spTgt>
                                        </p:tgtEl>
                                        <p:attrNameLst>
                                          <p:attrName>style.visibility</p:attrName>
                                        </p:attrNameLst>
                                      </p:cBhvr>
                                      <p:to>
                                        <p:strVal val="visible"/>
                                      </p:to>
                                    </p:set>
                                    <p:animEffect transition="in" filter="blinds(horizontal)">
                                      <p:cBhvr>
                                        <p:cTn id="16" dur="500"/>
                                        <p:tgtEl>
                                          <p:spTgt spid="1433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Effect transition="in" filter="blinds(horizontal)">
                                      <p:cBhvr>
                                        <p:cTn id="19" dur="500"/>
                                        <p:tgtEl>
                                          <p:spTgt spid="14338">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338">
                                            <p:txEl>
                                              <p:pRg st="4" end="4"/>
                                            </p:txEl>
                                          </p:spTgt>
                                        </p:tgtEl>
                                        <p:attrNameLst>
                                          <p:attrName>style.visibility</p:attrName>
                                        </p:attrNameLst>
                                      </p:cBhvr>
                                      <p:to>
                                        <p:strVal val="visible"/>
                                      </p:to>
                                    </p:set>
                                    <p:animEffect transition="in" filter="blinds(horizontal)">
                                      <p:cBhvr>
                                        <p:cTn id="22" dur="500"/>
                                        <p:tgtEl>
                                          <p:spTgt spid="14338">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4338">
                                            <p:txEl>
                                              <p:pRg st="5" end="5"/>
                                            </p:txEl>
                                          </p:spTgt>
                                        </p:tgtEl>
                                        <p:attrNameLst>
                                          <p:attrName>style.visibility</p:attrName>
                                        </p:attrNameLst>
                                      </p:cBhvr>
                                      <p:to>
                                        <p:strVal val="visible"/>
                                      </p:to>
                                    </p:set>
                                    <p:animEffect transition="in" filter="blinds(horizontal)">
                                      <p:cBhvr>
                                        <p:cTn id="25" dur="500"/>
                                        <p:tgtEl>
                                          <p:spTgt spid="1433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340"/>
                                        </p:tgtEl>
                                        <p:attrNameLst>
                                          <p:attrName>style.visibility</p:attrName>
                                        </p:attrNameLst>
                                      </p:cBhvr>
                                      <p:to>
                                        <p:strVal val="visible"/>
                                      </p:to>
                                    </p:set>
                                    <p:animEffect transition="in" filter="blinds(horizontal)">
                                      <p:cBhvr>
                                        <p:cTn id="30" dur="500"/>
                                        <p:tgtEl>
                                          <p:spTgt spid="1434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341"/>
                                        </p:tgtEl>
                                        <p:attrNameLst>
                                          <p:attrName>style.visibility</p:attrName>
                                        </p:attrNameLst>
                                      </p:cBhvr>
                                      <p:to>
                                        <p:strVal val="visible"/>
                                      </p:to>
                                    </p:set>
                                    <p:animEffect transition="in" filter="blinds(horizontal)">
                                      <p:cBhvr>
                                        <p:cTn id="35" dur="500"/>
                                        <p:tgtEl>
                                          <p:spTgt spid="1434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4342"/>
                                        </p:tgtEl>
                                        <p:attrNameLst>
                                          <p:attrName>style.visibility</p:attrName>
                                        </p:attrNameLst>
                                      </p:cBhvr>
                                      <p:to>
                                        <p:strVal val="visible"/>
                                      </p:to>
                                    </p:set>
                                    <p:animEffect transition="in" filter="blinds(horizontal)">
                                      <p:cBhvr>
                                        <p:cTn id="40" dur="500"/>
                                        <p:tgtEl>
                                          <p:spTgt spid="1434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343"/>
                                        </p:tgtEl>
                                        <p:attrNameLst>
                                          <p:attrName>style.visibility</p:attrName>
                                        </p:attrNameLst>
                                      </p:cBhvr>
                                      <p:to>
                                        <p:strVal val="visible"/>
                                      </p:to>
                                    </p:set>
                                    <p:animEffect transition="in" filter="blinds(horizontal)">
                                      <p:cBhvr>
                                        <p:cTn id="45"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434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60792" fill="hold"/>
                                        <p:tgtEl>
                                          <p:spTgt spid="14347"/>
                                        </p:tgtEl>
                                      </p:cBhvr>
                                    </p:cmd>
                                  </p:childTnLst>
                                </p:cTn>
                              </p:par>
                            </p:childTnLst>
                          </p:cTn>
                        </p:par>
                      </p:childTnLst>
                    </p:cTn>
                  </p:par>
                </p:childTnLst>
              </p:cTn>
              <p:nextCondLst>
                <p:cond evt="onClick" delay="0">
                  <p:tgtEl>
                    <p:spTgt spid="14347"/>
                  </p:tgtEl>
                </p:cond>
              </p:nextCondLst>
            </p:seq>
          </p:childTnLst>
        </p:cTn>
      </p:par>
    </p:tnLst>
    <p:bldLst>
      <p:bldP spid="14340" grpId="0" autoUpdateAnimBg="0"/>
      <p:bldP spid="14341" grpId="0" autoUpdateAnimBg="0"/>
      <p:bldP spid="14342" grpId="0" autoUpdateAnimBg="0"/>
      <p:bldP spid="1434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19200" y="4267200"/>
            <a:ext cx="2362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err="1">
                <a:solidFill>
                  <a:srgbClr val="FF0000"/>
                </a:solidFill>
              </a:rPr>
              <a:t>Lingling</a:t>
            </a:r>
            <a:r>
              <a:rPr lang="en-US" altLang="zh-CN" sz="3200" dirty="0">
                <a:solidFill>
                  <a:srgbClr val="FF0000"/>
                </a:solidFill>
              </a:rPr>
              <a:t>.</a:t>
            </a:r>
          </a:p>
        </p:txBody>
      </p:sp>
      <p:sp>
        <p:nvSpPr>
          <p:cNvPr id="21507" name="Text Box 3"/>
          <p:cNvSpPr txBox="1">
            <a:spLocks noChangeArrowheads="1"/>
          </p:cNvSpPr>
          <p:nvPr/>
        </p:nvSpPr>
        <p:spPr bwMode="auto">
          <a:xfrm>
            <a:off x="1447800" y="609600"/>
            <a:ext cx="449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dirty="0">
                <a:solidFill>
                  <a:srgbClr val="0000FF"/>
                </a:solidFill>
              </a:rPr>
              <a:t>2. Listen and read.</a:t>
            </a:r>
          </a:p>
        </p:txBody>
      </p:sp>
      <p:sp>
        <p:nvSpPr>
          <p:cNvPr id="16388" name="Rectangle 4"/>
          <p:cNvSpPr>
            <a:spLocks noChangeArrowheads="1"/>
          </p:cNvSpPr>
          <p:nvPr/>
        </p:nvSpPr>
        <p:spPr bwMode="auto">
          <a:xfrm>
            <a:off x="762000" y="1600200"/>
            <a:ext cx="61515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altLang="zh-CN" sz="3200" dirty="0"/>
              <a:t>1. What is </a:t>
            </a:r>
            <a:r>
              <a:rPr lang="en-US" altLang="zh-CN" sz="3200" dirty="0" err="1"/>
              <a:t>Daming</a:t>
            </a:r>
            <a:r>
              <a:rPr lang="en-US" altLang="zh-CN" sz="3200" dirty="0"/>
              <a:t> going to make?</a:t>
            </a:r>
          </a:p>
        </p:txBody>
      </p:sp>
      <p:sp>
        <p:nvSpPr>
          <p:cNvPr id="16389" name="Rectangle 5"/>
          <p:cNvSpPr>
            <a:spLocks noChangeArrowheads="1"/>
          </p:cNvSpPr>
          <p:nvPr/>
        </p:nvSpPr>
        <p:spPr bwMode="auto">
          <a:xfrm>
            <a:off x="1219200" y="2286000"/>
            <a:ext cx="12779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altLang="zh-CN" sz="3200" i="1" dirty="0" err="1">
                <a:solidFill>
                  <a:srgbClr val="FF0000"/>
                </a:solidFill>
              </a:rPr>
              <a:t>Jiaozi</a:t>
            </a:r>
            <a:r>
              <a:rPr lang="en-US" altLang="zh-CN" sz="3200" dirty="0">
                <a:solidFill>
                  <a:srgbClr val="FF0000"/>
                </a:solidFill>
              </a:rPr>
              <a:t>.</a:t>
            </a:r>
          </a:p>
        </p:txBody>
      </p:sp>
      <p:sp>
        <p:nvSpPr>
          <p:cNvPr id="16390" name="Rectangle 6"/>
          <p:cNvSpPr>
            <a:spLocks noChangeArrowheads="1"/>
          </p:cNvSpPr>
          <p:nvPr/>
        </p:nvSpPr>
        <p:spPr bwMode="auto">
          <a:xfrm>
            <a:off x="838200" y="2971800"/>
            <a:ext cx="74676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dirty="0"/>
              <a:t>2. Who is going to make hot and sour </a:t>
            </a:r>
          </a:p>
          <a:p>
            <a:pPr>
              <a:lnSpc>
                <a:spcPct val="120000"/>
              </a:lnSpc>
            </a:pPr>
            <a:r>
              <a:rPr lang="en-US" altLang="zh-CN" sz="3200" dirty="0"/>
              <a:t>    soup?</a:t>
            </a:r>
          </a:p>
        </p:txBody>
      </p:sp>
      <p:pic>
        <p:nvPicPr>
          <p:cNvPr id="16391" name="Unit1Activity2课文录音.mp3" descr="喇叭">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486400" y="838200"/>
            <a:ext cx="6191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animEffect transition="in" filter="fade">
                                      <p:cBhvr>
                                        <p:cTn id="9" dur="500"/>
                                        <p:tgtEl>
                                          <p:spTgt spid="163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p:cTn id="12" dur="500" fill="hold"/>
                                        <p:tgtEl>
                                          <p:spTgt spid="16390"/>
                                        </p:tgtEl>
                                        <p:attrNameLst>
                                          <p:attrName>ppt_w</p:attrName>
                                        </p:attrNameLst>
                                      </p:cBhvr>
                                      <p:tavLst>
                                        <p:tav tm="0">
                                          <p:val>
                                            <p:fltVal val="0"/>
                                          </p:val>
                                        </p:tav>
                                        <p:tav tm="100000">
                                          <p:val>
                                            <p:strVal val="#ppt_w"/>
                                          </p:val>
                                        </p:tav>
                                      </p:tavLst>
                                    </p:anim>
                                    <p:anim calcmode="lin" valueType="num">
                                      <p:cBhvr>
                                        <p:cTn id="13" dur="500" fill="hold"/>
                                        <p:tgtEl>
                                          <p:spTgt spid="16390"/>
                                        </p:tgtEl>
                                        <p:attrNameLst>
                                          <p:attrName>ppt_h</p:attrName>
                                        </p:attrNameLst>
                                      </p:cBhvr>
                                      <p:tavLst>
                                        <p:tav tm="0">
                                          <p:val>
                                            <p:fltVal val="0"/>
                                          </p:val>
                                        </p:tav>
                                        <p:tav tm="100000">
                                          <p:val>
                                            <p:strVal val="#ppt_h"/>
                                          </p:val>
                                        </p:tav>
                                      </p:tavLst>
                                    </p:anim>
                                    <p:animEffect transition="in" filter="fade">
                                      <p:cBhvr>
                                        <p:cTn id="14" dur="500"/>
                                        <p:tgtEl>
                                          <p:spTgt spid="1639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500" fill="hold"/>
                                        <p:tgtEl>
                                          <p:spTgt spid="16389"/>
                                        </p:tgtEl>
                                        <p:attrNameLst>
                                          <p:attrName>ppt_w</p:attrName>
                                        </p:attrNameLst>
                                      </p:cBhvr>
                                      <p:tavLst>
                                        <p:tav tm="0">
                                          <p:val>
                                            <p:fltVal val="0"/>
                                          </p:val>
                                        </p:tav>
                                        <p:tav tm="100000">
                                          <p:val>
                                            <p:strVal val="#ppt_w"/>
                                          </p:val>
                                        </p:tav>
                                      </p:tavLst>
                                    </p:anim>
                                    <p:anim calcmode="lin" valueType="num">
                                      <p:cBhvr>
                                        <p:cTn id="20" dur="500" fill="hold"/>
                                        <p:tgtEl>
                                          <p:spTgt spid="1638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6386"/>
                                        </p:tgtEl>
                                        <p:attrNameLst>
                                          <p:attrName>style.visibility</p:attrName>
                                        </p:attrNameLst>
                                      </p:cBhvr>
                                      <p:to>
                                        <p:strVal val="visible"/>
                                      </p:to>
                                    </p:set>
                                    <p:anim calcmode="lin" valueType="num">
                                      <p:cBhvr>
                                        <p:cTn id="25" dur="500" fill="hold"/>
                                        <p:tgtEl>
                                          <p:spTgt spid="16386"/>
                                        </p:tgtEl>
                                        <p:attrNameLst>
                                          <p:attrName>ppt_w</p:attrName>
                                        </p:attrNameLst>
                                      </p:cBhvr>
                                      <p:tavLst>
                                        <p:tav tm="0">
                                          <p:val>
                                            <p:fltVal val="0"/>
                                          </p:val>
                                        </p:tav>
                                        <p:tav tm="100000">
                                          <p:val>
                                            <p:strVal val="#ppt_w"/>
                                          </p:val>
                                        </p:tav>
                                      </p:tavLst>
                                    </p:anim>
                                    <p:anim calcmode="lin" valueType="num">
                                      <p:cBhvr>
                                        <p:cTn id="26" dur="500" fill="hold"/>
                                        <p:tgtEl>
                                          <p:spTgt spid="163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391"/>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9166" fill="hold"/>
                                        <p:tgtEl>
                                          <p:spTgt spid="16391"/>
                                        </p:tgtEl>
                                      </p:cBhvr>
                                    </p:cmd>
                                  </p:childTnLst>
                                </p:cTn>
                              </p:par>
                            </p:childTnLst>
                          </p:cTn>
                        </p:par>
                      </p:childTnLst>
                    </p:cTn>
                  </p:par>
                </p:childTnLst>
              </p:cTn>
              <p:nextCondLst>
                <p:cond evt="onClick" delay="0">
                  <p:tgtEl>
                    <p:spTgt spid="16391"/>
                  </p:tgtEl>
                </p:cond>
              </p:nextCondLst>
            </p:seq>
          </p:childTnLst>
        </p:cTn>
      </p:par>
    </p:tnLst>
    <p:bldLst>
      <p:bldP spid="16386" grpId="0" autoUpdateAnimBg="0"/>
      <p:bldP spid="16388" grpId="0" autoUpdateAnimBg="0"/>
      <p:bldP spid="16389" grpId="0" autoUpdateAnimBg="0"/>
      <p:bldP spid="163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752600"/>
            <a:ext cx="8153400" cy="308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200"/>
              <a:t>                                     </a:t>
            </a:r>
            <a:r>
              <a:rPr lang="en-US" altLang="zh-CN" sz="3200"/>
              <a:t>Dish </a:t>
            </a:r>
          </a:p>
          <a:p>
            <a:pPr eaLnBrk="1" hangingPunct="1">
              <a:lnSpc>
                <a:spcPct val="120000"/>
              </a:lnSpc>
            </a:pPr>
            <a:r>
              <a:rPr lang="en-US" altLang="zh-CN" sz="3200"/>
              <a:t>Lingling     ___________________</a:t>
            </a:r>
          </a:p>
          <a:p>
            <a:pPr eaLnBrk="1" hangingPunct="1">
              <a:lnSpc>
                <a:spcPct val="120000"/>
              </a:lnSpc>
            </a:pPr>
            <a:r>
              <a:rPr lang="en-US" altLang="zh-CN" sz="3200"/>
              <a:t>Betty          ___________________</a:t>
            </a:r>
          </a:p>
          <a:p>
            <a:pPr eaLnBrk="1" hangingPunct="1">
              <a:lnSpc>
                <a:spcPct val="120000"/>
              </a:lnSpc>
            </a:pPr>
            <a:r>
              <a:rPr lang="en-US" altLang="zh-CN" sz="3200"/>
              <a:t>Daming      ___________________</a:t>
            </a:r>
          </a:p>
          <a:p>
            <a:pPr eaLnBrk="1" hangingPunct="1">
              <a:lnSpc>
                <a:spcPct val="120000"/>
              </a:lnSpc>
            </a:pPr>
            <a:r>
              <a:rPr lang="en-US" altLang="zh-CN" sz="3200"/>
              <a:t>Tony          ___________________</a:t>
            </a:r>
            <a:r>
              <a:rPr lang="en-US" altLang="zh-CN"/>
              <a:t>_</a:t>
            </a:r>
          </a:p>
        </p:txBody>
      </p:sp>
      <p:sp>
        <p:nvSpPr>
          <p:cNvPr id="22531" name="Text Box 3"/>
          <p:cNvSpPr txBox="1">
            <a:spLocks noChangeArrowheads="1"/>
          </p:cNvSpPr>
          <p:nvPr/>
        </p:nvSpPr>
        <p:spPr bwMode="auto">
          <a:xfrm>
            <a:off x="685800" y="685800"/>
            <a:ext cx="5410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0000FF"/>
                </a:solidFill>
              </a:rPr>
              <a:t>Now complete the note.</a:t>
            </a:r>
          </a:p>
        </p:txBody>
      </p:sp>
      <p:sp>
        <p:nvSpPr>
          <p:cNvPr id="17412" name="Rectangle 4"/>
          <p:cNvSpPr>
            <a:spLocks noChangeArrowheads="1"/>
          </p:cNvSpPr>
          <p:nvPr/>
        </p:nvSpPr>
        <p:spPr bwMode="auto">
          <a:xfrm>
            <a:off x="2667000" y="2362200"/>
            <a:ext cx="3286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altLang="zh-CN" sz="3200">
                <a:solidFill>
                  <a:srgbClr val="FF0000"/>
                </a:solidFill>
              </a:rPr>
              <a:t>hot and sour soup</a:t>
            </a:r>
          </a:p>
        </p:txBody>
      </p:sp>
      <p:sp>
        <p:nvSpPr>
          <p:cNvPr id="17413" name="Rectangle 5"/>
          <p:cNvSpPr>
            <a:spLocks noChangeArrowheads="1"/>
          </p:cNvSpPr>
          <p:nvPr/>
        </p:nvSpPr>
        <p:spPr bwMode="auto">
          <a:xfrm>
            <a:off x="2743200" y="2819400"/>
            <a:ext cx="26479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a:solidFill>
                  <a:srgbClr val="FF0000"/>
                </a:solidFill>
              </a:rPr>
              <a:t>cheeseburgers</a:t>
            </a:r>
          </a:p>
        </p:txBody>
      </p:sp>
      <p:sp>
        <p:nvSpPr>
          <p:cNvPr id="17414" name="Rectangle 6"/>
          <p:cNvSpPr>
            <a:spLocks noChangeArrowheads="1"/>
          </p:cNvSpPr>
          <p:nvPr/>
        </p:nvSpPr>
        <p:spPr bwMode="auto">
          <a:xfrm>
            <a:off x="3124200" y="3429000"/>
            <a:ext cx="10858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i="1">
                <a:solidFill>
                  <a:srgbClr val="FF0000"/>
                </a:solidFill>
              </a:rPr>
              <a:t>jiaozi</a:t>
            </a:r>
          </a:p>
        </p:txBody>
      </p:sp>
      <p:sp>
        <p:nvSpPr>
          <p:cNvPr id="17415" name="Rectangle 7"/>
          <p:cNvSpPr>
            <a:spLocks noChangeArrowheads="1"/>
          </p:cNvSpPr>
          <p:nvPr/>
        </p:nvSpPr>
        <p:spPr bwMode="auto">
          <a:xfrm>
            <a:off x="2895600" y="3962400"/>
            <a:ext cx="533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a:solidFill>
                  <a:srgbClr val="FF0000"/>
                </a:solidFill>
              </a:rPr>
              <a:t>pizza</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Effect transition="in" filter="strips(downLeft)">
                                      <p:cBhvr>
                                        <p:cTn id="13" dur="500"/>
                                        <p:tgtEl>
                                          <p:spTgt spid="17410">
                                            <p:txEl>
                                              <p:pRg st="1" end="1"/>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17410">
                                            <p:txEl>
                                              <p:pRg st="2" end="2"/>
                                            </p:txEl>
                                          </p:spTgt>
                                        </p:tgtEl>
                                        <p:attrNameLst>
                                          <p:attrName>style.visibility</p:attrName>
                                        </p:attrNameLst>
                                      </p:cBhvr>
                                      <p:to>
                                        <p:strVal val="visible"/>
                                      </p:to>
                                    </p:set>
                                    <p:animEffect transition="in" filter="strips(downLeft)">
                                      <p:cBhvr>
                                        <p:cTn id="16" dur="500"/>
                                        <p:tgtEl>
                                          <p:spTgt spid="17410">
                                            <p:txEl>
                                              <p:pRg st="2" end="2"/>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animEffect transition="in" filter="strips(downLeft)">
                                      <p:cBhvr>
                                        <p:cTn id="19" dur="500"/>
                                        <p:tgtEl>
                                          <p:spTgt spid="17410">
                                            <p:txEl>
                                              <p:pRg st="3" end="3"/>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7410">
                                            <p:txEl>
                                              <p:pRg st="4" end="4"/>
                                            </p:txEl>
                                          </p:spTgt>
                                        </p:tgtEl>
                                        <p:attrNameLst>
                                          <p:attrName>style.visibility</p:attrName>
                                        </p:attrNameLst>
                                      </p:cBhvr>
                                      <p:to>
                                        <p:strVal val="visible"/>
                                      </p:to>
                                    </p:set>
                                    <p:animEffect transition="in" filter="strips(downLeft)">
                                      <p:cBhvr>
                                        <p:cTn id="22" dur="500"/>
                                        <p:tgtEl>
                                          <p:spTgt spid="174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7412"/>
                                        </p:tgtEl>
                                        <p:attrNameLst>
                                          <p:attrName>style.visibility</p:attrName>
                                        </p:attrNameLst>
                                      </p:cBhvr>
                                      <p:to>
                                        <p:strVal val="visible"/>
                                      </p:to>
                                    </p:set>
                                    <p:anim calcmode="lin" valueType="num">
                                      <p:cBhvr>
                                        <p:cTn id="27" dur="500" fill="hold"/>
                                        <p:tgtEl>
                                          <p:spTgt spid="17412"/>
                                        </p:tgtEl>
                                        <p:attrNameLst>
                                          <p:attrName>ppt_w</p:attrName>
                                        </p:attrNameLst>
                                      </p:cBhvr>
                                      <p:tavLst>
                                        <p:tav tm="0">
                                          <p:val>
                                            <p:fltVal val="0"/>
                                          </p:val>
                                        </p:tav>
                                        <p:tav tm="100000">
                                          <p:val>
                                            <p:strVal val="#ppt_w"/>
                                          </p:val>
                                        </p:tav>
                                      </p:tavLst>
                                    </p:anim>
                                    <p:anim calcmode="lin" valueType="num">
                                      <p:cBhvr>
                                        <p:cTn id="28" dur="500" fill="hold"/>
                                        <p:tgtEl>
                                          <p:spTgt spid="174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7413"/>
                                        </p:tgtEl>
                                        <p:attrNameLst>
                                          <p:attrName>style.visibility</p:attrName>
                                        </p:attrNameLst>
                                      </p:cBhvr>
                                      <p:to>
                                        <p:strVal val="visible"/>
                                      </p:to>
                                    </p:set>
                                    <p:anim calcmode="lin" valueType="num">
                                      <p:cBhvr>
                                        <p:cTn id="33" dur="500" fill="hold"/>
                                        <p:tgtEl>
                                          <p:spTgt spid="17413"/>
                                        </p:tgtEl>
                                        <p:attrNameLst>
                                          <p:attrName>ppt_w</p:attrName>
                                        </p:attrNameLst>
                                      </p:cBhvr>
                                      <p:tavLst>
                                        <p:tav tm="0">
                                          <p:val>
                                            <p:fltVal val="0"/>
                                          </p:val>
                                        </p:tav>
                                        <p:tav tm="100000">
                                          <p:val>
                                            <p:strVal val="#ppt_w"/>
                                          </p:val>
                                        </p:tav>
                                      </p:tavLst>
                                    </p:anim>
                                    <p:anim calcmode="lin" valueType="num">
                                      <p:cBhvr>
                                        <p:cTn id="34" dur="500" fill="hold"/>
                                        <p:tgtEl>
                                          <p:spTgt spid="1741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7414"/>
                                        </p:tgtEl>
                                        <p:attrNameLst>
                                          <p:attrName>style.visibility</p:attrName>
                                        </p:attrNameLst>
                                      </p:cBhvr>
                                      <p:to>
                                        <p:strVal val="visible"/>
                                      </p:to>
                                    </p:set>
                                    <p:anim calcmode="lin" valueType="num">
                                      <p:cBhvr>
                                        <p:cTn id="39" dur="500" fill="hold"/>
                                        <p:tgtEl>
                                          <p:spTgt spid="17414"/>
                                        </p:tgtEl>
                                        <p:attrNameLst>
                                          <p:attrName>ppt_w</p:attrName>
                                        </p:attrNameLst>
                                      </p:cBhvr>
                                      <p:tavLst>
                                        <p:tav tm="0">
                                          <p:val>
                                            <p:fltVal val="0"/>
                                          </p:val>
                                        </p:tav>
                                        <p:tav tm="100000">
                                          <p:val>
                                            <p:strVal val="#ppt_w"/>
                                          </p:val>
                                        </p:tav>
                                      </p:tavLst>
                                    </p:anim>
                                    <p:anim calcmode="lin" valueType="num">
                                      <p:cBhvr>
                                        <p:cTn id="40" dur="500" fill="hold"/>
                                        <p:tgtEl>
                                          <p:spTgt spid="174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7415"/>
                                        </p:tgtEl>
                                        <p:attrNameLst>
                                          <p:attrName>style.visibility</p:attrName>
                                        </p:attrNameLst>
                                      </p:cBhvr>
                                      <p:to>
                                        <p:strVal val="visible"/>
                                      </p:to>
                                    </p:set>
                                    <p:anim calcmode="lin" valueType="num">
                                      <p:cBhvr>
                                        <p:cTn id="45" dur="500" fill="hold"/>
                                        <p:tgtEl>
                                          <p:spTgt spid="17415"/>
                                        </p:tgtEl>
                                        <p:attrNameLst>
                                          <p:attrName>ppt_w</p:attrName>
                                        </p:attrNameLst>
                                      </p:cBhvr>
                                      <p:tavLst>
                                        <p:tav tm="0">
                                          <p:val>
                                            <p:fltVal val="0"/>
                                          </p:val>
                                        </p:tav>
                                        <p:tav tm="100000">
                                          <p:val>
                                            <p:strVal val="#ppt_w"/>
                                          </p:val>
                                        </p:tav>
                                      </p:tavLst>
                                    </p:anim>
                                    <p:anim calcmode="lin" valueType="num">
                                      <p:cBhvr>
                                        <p:cTn id="46" dur="500" fill="hold"/>
                                        <p:tgtEl>
                                          <p:spTgt spid="174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autoUpdateAnimBg="0"/>
      <p:bldP spid="17414" grpId="0" autoUpdateAnimBg="0"/>
      <p:bldP spid="1741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219200"/>
            <a:ext cx="8153400" cy="3016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algn="ctr" eaLnBrk="1" hangingPunct="1">
              <a:lnSpc>
                <a:spcPct val="120000"/>
              </a:lnSpc>
            </a:pPr>
            <a:r>
              <a:rPr lang="en-US" altLang="zh-CN" sz="3200"/>
              <a:t>Made with … </a:t>
            </a:r>
          </a:p>
          <a:p>
            <a:pPr eaLnBrk="1" hangingPunct="1">
              <a:lnSpc>
                <a:spcPct val="120000"/>
              </a:lnSpc>
            </a:pPr>
            <a:r>
              <a:rPr lang="en-US" altLang="zh-CN" sz="3200"/>
              <a:t>Lingling     _______________________</a:t>
            </a:r>
          </a:p>
          <a:p>
            <a:pPr eaLnBrk="1" hangingPunct="1">
              <a:lnSpc>
                <a:spcPct val="120000"/>
              </a:lnSpc>
            </a:pPr>
            <a:r>
              <a:rPr lang="en-US" altLang="zh-CN" sz="3200"/>
              <a:t>Betty          ________________________</a:t>
            </a:r>
          </a:p>
          <a:p>
            <a:pPr eaLnBrk="1" hangingPunct="1">
              <a:lnSpc>
                <a:spcPct val="120000"/>
              </a:lnSpc>
            </a:pPr>
            <a:r>
              <a:rPr lang="en-US" altLang="zh-CN" sz="3200"/>
              <a:t>Daming      ________________________</a:t>
            </a:r>
          </a:p>
          <a:p>
            <a:pPr eaLnBrk="1" hangingPunct="1">
              <a:lnSpc>
                <a:spcPct val="120000"/>
              </a:lnSpc>
            </a:pPr>
            <a:r>
              <a:rPr lang="en-US" altLang="zh-CN" sz="3200"/>
              <a:t>Tony          ________________________</a:t>
            </a:r>
          </a:p>
        </p:txBody>
      </p:sp>
      <p:sp>
        <p:nvSpPr>
          <p:cNvPr id="18435" name="Rectangle 3"/>
          <p:cNvSpPr>
            <a:spLocks noChangeArrowheads="1"/>
          </p:cNvSpPr>
          <p:nvPr/>
        </p:nvSpPr>
        <p:spPr bwMode="auto">
          <a:xfrm>
            <a:off x="2667000" y="1752600"/>
            <a:ext cx="47815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a:solidFill>
                  <a:srgbClr val="FF0000"/>
                </a:solidFill>
              </a:rPr>
              <a:t>chicken and vegetables</a:t>
            </a:r>
          </a:p>
        </p:txBody>
      </p:sp>
      <p:sp>
        <p:nvSpPr>
          <p:cNvPr id="18436" name="Rectangle 4"/>
          <p:cNvSpPr>
            <a:spLocks noChangeArrowheads="1"/>
          </p:cNvSpPr>
          <p:nvPr/>
        </p:nvSpPr>
        <p:spPr bwMode="auto">
          <a:xfrm>
            <a:off x="2743200" y="2362200"/>
            <a:ext cx="4270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altLang="zh-CN" sz="3200">
                <a:solidFill>
                  <a:srgbClr val="FF0000"/>
                </a:solidFill>
              </a:rPr>
              <a:t>hamburgers and cheese</a:t>
            </a:r>
          </a:p>
        </p:txBody>
      </p:sp>
      <p:sp>
        <p:nvSpPr>
          <p:cNvPr id="18437" name="Rectangle 5"/>
          <p:cNvSpPr>
            <a:spLocks noChangeArrowheads="1"/>
          </p:cNvSpPr>
          <p:nvPr/>
        </p:nvSpPr>
        <p:spPr bwMode="auto">
          <a:xfrm>
            <a:off x="2590800" y="2971800"/>
            <a:ext cx="5260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altLang="zh-CN" sz="3200">
                <a:solidFill>
                  <a:srgbClr val="FF0000"/>
                </a:solidFill>
              </a:rPr>
              <a:t>Not mentioned in the passage</a:t>
            </a:r>
          </a:p>
        </p:txBody>
      </p:sp>
      <p:sp>
        <p:nvSpPr>
          <p:cNvPr id="18438" name="Rectangle 6"/>
          <p:cNvSpPr>
            <a:spLocks noChangeArrowheads="1"/>
          </p:cNvSpPr>
          <p:nvPr/>
        </p:nvSpPr>
        <p:spPr bwMode="auto">
          <a:xfrm>
            <a:off x="2667000" y="3581400"/>
            <a:ext cx="5943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a:solidFill>
                  <a:srgbClr val="FF0000"/>
                </a:solidFill>
              </a:rPr>
              <a:t>cheese, tomato and ham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Effect transition="in" filter="strips(downLeft)">
                                      <p:cBhvr>
                                        <p:cTn id="13" dur="500"/>
                                        <p:tgtEl>
                                          <p:spTgt spid="18434">
                                            <p:txEl>
                                              <p:pRg st="1" end="1"/>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18434">
                                            <p:txEl>
                                              <p:pRg st="2" end="2"/>
                                            </p:txEl>
                                          </p:spTgt>
                                        </p:tgtEl>
                                        <p:attrNameLst>
                                          <p:attrName>style.visibility</p:attrName>
                                        </p:attrNameLst>
                                      </p:cBhvr>
                                      <p:to>
                                        <p:strVal val="visible"/>
                                      </p:to>
                                    </p:set>
                                    <p:animEffect transition="in" filter="strips(downLeft)">
                                      <p:cBhvr>
                                        <p:cTn id="16" dur="500"/>
                                        <p:tgtEl>
                                          <p:spTgt spid="18434">
                                            <p:txEl>
                                              <p:pRg st="2" end="2"/>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animEffect transition="in" filter="strips(downLeft)">
                                      <p:cBhvr>
                                        <p:cTn id="19" dur="500"/>
                                        <p:tgtEl>
                                          <p:spTgt spid="18434">
                                            <p:txEl>
                                              <p:pRg st="3" end="3"/>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strips(downLeft)">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8435"/>
                                        </p:tgtEl>
                                        <p:attrNameLst>
                                          <p:attrName>style.visibility</p:attrName>
                                        </p:attrNameLst>
                                      </p:cBhvr>
                                      <p:to>
                                        <p:strVal val="visible"/>
                                      </p:to>
                                    </p:set>
                                    <p:anim calcmode="lin" valueType="num">
                                      <p:cBhvr>
                                        <p:cTn id="27" dur="500" fill="hold"/>
                                        <p:tgtEl>
                                          <p:spTgt spid="18435"/>
                                        </p:tgtEl>
                                        <p:attrNameLst>
                                          <p:attrName>ppt_w</p:attrName>
                                        </p:attrNameLst>
                                      </p:cBhvr>
                                      <p:tavLst>
                                        <p:tav tm="0">
                                          <p:val>
                                            <p:fltVal val="0"/>
                                          </p:val>
                                        </p:tav>
                                        <p:tav tm="100000">
                                          <p:val>
                                            <p:strVal val="#ppt_w"/>
                                          </p:val>
                                        </p:tav>
                                      </p:tavLst>
                                    </p:anim>
                                    <p:anim calcmode="lin" valueType="num">
                                      <p:cBhvr>
                                        <p:cTn id="28" dur="500" fill="hold"/>
                                        <p:tgtEl>
                                          <p:spTgt spid="1843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8436"/>
                                        </p:tgtEl>
                                        <p:attrNameLst>
                                          <p:attrName>style.visibility</p:attrName>
                                        </p:attrNameLst>
                                      </p:cBhvr>
                                      <p:to>
                                        <p:strVal val="visible"/>
                                      </p:to>
                                    </p:set>
                                    <p:anim calcmode="lin" valueType="num">
                                      <p:cBhvr>
                                        <p:cTn id="33" dur="500" fill="hold"/>
                                        <p:tgtEl>
                                          <p:spTgt spid="18436"/>
                                        </p:tgtEl>
                                        <p:attrNameLst>
                                          <p:attrName>ppt_w</p:attrName>
                                        </p:attrNameLst>
                                      </p:cBhvr>
                                      <p:tavLst>
                                        <p:tav tm="0">
                                          <p:val>
                                            <p:fltVal val="0"/>
                                          </p:val>
                                        </p:tav>
                                        <p:tav tm="100000">
                                          <p:val>
                                            <p:strVal val="#ppt_w"/>
                                          </p:val>
                                        </p:tav>
                                      </p:tavLst>
                                    </p:anim>
                                    <p:anim calcmode="lin" valueType="num">
                                      <p:cBhvr>
                                        <p:cTn id="34" dur="500" fill="hold"/>
                                        <p:tgtEl>
                                          <p:spTgt spid="1843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8437"/>
                                        </p:tgtEl>
                                        <p:attrNameLst>
                                          <p:attrName>style.visibility</p:attrName>
                                        </p:attrNameLst>
                                      </p:cBhvr>
                                      <p:to>
                                        <p:strVal val="visible"/>
                                      </p:to>
                                    </p:set>
                                    <p:anim calcmode="lin" valueType="num">
                                      <p:cBhvr>
                                        <p:cTn id="39" dur="500" fill="hold"/>
                                        <p:tgtEl>
                                          <p:spTgt spid="18437"/>
                                        </p:tgtEl>
                                        <p:attrNameLst>
                                          <p:attrName>ppt_w</p:attrName>
                                        </p:attrNameLst>
                                      </p:cBhvr>
                                      <p:tavLst>
                                        <p:tav tm="0">
                                          <p:val>
                                            <p:fltVal val="0"/>
                                          </p:val>
                                        </p:tav>
                                        <p:tav tm="100000">
                                          <p:val>
                                            <p:strVal val="#ppt_w"/>
                                          </p:val>
                                        </p:tav>
                                      </p:tavLst>
                                    </p:anim>
                                    <p:anim calcmode="lin" valueType="num">
                                      <p:cBhvr>
                                        <p:cTn id="40" dur="500" fill="hold"/>
                                        <p:tgtEl>
                                          <p:spTgt spid="1843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8438"/>
                                        </p:tgtEl>
                                        <p:attrNameLst>
                                          <p:attrName>style.visibility</p:attrName>
                                        </p:attrNameLst>
                                      </p:cBhvr>
                                      <p:to>
                                        <p:strVal val="visible"/>
                                      </p:to>
                                    </p:set>
                                    <p:anim calcmode="lin" valueType="num">
                                      <p:cBhvr>
                                        <p:cTn id="45" dur="500" fill="hold"/>
                                        <p:tgtEl>
                                          <p:spTgt spid="18438"/>
                                        </p:tgtEl>
                                        <p:attrNameLst>
                                          <p:attrName>ppt_w</p:attrName>
                                        </p:attrNameLst>
                                      </p:cBhvr>
                                      <p:tavLst>
                                        <p:tav tm="0">
                                          <p:val>
                                            <p:fltVal val="0"/>
                                          </p:val>
                                        </p:tav>
                                        <p:tav tm="100000">
                                          <p:val>
                                            <p:strVal val="#ppt_w"/>
                                          </p:val>
                                        </p:tav>
                                      </p:tavLst>
                                    </p:anim>
                                    <p:anim calcmode="lin" valueType="num">
                                      <p:cBhvr>
                                        <p:cTn id="46" dur="500" fill="hold"/>
                                        <p:tgtEl>
                                          <p:spTgt spid="184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P spid="1843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3799625"/>
            <a:ext cx="78486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pPr>
            <a:r>
              <a:rPr lang="en-US" altLang="zh-CN" sz="3200" dirty="0">
                <a:solidFill>
                  <a:srgbClr val="FF0000"/>
                </a:solidFill>
              </a:rPr>
              <a:t>They are going to prepare the food at home.</a:t>
            </a:r>
          </a:p>
        </p:txBody>
      </p:sp>
      <p:sp>
        <p:nvSpPr>
          <p:cNvPr id="24579" name="Text Box 3"/>
          <p:cNvSpPr txBox="1">
            <a:spLocks noChangeArrowheads="1"/>
          </p:cNvSpPr>
          <p:nvPr/>
        </p:nvSpPr>
        <p:spPr bwMode="auto">
          <a:xfrm>
            <a:off x="533400" y="381000"/>
            <a:ext cx="6172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solidFill>
                  <a:srgbClr val="0000FF"/>
                </a:solidFill>
              </a:rPr>
              <a:t>3. Answer the questions.</a:t>
            </a:r>
          </a:p>
        </p:txBody>
      </p:sp>
      <p:sp>
        <p:nvSpPr>
          <p:cNvPr id="19460" name="Rectangle 4"/>
          <p:cNvSpPr>
            <a:spLocks noChangeArrowheads="1"/>
          </p:cNvSpPr>
          <p:nvPr/>
        </p:nvSpPr>
        <p:spPr bwMode="auto">
          <a:xfrm>
            <a:off x="457200" y="1219200"/>
            <a:ext cx="82296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zh-CN" altLang="en-US" sz="3200" dirty="0"/>
              <a:t>1. What was Daming chosen to do at the </a:t>
            </a:r>
          </a:p>
          <a:p>
            <a:pPr>
              <a:lnSpc>
                <a:spcPct val="110000"/>
              </a:lnSpc>
            </a:pPr>
            <a:r>
              <a:rPr lang="zh-CN" altLang="en-US" sz="3200" dirty="0"/>
              <a:t>    school-leavers' party?</a:t>
            </a:r>
          </a:p>
        </p:txBody>
      </p:sp>
      <p:sp>
        <p:nvSpPr>
          <p:cNvPr id="19461" name="Rectangle 5"/>
          <p:cNvSpPr>
            <a:spLocks noChangeArrowheads="1"/>
          </p:cNvSpPr>
          <p:nvPr/>
        </p:nvSpPr>
        <p:spPr bwMode="auto">
          <a:xfrm>
            <a:off x="857250" y="2382838"/>
            <a:ext cx="69786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3200" dirty="0">
                <a:solidFill>
                  <a:srgbClr val="FF0000"/>
                </a:solidFill>
              </a:rPr>
              <a:t>He was chosen to play the dance music.</a:t>
            </a:r>
          </a:p>
        </p:txBody>
      </p:sp>
      <p:sp>
        <p:nvSpPr>
          <p:cNvPr id="19462" name="Rectangle 6"/>
          <p:cNvSpPr>
            <a:spLocks noChangeArrowheads="1"/>
          </p:cNvSpPr>
          <p:nvPr/>
        </p:nvSpPr>
        <p:spPr bwMode="auto">
          <a:xfrm>
            <a:off x="457200" y="3009900"/>
            <a:ext cx="8686800" cy="59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en-US" altLang="zh-CN" sz="3200" dirty="0"/>
              <a:t>2. Where are they going to prepare the </a:t>
            </a:r>
            <a:r>
              <a:rPr lang="en-US" altLang="zh-CN" sz="3200" dirty="0" smtClean="0"/>
              <a:t>food</a:t>
            </a:r>
            <a:r>
              <a:rPr lang="en-US" altLang="zh-CN" sz="3200" dirty="0"/>
              <a:t>?</a:t>
            </a:r>
          </a:p>
        </p:txBody>
      </p:sp>
      <p:sp>
        <p:nvSpPr>
          <p:cNvPr id="7" name="Rectangle 2"/>
          <p:cNvSpPr>
            <a:spLocks noChangeArrowheads="1"/>
          </p:cNvSpPr>
          <p:nvPr/>
        </p:nvSpPr>
        <p:spPr bwMode="auto">
          <a:xfrm>
            <a:off x="862632" y="5908643"/>
            <a:ext cx="7620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3200" dirty="0">
                <a:solidFill>
                  <a:srgbClr val="FF0000"/>
                </a:solidFill>
              </a:rPr>
              <a:t>Because it's eaten everywhere in England.</a:t>
            </a:r>
          </a:p>
        </p:txBody>
      </p:sp>
      <p:sp>
        <p:nvSpPr>
          <p:cNvPr id="8" name="Rectangle 3"/>
          <p:cNvSpPr>
            <a:spLocks noChangeArrowheads="1"/>
          </p:cNvSpPr>
          <p:nvPr/>
        </p:nvSpPr>
        <p:spPr bwMode="auto">
          <a:xfrm>
            <a:off x="457200" y="4648168"/>
            <a:ext cx="82296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dirty="0"/>
              <a:t>3. Why does Tony call pizza a traditional </a:t>
            </a:r>
          </a:p>
          <a:p>
            <a:pPr>
              <a:lnSpc>
                <a:spcPct val="120000"/>
              </a:lnSpc>
            </a:pPr>
            <a:r>
              <a:rPr lang="en-US" altLang="zh-CN" sz="3200" dirty="0"/>
              <a:t>    English dish?</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arn(inHorizontal)">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p:cTn id="12" dur="500" fill="hold"/>
                                        <p:tgtEl>
                                          <p:spTgt spid="19461"/>
                                        </p:tgtEl>
                                        <p:attrNameLst>
                                          <p:attrName>ppt_w</p:attrName>
                                        </p:attrNameLst>
                                      </p:cBhvr>
                                      <p:tavLst>
                                        <p:tav tm="0">
                                          <p:val>
                                            <p:fltVal val="0"/>
                                          </p:val>
                                        </p:tav>
                                        <p:tav tm="100000">
                                          <p:val>
                                            <p:strVal val="#ppt_w"/>
                                          </p:val>
                                        </p:tav>
                                      </p:tavLst>
                                    </p:anim>
                                    <p:anim calcmode="lin" valueType="num">
                                      <p:cBhvr>
                                        <p:cTn id="13" dur="500" fill="hold"/>
                                        <p:tgtEl>
                                          <p:spTgt spid="1946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barn(inHorizontal)">
                                      <p:cBhvr>
                                        <p:cTn id="18" dur="500"/>
                                        <p:tgtEl>
                                          <p:spTgt spid="19462"/>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9458"/>
                                        </p:tgtEl>
                                        <p:attrNameLst>
                                          <p:attrName>style.visibility</p:attrName>
                                        </p:attrNameLst>
                                      </p:cBhvr>
                                      <p:to>
                                        <p:strVal val="visible"/>
                                      </p:to>
                                    </p:set>
                                    <p:anim calcmode="lin" valueType="num">
                                      <p:cBhvr>
                                        <p:cTn id="23" dur="500" fill="hold"/>
                                        <p:tgtEl>
                                          <p:spTgt spid="19458"/>
                                        </p:tgtEl>
                                        <p:attrNameLst>
                                          <p:attrName>ppt_w</p:attrName>
                                        </p:attrNameLst>
                                      </p:cBhvr>
                                      <p:tavLst>
                                        <p:tav tm="0">
                                          <p:val>
                                            <p:fltVal val="0"/>
                                          </p:val>
                                        </p:tav>
                                        <p:tav tm="100000">
                                          <p:val>
                                            <p:strVal val="#ppt_w"/>
                                          </p:val>
                                        </p:tav>
                                      </p:tavLst>
                                    </p:anim>
                                    <p:anim calcmode="lin" valueType="num">
                                      <p:cBhvr>
                                        <p:cTn id="24" dur="500" fill="hold"/>
                                        <p:tgtEl>
                                          <p:spTgt spid="1945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autoUpdateAnimBg="0"/>
      <p:bldP spid="19461" grpId="0" autoUpdateAnimBg="0"/>
      <p:bldP spid="19462" grpId="0" autoUpdateAnimBg="0"/>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57200" y="3276600"/>
            <a:ext cx="80010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200" dirty="0"/>
              <a:t>     The day for the school-leavers'party is an important date in the school (1) _________. Tony is going to bring some (2) _________ and (3)_______ some pictures for the party. </a:t>
            </a:r>
          </a:p>
        </p:txBody>
      </p:sp>
      <p:sp>
        <p:nvSpPr>
          <p:cNvPr id="21507" name="Text Box 3"/>
          <p:cNvSpPr txBox="1">
            <a:spLocks noChangeArrowheads="1"/>
          </p:cNvSpPr>
          <p:nvPr/>
        </p:nvSpPr>
        <p:spPr bwMode="auto">
          <a:xfrm>
            <a:off x="5943600" y="4343400"/>
            <a:ext cx="2362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FF0000"/>
                </a:solidFill>
              </a:rPr>
              <a:t>balloons</a:t>
            </a:r>
          </a:p>
        </p:txBody>
      </p:sp>
      <p:sp>
        <p:nvSpPr>
          <p:cNvPr id="21508" name="Text Box 4"/>
          <p:cNvSpPr txBox="1">
            <a:spLocks noChangeArrowheads="1"/>
          </p:cNvSpPr>
          <p:nvPr/>
        </p:nvSpPr>
        <p:spPr bwMode="auto">
          <a:xfrm>
            <a:off x="6096000" y="3733800"/>
            <a:ext cx="16954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FF0000"/>
                </a:solidFill>
              </a:rPr>
              <a:t>calendar</a:t>
            </a:r>
          </a:p>
        </p:txBody>
      </p:sp>
      <p:sp>
        <p:nvSpPr>
          <p:cNvPr id="21509" name="Text Box 5"/>
          <p:cNvSpPr txBox="1">
            <a:spLocks noChangeArrowheads="1"/>
          </p:cNvSpPr>
          <p:nvPr/>
        </p:nvSpPr>
        <p:spPr bwMode="auto">
          <a:xfrm>
            <a:off x="1828800" y="5029200"/>
            <a:ext cx="1219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FF0000"/>
                </a:solidFill>
              </a:rPr>
              <a:t>paint</a:t>
            </a:r>
          </a:p>
        </p:txBody>
      </p:sp>
      <p:sp>
        <p:nvSpPr>
          <p:cNvPr id="26630" name="Text Box 6"/>
          <p:cNvSpPr txBox="1">
            <a:spLocks noChangeArrowheads="1"/>
          </p:cNvSpPr>
          <p:nvPr/>
        </p:nvSpPr>
        <p:spPr bwMode="auto">
          <a:xfrm>
            <a:off x="533400" y="381000"/>
            <a:ext cx="8077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solidFill>
                  <a:srgbClr val="0000FF"/>
                </a:solidFill>
              </a:rPr>
              <a:t>4. Complete the passage with the </a:t>
            </a:r>
          </a:p>
          <a:p>
            <a:pPr eaLnBrk="1" hangingPunct="1">
              <a:lnSpc>
                <a:spcPct val="120000"/>
              </a:lnSpc>
            </a:pPr>
            <a:r>
              <a:rPr lang="en-US" altLang="zh-CN" sz="3200" dirty="0">
                <a:solidFill>
                  <a:srgbClr val="0000FF"/>
                </a:solidFill>
              </a:rPr>
              <a:t>    words in the box.</a:t>
            </a:r>
          </a:p>
        </p:txBody>
      </p:sp>
      <p:sp>
        <p:nvSpPr>
          <p:cNvPr id="26631" name="Text Box 7"/>
          <p:cNvSpPr txBox="1">
            <a:spLocks noChangeArrowheads="1"/>
          </p:cNvSpPr>
          <p:nvPr/>
        </p:nvSpPr>
        <p:spPr bwMode="auto">
          <a:xfrm>
            <a:off x="1143000" y="1600200"/>
            <a:ext cx="6553200" cy="1262063"/>
          </a:xfrm>
          <a:prstGeom prst="rect">
            <a:avLst/>
          </a:prstGeom>
          <a:solidFill>
            <a:srgbClr val="00FFFF">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balloons        calendar        fork   </a:t>
            </a:r>
          </a:p>
          <a:p>
            <a:pPr eaLnBrk="1" hangingPunct="1">
              <a:lnSpc>
                <a:spcPct val="120000"/>
              </a:lnSpc>
            </a:pPr>
            <a:r>
              <a:rPr lang="en-US" altLang="zh-CN" sz="3200" dirty="0"/>
              <a:t> knife            paint              spoon   </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edg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additive="base">
                                        <p:cTn id="12" dur="500" fill="hold"/>
                                        <p:tgtEl>
                                          <p:spTgt spid="21508"/>
                                        </p:tgtEl>
                                        <p:attrNameLst>
                                          <p:attrName>ppt_x</p:attrName>
                                        </p:attrNameLst>
                                      </p:cBhvr>
                                      <p:tavLst>
                                        <p:tav tm="0">
                                          <p:val>
                                            <p:strVal val="#ppt_x"/>
                                          </p:val>
                                        </p:tav>
                                        <p:tav tm="100000">
                                          <p:val>
                                            <p:strVal val="#ppt_x"/>
                                          </p:val>
                                        </p:tav>
                                      </p:tavLst>
                                    </p:anim>
                                    <p:anim calcmode="lin" valueType="num">
                                      <p:cBhvr additive="base">
                                        <p:cTn id="13"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07"/>
                                        </p:tgtEl>
                                        <p:attrNameLst>
                                          <p:attrName>style.visibility</p:attrName>
                                        </p:attrNameLst>
                                      </p:cBhvr>
                                      <p:to>
                                        <p:strVal val="visible"/>
                                      </p:to>
                                    </p:set>
                                    <p:anim calcmode="lin" valueType="num">
                                      <p:cBhvr additive="base">
                                        <p:cTn id="18" dur="500" fill="hold"/>
                                        <p:tgtEl>
                                          <p:spTgt spid="21507"/>
                                        </p:tgtEl>
                                        <p:attrNameLst>
                                          <p:attrName>ppt_x</p:attrName>
                                        </p:attrNameLst>
                                      </p:cBhvr>
                                      <p:tavLst>
                                        <p:tav tm="0">
                                          <p:val>
                                            <p:strVal val="#ppt_x"/>
                                          </p:val>
                                        </p:tav>
                                        <p:tav tm="100000">
                                          <p:val>
                                            <p:strVal val="#ppt_x"/>
                                          </p:val>
                                        </p:tav>
                                      </p:tavLst>
                                    </p:anim>
                                    <p:anim calcmode="lin" valueType="num">
                                      <p:cBhvr additive="base">
                                        <p:cTn id="19"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509"/>
                                        </p:tgtEl>
                                        <p:attrNameLst>
                                          <p:attrName>style.visibility</p:attrName>
                                        </p:attrNameLst>
                                      </p:cBhvr>
                                      <p:to>
                                        <p:strVal val="visible"/>
                                      </p:to>
                                    </p:set>
                                    <p:anim calcmode="lin" valueType="num">
                                      <p:cBhvr additive="base">
                                        <p:cTn id="24" dur="500" fill="hold"/>
                                        <p:tgtEl>
                                          <p:spTgt spid="21509"/>
                                        </p:tgtEl>
                                        <p:attrNameLst>
                                          <p:attrName>ppt_x</p:attrName>
                                        </p:attrNameLst>
                                      </p:cBhvr>
                                      <p:tavLst>
                                        <p:tav tm="0">
                                          <p:val>
                                            <p:strVal val="#ppt_x"/>
                                          </p:val>
                                        </p:tav>
                                        <p:tav tm="100000">
                                          <p:val>
                                            <p:strVal val="#ppt_x"/>
                                          </p:val>
                                        </p:tav>
                                      </p:tavLst>
                                    </p:anim>
                                    <p:anim calcmode="lin" valueType="num">
                                      <p:cBhvr additive="base">
                                        <p:cTn id="25"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P spid="21508" grpId="0" autoUpdateAnimBg="0"/>
      <p:bldP spid="2150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1" descr="untitled.bmp"/>
          <p:cNvPicPr>
            <a:picLocks noChangeAspect="1"/>
          </p:cNvPicPr>
          <p:nvPr/>
        </p:nvPicPr>
        <p:blipFill>
          <a:blip r:embed="rId2" cstate="email"/>
          <a:srcRect/>
          <a:stretch>
            <a:fillRect/>
          </a:stretch>
        </p:blipFill>
        <p:spPr bwMode="auto">
          <a:xfrm>
            <a:off x="-457200" y="4800600"/>
            <a:ext cx="2706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副标题 2"/>
          <p:cNvSpPr>
            <a:spLocks noGrp="1"/>
          </p:cNvSpPr>
          <p:nvPr>
            <p:ph type="subTitle" idx="1"/>
          </p:nvPr>
        </p:nvSpPr>
        <p:spPr>
          <a:xfrm>
            <a:off x="1371600" y="381000"/>
            <a:ext cx="6400800" cy="1752600"/>
          </a:xfrm>
        </p:spPr>
        <p:txBody>
          <a:bodyPr/>
          <a:lstStyle/>
          <a:p>
            <a:pPr eaLnBrk="1" hangingPunct="1"/>
            <a:r>
              <a:rPr lang="en-US" altLang="zh-CN" smtClean="0"/>
              <a:t>The school-leavers’ party</a:t>
            </a:r>
            <a:endParaRPr lang="zh-CN" altLang="en-US" smtClean="0"/>
          </a:p>
        </p:txBody>
      </p:sp>
      <p:pic>
        <p:nvPicPr>
          <p:cNvPr id="7172" name="图片 3" descr="玲玲 .png"/>
          <p:cNvPicPr>
            <a:picLocks noChangeAspect="1"/>
          </p:cNvPicPr>
          <p:nvPr/>
        </p:nvPicPr>
        <p:blipFill>
          <a:blip r:embed="rId3"/>
          <a:srcRect/>
          <a:stretch>
            <a:fillRect/>
          </a:stretch>
        </p:blipFill>
        <p:spPr bwMode="auto">
          <a:xfrm>
            <a:off x="228600" y="1600200"/>
            <a:ext cx="17430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4" descr="betty.png"/>
          <p:cNvPicPr>
            <a:picLocks noChangeAspect="1"/>
          </p:cNvPicPr>
          <p:nvPr/>
        </p:nvPicPr>
        <p:blipFill>
          <a:blip r:embed="rId4"/>
          <a:srcRect/>
          <a:stretch>
            <a:fillRect/>
          </a:stretch>
        </p:blipFill>
        <p:spPr bwMode="auto">
          <a:xfrm>
            <a:off x="2286000" y="1066800"/>
            <a:ext cx="22479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片 5" descr="Tony .png"/>
          <p:cNvPicPr>
            <a:picLocks noChangeAspect="1"/>
          </p:cNvPicPr>
          <p:nvPr/>
        </p:nvPicPr>
        <p:blipFill>
          <a:blip r:embed="rId5"/>
          <a:srcRect/>
          <a:stretch>
            <a:fillRect/>
          </a:stretch>
        </p:blipFill>
        <p:spPr bwMode="auto">
          <a:xfrm>
            <a:off x="7010400" y="1981200"/>
            <a:ext cx="1933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图片 6" descr="复件 大明  .png"/>
          <p:cNvPicPr>
            <a:picLocks noChangeAspect="1"/>
          </p:cNvPicPr>
          <p:nvPr/>
        </p:nvPicPr>
        <p:blipFill>
          <a:blip r:embed="rId6"/>
          <a:srcRect/>
          <a:stretch>
            <a:fillRect/>
          </a:stretch>
        </p:blipFill>
        <p:spPr bwMode="auto">
          <a:xfrm>
            <a:off x="4953000" y="990600"/>
            <a:ext cx="18478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动作按钮: 声音 7">
            <a:hlinkClick r:id="rId7" action="ppaction://hlinkfile" highlightClick="1"/>
          </p:cNvPr>
          <p:cNvSpPr>
            <a:spLocks noChangeArrowheads="1"/>
          </p:cNvSpPr>
          <p:nvPr/>
        </p:nvSpPr>
        <p:spPr bwMode="auto">
          <a:xfrm>
            <a:off x="7391400" y="762000"/>
            <a:ext cx="381000" cy="228600"/>
          </a:xfrm>
          <a:prstGeom prst="actionButtonSound">
            <a:avLst/>
          </a:prstGeom>
          <a:solidFill>
            <a:schemeClr val="accent1"/>
          </a:solidFill>
          <a:ln w="9525" algn="ctr">
            <a:solidFill>
              <a:schemeClr val="tx1"/>
            </a:solidFill>
            <a:round/>
          </a:ln>
        </p:spPr>
        <p:txBody>
          <a:bodyPr/>
          <a:lstStyle/>
          <a:p>
            <a:endParaRPr lang="zh-CN" altLang="en-US"/>
          </a:p>
        </p:txBody>
      </p:sp>
      <p:sp>
        <p:nvSpPr>
          <p:cNvPr id="10" name="TextBox 9"/>
          <p:cNvSpPr txBox="1">
            <a:spLocks noChangeArrowheads="1"/>
          </p:cNvSpPr>
          <p:nvPr/>
        </p:nvSpPr>
        <p:spPr bwMode="auto">
          <a:xfrm>
            <a:off x="6705600" y="1219200"/>
            <a:ext cx="2667000" cy="830263"/>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a:t>Bring some ballons paint some pictures</a:t>
            </a:r>
            <a:endParaRPr lang="zh-CN" altLang="en-US" sz="2400"/>
          </a:p>
        </p:txBody>
      </p:sp>
      <p:pic>
        <p:nvPicPr>
          <p:cNvPr id="7178" name="图片 12" descr="untitled.bmp"/>
          <p:cNvPicPr>
            <a:picLocks noChangeAspect="1"/>
          </p:cNvPicPr>
          <p:nvPr/>
        </p:nvPicPr>
        <p:blipFill>
          <a:blip r:embed="rId2" cstate="email"/>
          <a:srcRect/>
          <a:stretch>
            <a:fillRect/>
          </a:stretch>
        </p:blipFill>
        <p:spPr bwMode="auto">
          <a:xfrm>
            <a:off x="2017713" y="4267200"/>
            <a:ext cx="27066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4" descr="untitled.bmp"/>
          <p:cNvPicPr>
            <a:picLocks noChangeAspect="1"/>
          </p:cNvPicPr>
          <p:nvPr/>
        </p:nvPicPr>
        <p:blipFill>
          <a:blip r:embed="rId8" cstate="email"/>
          <a:srcRect/>
          <a:stretch>
            <a:fillRect/>
          </a:stretch>
        </p:blipFill>
        <p:spPr bwMode="auto">
          <a:xfrm>
            <a:off x="6781800" y="5029200"/>
            <a:ext cx="2362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图片 13" descr="untitled.bmp"/>
          <p:cNvPicPr>
            <a:picLocks noChangeAspect="1"/>
          </p:cNvPicPr>
          <p:nvPr/>
        </p:nvPicPr>
        <p:blipFill>
          <a:blip r:embed="rId2" cstate="email"/>
          <a:srcRect/>
          <a:stretch>
            <a:fillRect/>
          </a:stretch>
        </p:blipFill>
        <p:spPr bwMode="auto">
          <a:xfrm>
            <a:off x="4343400" y="4981575"/>
            <a:ext cx="2706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343400" y="4191000"/>
            <a:ext cx="2819400" cy="461963"/>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a:t>Play the dance music</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2279650"/>
            <a:ext cx="8077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Everyone is going to bring a traditional dish that can be eaten with their fingers. Soup is no good because it is not finger food and people need a (4) _______ for it. Anything that needs a (5) _______ and (6) _______ is not finger food either.</a:t>
            </a:r>
          </a:p>
        </p:txBody>
      </p:sp>
      <p:sp>
        <p:nvSpPr>
          <p:cNvPr id="22531" name="Text Box 3"/>
          <p:cNvSpPr txBox="1">
            <a:spLocks noChangeArrowheads="1"/>
          </p:cNvSpPr>
          <p:nvPr/>
        </p:nvSpPr>
        <p:spPr bwMode="auto">
          <a:xfrm>
            <a:off x="3505200" y="4495800"/>
            <a:ext cx="1295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a:solidFill>
                  <a:srgbClr val="FF0000"/>
                </a:solidFill>
              </a:rPr>
              <a:t>knife</a:t>
            </a:r>
          </a:p>
        </p:txBody>
      </p:sp>
      <p:sp>
        <p:nvSpPr>
          <p:cNvPr id="22532" name="Text Box 4"/>
          <p:cNvSpPr txBox="1">
            <a:spLocks noChangeArrowheads="1"/>
          </p:cNvSpPr>
          <p:nvPr/>
        </p:nvSpPr>
        <p:spPr bwMode="auto">
          <a:xfrm>
            <a:off x="3657600" y="3886200"/>
            <a:ext cx="13271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a:solidFill>
                  <a:srgbClr val="FF0000"/>
                </a:solidFill>
              </a:rPr>
              <a:t>spoon</a:t>
            </a:r>
          </a:p>
        </p:txBody>
      </p:sp>
      <p:sp>
        <p:nvSpPr>
          <p:cNvPr id="22533" name="Text Box 5"/>
          <p:cNvSpPr txBox="1">
            <a:spLocks noChangeArrowheads="1"/>
          </p:cNvSpPr>
          <p:nvPr/>
        </p:nvSpPr>
        <p:spPr bwMode="auto">
          <a:xfrm>
            <a:off x="6248400" y="4495800"/>
            <a:ext cx="1447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a:solidFill>
                  <a:srgbClr val="FF0000"/>
                </a:solidFill>
              </a:rPr>
              <a:t>fork</a:t>
            </a:r>
          </a:p>
        </p:txBody>
      </p:sp>
      <p:sp>
        <p:nvSpPr>
          <p:cNvPr id="27654" name="Text Box 6"/>
          <p:cNvSpPr txBox="1">
            <a:spLocks noChangeArrowheads="1"/>
          </p:cNvSpPr>
          <p:nvPr/>
        </p:nvSpPr>
        <p:spPr bwMode="auto">
          <a:xfrm>
            <a:off x="1219200" y="762000"/>
            <a:ext cx="6553200" cy="1260475"/>
          </a:xfrm>
          <a:prstGeom prst="rect">
            <a:avLst/>
          </a:prstGeom>
          <a:solidFill>
            <a:srgbClr val="00FFFF">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t>balloons        calendar        fork   </a:t>
            </a:r>
          </a:p>
          <a:p>
            <a:pPr eaLnBrk="1" hangingPunct="1">
              <a:lnSpc>
                <a:spcPct val="120000"/>
              </a:lnSpc>
            </a:pPr>
            <a:r>
              <a:rPr lang="en-US" altLang="zh-CN" sz="3200"/>
              <a:t> knife            paint              spoon   </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ppt_x"/>
                                          </p:val>
                                        </p:tav>
                                        <p:tav tm="100000">
                                          <p:val>
                                            <p:strVal val="#ppt_x"/>
                                          </p:val>
                                        </p:tav>
                                      </p:tavLst>
                                    </p:anim>
                                    <p:anim calcmode="lin" valueType="num">
                                      <p:cBhvr additive="base">
                                        <p:cTn id="14"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500" fill="hold"/>
                                        <p:tgtEl>
                                          <p:spTgt spid="22533"/>
                                        </p:tgtEl>
                                        <p:attrNameLst>
                                          <p:attrName>ppt_x</p:attrName>
                                        </p:attrNameLst>
                                      </p:cBhvr>
                                      <p:tavLst>
                                        <p:tav tm="0">
                                          <p:val>
                                            <p:strVal val="#ppt_x"/>
                                          </p:val>
                                        </p:tav>
                                        <p:tav tm="100000">
                                          <p:val>
                                            <p:strVal val="#ppt_x"/>
                                          </p:val>
                                        </p:tav>
                                      </p:tavLst>
                                    </p:anim>
                                    <p:anim calcmode="lin" valueType="num">
                                      <p:cBhvr additive="base">
                                        <p:cTn id="20"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WordArt 2"/>
          <p:cNvSpPr>
            <a:spLocks noChangeArrowheads="1" noChangeShapeType="1"/>
          </p:cNvSpPr>
          <p:nvPr/>
        </p:nvSpPr>
        <p:spPr bwMode="auto">
          <a:xfrm>
            <a:off x="1447800" y="1295400"/>
            <a:ext cx="6172200" cy="609600"/>
          </a:xfrm>
          <a:prstGeom prst="rect">
            <a:avLst/>
          </a:prstGeom>
        </p:spPr>
        <p:txBody>
          <a:bodyPr spcFirstLastPara="1" wrap="none" fromWordArt="1">
            <a:prstTxWarp prst="textArchDown">
              <a:avLst>
                <a:gd name="adj" fmla="val 0"/>
              </a:avLst>
            </a:prstTxWarp>
          </a:bodyPr>
          <a:lstStyle/>
          <a:p>
            <a:pPr algn="ctr"/>
            <a:r>
              <a:rPr lang="en-US" altLang="zh-CN" kern="10">
                <a:ln w="9525">
                  <a:solidFill>
                    <a:srgbClr val="00FFFF"/>
                  </a:solidFill>
                  <a:round/>
                </a:ln>
                <a:solidFill>
                  <a:srgbClr val="008000"/>
                </a:solidFill>
                <a:latin typeface="Arial" panose="020B0604020202020204"/>
                <a:cs typeface="Arial" panose="020B0604020202020204"/>
              </a:rPr>
              <a:t>Everyday English</a:t>
            </a:r>
            <a:endParaRPr lang="zh-CN" altLang="en-US" kern="10">
              <a:ln w="9525">
                <a:solidFill>
                  <a:srgbClr val="00FFFF"/>
                </a:solidFill>
                <a:round/>
              </a:ln>
              <a:solidFill>
                <a:srgbClr val="008000"/>
              </a:solidFill>
              <a:latin typeface="Arial" panose="020B0604020202020204"/>
              <a:cs typeface="Arial" panose="020B0604020202020204"/>
            </a:endParaRPr>
          </a:p>
        </p:txBody>
      </p:sp>
      <p:sp>
        <p:nvSpPr>
          <p:cNvPr id="23555" name="Text Box 3"/>
          <p:cNvSpPr txBox="1">
            <a:spLocks noChangeArrowheads="1"/>
          </p:cNvSpPr>
          <p:nvPr/>
        </p:nvSpPr>
        <p:spPr bwMode="auto">
          <a:xfrm>
            <a:off x="1828800" y="2590800"/>
            <a:ext cx="39497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buFont typeface="Arial" panose="020B0604020202020204" pitchFamily="34" charset="0"/>
              <a:buChar char="•"/>
            </a:pPr>
            <a:r>
              <a:rPr lang="zh-CN" altLang="en-US" sz="3200"/>
              <a:t>Soup's no good then.</a:t>
            </a:r>
          </a:p>
          <a:p>
            <a:pPr eaLnBrk="1" hangingPunct="1">
              <a:lnSpc>
                <a:spcPct val="120000"/>
              </a:lnSpc>
              <a:buFont typeface="Arial" panose="020B0604020202020204" pitchFamily="34" charset="0"/>
              <a:buChar char="•"/>
            </a:pPr>
            <a:r>
              <a:rPr lang="zh-CN" altLang="en-US" sz="3200"/>
              <a:t>And you?</a:t>
            </a:r>
          </a:p>
          <a:p>
            <a:pPr eaLnBrk="1" hangingPunct="1">
              <a:lnSpc>
                <a:spcPct val="120000"/>
              </a:lnSpc>
              <a:buFont typeface="Arial" panose="020B0604020202020204" pitchFamily="34" charset="0"/>
              <a:buChar char="•"/>
            </a:pPr>
            <a:r>
              <a:rPr lang="zh-CN" altLang="en-US" sz="3200"/>
              <a:t>I see what you mean.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ox(in)">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1143000"/>
            <a:ext cx="83058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1. Look at the school </a:t>
            </a:r>
            <a:r>
              <a:rPr lang="en-US" altLang="zh-CN" sz="3200" dirty="0">
                <a:solidFill>
                  <a:srgbClr val="FF0000"/>
                </a:solidFill>
              </a:rPr>
              <a:t>calendar</a:t>
            </a:r>
            <a:r>
              <a:rPr lang="en-US" altLang="zh-CN" sz="3200" dirty="0"/>
              <a:t>!</a:t>
            </a:r>
          </a:p>
          <a:p>
            <a:pPr eaLnBrk="1" hangingPunct="1">
              <a:lnSpc>
                <a:spcPct val="120000"/>
              </a:lnSpc>
            </a:pPr>
            <a:r>
              <a:rPr lang="en-US" altLang="zh-CN" sz="3200" dirty="0"/>
              <a:t>    </a:t>
            </a:r>
            <a:r>
              <a:rPr lang="zh-CN" altLang="en-US" sz="3200" dirty="0"/>
              <a:t>看看学校的校历！</a:t>
            </a:r>
          </a:p>
          <a:p>
            <a:pPr eaLnBrk="1" hangingPunct="1">
              <a:lnSpc>
                <a:spcPct val="120000"/>
              </a:lnSpc>
            </a:pPr>
            <a:r>
              <a:rPr lang="zh-CN" altLang="en-US" sz="3200" dirty="0"/>
              <a:t>    </a:t>
            </a:r>
            <a:r>
              <a:rPr lang="en-US" altLang="zh-CN" sz="3200" dirty="0">
                <a:solidFill>
                  <a:srgbClr val="0000FF"/>
                </a:solidFill>
              </a:rPr>
              <a:t>calendar</a:t>
            </a:r>
            <a:r>
              <a:rPr lang="zh-CN" altLang="en-US" sz="3200" dirty="0">
                <a:solidFill>
                  <a:srgbClr val="0000FF"/>
                </a:solidFill>
              </a:rPr>
              <a:t>表示“日历”，</a:t>
            </a:r>
            <a:r>
              <a:rPr lang="en-US" altLang="zh-CN" sz="3200" dirty="0">
                <a:solidFill>
                  <a:srgbClr val="0000FF"/>
                </a:solidFill>
              </a:rPr>
              <a:t>school calendar</a:t>
            </a:r>
          </a:p>
          <a:p>
            <a:pPr eaLnBrk="1" hangingPunct="1">
              <a:lnSpc>
                <a:spcPct val="120000"/>
              </a:lnSpc>
            </a:pPr>
            <a:r>
              <a:rPr lang="en-US" altLang="zh-CN" sz="3200" dirty="0">
                <a:solidFill>
                  <a:srgbClr val="0000FF"/>
                </a:solidFill>
              </a:rPr>
              <a:t>    </a:t>
            </a:r>
            <a:r>
              <a:rPr lang="zh-CN" altLang="en-US" sz="3200" dirty="0">
                <a:solidFill>
                  <a:srgbClr val="0000FF"/>
                </a:solidFill>
              </a:rPr>
              <a:t>表示“校历”。</a:t>
            </a:r>
          </a:p>
          <a:p>
            <a:pPr eaLnBrk="1" hangingPunct="1">
              <a:lnSpc>
                <a:spcPct val="120000"/>
              </a:lnSpc>
            </a:pPr>
            <a:r>
              <a:rPr lang="zh-CN" altLang="en-US" sz="3200" dirty="0"/>
              <a:t>    </a:t>
            </a:r>
            <a:r>
              <a:rPr lang="en-US" altLang="zh-CN" sz="3200" dirty="0"/>
              <a:t>e.g. Look at the school </a:t>
            </a:r>
            <a:r>
              <a:rPr lang="en-US" altLang="zh-CN" sz="3200" dirty="0">
                <a:solidFill>
                  <a:srgbClr val="FF0000"/>
                </a:solidFill>
              </a:rPr>
              <a:t>calendar</a:t>
            </a:r>
            <a:r>
              <a:rPr lang="en-US" altLang="zh-CN" sz="3200" dirty="0"/>
              <a:t>! We </a:t>
            </a:r>
          </a:p>
          <a:p>
            <a:pPr eaLnBrk="1" hangingPunct="1">
              <a:lnSpc>
                <a:spcPct val="120000"/>
              </a:lnSpc>
            </a:pPr>
            <a:r>
              <a:rPr lang="en-US" altLang="zh-CN" sz="3200" dirty="0"/>
              <a:t>           will have an exam next week.</a:t>
            </a:r>
          </a:p>
          <a:p>
            <a:pPr eaLnBrk="1" hangingPunct="1">
              <a:lnSpc>
                <a:spcPct val="120000"/>
              </a:lnSpc>
            </a:pPr>
            <a:r>
              <a:rPr lang="en-US" altLang="zh-CN" sz="3200" dirty="0"/>
              <a:t>           </a:t>
            </a:r>
            <a:r>
              <a:rPr lang="zh-CN" altLang="en-US" sz="3200" dirty="0"/>
              <a:t>看看学校的校历！我们下周将有</a:t>
            </a:r>
          </a:p>
          <a:p>
            <a:pPr eaLnBrk="1" hangingPunct="1">
              <a:lnSpc>
                <a:spcPct val="120000"/>
              </a:lnSpc>
            </a:pPr>
            <a:r>
              <a:rPr lang="zh-CN" altLang="en-US" sz="3200" dirty="0"/>
              <a:t>           一次考试。</a:t>
            </a:r>
          </a:p>
        </p:txBody>
      </p:sp>
      <p:sp>
        <p:nvSpPr>
          <p:cNvPr id="29699" name="椭圆 5"/>
          <p:cNvSpPr>
            <a:spLocks noChangeArrowheads="1"/>
          </p:cNvSpPr>
          <p:nvPr/>
        </p:nvSpPr>
        <p:spPr bwMode="auto">
          <a:xfrm>
            <a:off x="179388" y="447675"/>
            <a:ext cx="2808287" cy="604838"/>
          </a:xfrm>
          <a:prstGeom prst="ellipse">
            <a:avLst/>
          </a:prstGeom>
          <a:gradFill rotWithShape="1">
            <a:gsLst>
              <a:gs pos="0">
                <a:srgbClr val="EAC112"/>
              </a:gs>
              <a:gs pos="100000">
                <a:srgbClr val="F57C8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buFontTx/>
              <a:buNone/>
            </a:pPr>
            <a:r>
              <a:rPr lang="en-US" altLang="zh-CN" sz="2800" dirty="0">
                <a:solidFill>
                  <a:srgbClr val="000000"/>
                </a:solidFill>
                <a:sym typeface="Times New Roman" panose="02020603050405020304" pitchFamily="18" charset="0"/>
              </a:rPr>
              <a:t>Language points</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500" fill="hold"/>
                                        <p:tgtEl>
                                          <p:spTgt spid="245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57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 calcmode="lin" valueType="num">
                                      <p:cBhvr>
                                        <p:cTn id="12" dur="500" fill="hold"/>
                                        <p:tgtEl>
                                          <p:spTgt spid="2457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457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457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Effect transition="in" filter="dissolve">
                                      <p:cBhvr>
                                        <p:cTn id="19" dur="500"/>
                                        <p:tgtEl>
                                          <p:spTgt spid="24578">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dissolve">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randombar(horizontal)">
                                      <p:cBhvr>
                                        <p:cTn id="27" dur="500"/>
                                        <p:tgtEl>
                                          <p:spTgt spid="24578">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4578">
                                            <p:txEl>
                                              <p:pRg st="5" end="5"/>
                                            </p:txEl>
                                          </p:spTgt>
                                        </p:tgtEl>
                                        <p:attrNameLst>
                                          <p:attrName>style.visibility</p:attrName>
                                        </p:attrNameLst>
                                      </p:cBhvr>
                                      <p:to>
                                        <p:strVal val="visible"/>
                                      </p:to>
                                    </p:set>
                                    <p:animEffect transition="in" filter="randombar(horizontal)">
                                      <p:cBhvr>
                                        <p:cTn id="30" dur="500"/>
                                        <p:tgtEl>
                                          <p:spTgt spid="24578">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4578">
                                            <p:txEl>
                                              <p:pRg st="6" end="6"/>
                                            </p:txEl>
                                          </p:spTgt>
                                        </p:tgtEl>
                                        <p:attrNameLst>
                                          <p:attrName>style.visibility</p:attrName>
                                        </p:attrNameLst>
                                      </p:cBhvr>
                                      <p:to>
                                        <p:strVal val="visible"/>
                                      </p:to>
                                    </p:set>
                                    <p:animEffect transition="in" filter="randombar(horizontal)">
                                      <p:cBhvr>
                                        <p:cTn id="33" dur="500"/>
                                        <p:tgtEl>
                                          <p:spTgt spid="24578">
                                            <p:txEl>
                                              <p:pRg st="6" end="6"/>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24578">
                                            <p:txEl>
                                              <p:pRg st="7" end="7"/>
                                            </p:txEl>
                                          </p:spTgt>
                                        </p:tgtEl>
                                        <p:attrNameLst>
                                          <p:attrName>style.visibility</p:attrName>
                                        </p:attrNameLst>
                                      </p:cBhvr>
                                      <p:to>
                                        <p:strVal val="visible"/>
                                      </p:to>
                                    </p:set>
                                    <p:animEffect transition="in" filter="randombar(horizontal)">
                                      <p:cBhvr>
                                        <p:cTn id="36" dur="500"/>
                                        <p:tgtEl>
                                          <p:spTgt spid="245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460500"/>
            <a:ext cx="8077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3200" dirty="0"/>
              <a:t>2. We're all </a:t>
            </a:r>
            <a:r>
              <a:rPr lang="zh-CN" altLang="en-US" sz="3200" dirty="0">
                <a:solidFill>
                  <a:srgbClr val="FF0000"/>
                </a:solidFill>
              </a:rPr>
              <a:t>invited</a:t>
            </a:r>
            <a:r>
              <a:rPr lang="zh-CN" altLang="en-US" sz="3200" dirty="0"/>
              <a:t>.</a:t>
            </a:r>
          </a:p>
          <a:p>
            <a:pPr>
              <a:lnSpc>
                <a:spcPct val="120000"/>
              </a:lnSpc>
            </a:pPr>
            <a:r>
              <a:rPr lang="zh-CN" altLang="en-US" sz="3200" dirty="0"/>
              <a:t>    我们都被邀请了。</a:t>
            </a:r>
          </a:p>
          <a:p>
            <a:pPr>
              <a:lnSpc>
                <a:spcPct val="120000"/>
              </a:lnSpc>
            </a:pPr>
            <a:r>
              <a:rPr lang="zh-CN" altLang="en-US" sz="3200" dirty="0"/>
              <a:t>    </a:t>
            </a:r>
            <a:r>
              <a:rPr lang="zh-CN" altLang="en-US" sz="3200" dirty="0">
                <a:solidFill>
                  <a:srgbClr val="0000FF"/>
                </a:solidFill>
              </a:rPr>
              <a:t>这个句子为一般现在时的被动语态。</a:t>
            </a:r>
          </a:p>
          <a:p>
            <a:pPr>
              <a:lnSpc>
                <a:spcPct val="120000"/>
              </a:lnSpc>
            </a:pPr>
            <a:r>
              <a:rPr lang="zh-CN" altLang="en-US" sz="3200" dirty="0">
                <a:solidFill>
                  <a:srgbClr val="0000FF"/>
                </a:solidFill>
              </a:rPr>
              <a:t>    invite是动词，表示“邀请”。</a:t>
            </a:r>
          </a:p>
          <a:p>
            <a:pPr>
              <a:lnSpc>
                <a:spcPct val="120000"/>
              </a:lnSpc>
            </a:pPr>
            <a:r>
              <a:rPr lang="zh-CN" altLang="en-US" sz="3200" dirty="0">
                <a:solidFill>
                  <a:srgbClr val="0000FF"/>
                </a:solidFill>
              </a:rPr>
              <a:t>    invitation是名词，也表示“邀请”。</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500" fill="hold"/>
                                        <p:tgtEl>
                                          <p:spTgt spid="256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0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 calcmode="lin" valueType="num">
                                      <p:cBhvr>
                                        <p:cTn id="12" dur="500" fill="hold"/>
                                        <p:tgtEl>
                                          <p:spTgt spid="2560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560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560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Effect transition="in" filter="dissolve">
                                      <p:cBhvr>
                                        <p:cTn id="19" dur="500"/>
                                        <p:tgtEl>
                                          <p:spTgt spid="25602">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dissolve">
                                      <p:cBhvr>
                                        <p:cTn id="22" dur="500"/>
                                        <p:tgtEl>
                                          <p:spTgt spid="25602">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5602">
                                            <p:txEl>
                                              <p:pRg st="4" end="4"/>
                                            </p:txEl>
                                          </p:spTgt>
                                        </p:tgtEl>
                                        <p:attrNameLst>
                                          <p:attrName>style.visibility</p:attrName>
                                        </p:attrNameLst>
                                      </p:cBhvr>
                                      <p:to>
                                        <p:strVal val="visible"/>
                                      </p:to>
                                    </p:set>
                                    <p:animEffect transition="in" filter="dissolve">
                                      <p:cBhvr>
                                        <p:cTn id="25"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304800"/>
            <a:ext cx="84582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200" dirty="0"/>
              <a:t>3. And I was asked to bring some </a:t>
            </a:r>
            <a:r>
              <a:rPr lang="zh-CN" altLang="en-US" sz="3200" dirty="0">
                <a:solidFill>
                  <a:srgbClr val="FF0000"/>
                </a:solidFill>
              </a:rPr>
              <a:t>balloons</a:t>
            </a:r>
            <a:r>
              <a:rPr lang="zh-CN" altLang="en-US" sz="3200" dirty="0"/>
              <a:t>   </a:t>
            </a:r>
          </a:p>
          <a:p>
            <a:pPr eaLnBrk="1" hangingPunct="1">
              <a:lnSpc>
                <a:spcPct val="120000"/>
              </a:lnSpc>
            </a:pPr>
            <a:r>
              <a:rPr lang="zh-CN" altLang="en-US" sz="3200" dirty="0"/>
              <a:t>    and </a:t>
            </a:r>
            <a:r>
              <a:rPr lang="zh-CN" altLang="en-US" sz="3200" dirty="0">
                <a:solidFill>
                  <a:srgbClr val="FF0000"/>
                </a:solidFill>
              </a:rPr>
              <a:t>paint</a:t>
            </a:r>
            <a:r>
              <a:rPr lang="zh-CN" altLang="en-US" sz="3200" dirty="0"/>
              <a:t> some pictures for the party.</a:t>
            </a:r>
          </a:p>
          <a:p>
            <a:pPr eaLnBrk="1" hangingPunct="1">
              <a:lnSpc>
                <a:spcPct val="120000"/>
              </a:lnSpc>
            </a:pPr>
            <a:r>
              <a:rPr lang="zh-CN" altLang="en-US" sz="3200" dirty="0"/>
              <a:t>    我被要求带一些气球并且为这个聚会画一  </a:t>
            </a:r>
          </a:p>
          <a:p>
            <a:pPr eaLnBrk="1" hangingPunct="1">
              <a:lnSpc>
                <a:spcPct val="120000"/>
              </a:lnSpc>
            </a:pPr>
            <a:r>
              <a:rPr lang="zh-CN" altLang="en-US" sz="3200" dirty="0"/>
              <a:t>    些画。     </a:t>
            </a:r>
          </a:p>
          <a:p>
            <a:pPr eaLnBrk="1" hangingPunct="1">
              <a:lnSpc>
                <a:spcPct val="120000"/>
              </a:lnSpc>
            </a:pPr>
            <a:r>
              <a:rPr lang="zh-CN" altLang="en-US" sz="3200" dirty="0"/>
              <a:t>    </a:t>
            </a:r>
            <a:r>
              <a:rPr lang="zh-CN" altLang="en-US" sz="3200" dirty="0">
                <a:solidFill>
                  <a:srgbClr val="0000FF"/>
                </a:solidFill>
              </a:rPr>
              <a:t>balloon表示“气球”。</a:t>
            </a:r>
          </a:p>
          <a:p>
            <a:pPr eaLnBrk="1" hangingPunct="1">
              <a:lnSpc>
                <a:spcPct val="120000"/>
              </a:lnSpc>
            </a:pPr>
            <a:r>
              <a:rPr lang="zh-CN" altLang="en-US" sz="3200" dirty="0">
                <a:solidFill>
                  <a:srgbClr val="0000FF"/>
                </a:solidFill>
              </a:rPr>
              <a:t>    paint表示“绘画”，是动词。</a:t>
            </a:r>
          </a:p>
          <a:p>
            <a:pPr eaLnBrk="1" hangingPunct="1">
              <a:lnSpc>
                <a:spcPct val="120000"/>
              </a:lnSpc>
            </a:pPr>
            <a:r>
              <a:rPr lang="zh-CN" altLang="en-US" sz="3200" dirty="0"/>
              <a:t>    e.g. Please </a:t>
            </a:r>
            <a:r>
              <a:rPr lang="zh-CN" altLang="en-US" sz="3200" dirty="0">
                <a:solidFill>
                  <a:srgbClr val="FF0000"/>
                </a:solidFill>
              </a:rPr>
              <a:t>paint</a:t>
            </a:r>
            <a:r>
              <a:rPr lang="zh-CN" altLang="en-US" sz="3200" dirty="0"/>
              <a:t> a </a:t>
            </a:r>
            <a:r>
              <a:rPr lang="zh-CN" altLang="en-US" sz="3200" dirty="0">
                <a:solidFill>
                  <a:srgbClr val="FF0000"/>
                </a:solidFill>
              </a:rPr>
              <a:t>balloon</a:t>
            </a:r>
            <a:r>
              <a:rPr lang="zh-CN" altLang="en-US" sz="3200" dirty="0"/>
              <a:t> for me in the </a:t>
            </a:r>
          </a:p>
          <a:p>
            <a:pPr eaLnBrk="1" hangingPunct="1">
              <a:lnSpc>
                <a:spcPct val="120000"/>
              </a:lnSpc>
            </a:pPr>
            <a:r>
              <a:rPr lang="zh-CN" altLang="en-US" sz="3200" dirty="0"/>
              <a:t>           paper.</a:t>
            </a:r>
          </a:p>
          <a:p>
            <a:pPr eaLnBrk="1" hangingPunct="1">
              <a:lnSpc>
                <a:spcPct val="120000"/>
              </a:lnSpc>
            </a:pPr>
            <a:r>
              <a:rPr lang="zh-CN" altLang="en-US" sz="3200" dirty="0"/>
              <a:t>           请为我在纸上画一个气球。</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500" fill="hold"/>
                                        <p:tgtEl>
                                          <p:spTgt spid="266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62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 calcmode="lin" valueType="num">
                                      <p:cBhvr>
                                        <p:cTn id="12" dur="500" fill="hold"/>
                                        <p:tgtEl>
                                          <p:spTgt spid="2662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662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662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 calcmode="lin" valueType="num">
                                      <p:cBhvr>
                                        <p:cTn id="17" dur="500" fill="hold"/>
                                        <p:tgtEl>
                                          <p:spTgt spid="2662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662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662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 calcmode="lin" valueType="num">
                                      <p:cBhvr>
                                        <p:cTn id="22" dur="500" fill="hold"/>
                                        <p:tgtEl>
                                          <p:spTgt spid="2662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662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662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6626">
                                            <p:txEl>
                                              <p:pRg st="4" end="4"/>
                                            </p:txEl>
                                          </p:spTgt>
                                        </p:tgtEl>
                                        <p:attrNameLst>
                                          <p:attrName>style.visibility</p:attrName>
                                        </p:attrNameLst>
                                      </p:cBhvr>
                                      <p:to>
                                        <p:strVal val="visible"/>
                                      </p:to>
                                    </p:set>
                                    <p:animEffect transition="in" filter="dissolve">
                                      <p:cBhvr>
                                        <p:cTn id="29" dur="500"/>
                                        <p:tgtEl>
                                          <p:spTgt spid="26626">
                                            <p:txEl>
                                              <p:pRg st="4" end="4"/>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26626">
                                            <p:txEl>
                                              <p:pRg st="5" end="5"/>
                                            </p:txEl>
                                          </p:spTgt>
                                        </p:tgtEl>
                                        <p:attrNameLst>
                                          <p:attrName>style.visibility</p:attrName>
                                        </p:attrNameLst>
                                      </p:cBhvr>
                                      <p:to>
                                        <p:strVal val="visible"/>
                                      </p:to>
                                    </p:set>
                                    <p:animEffect transition="in" filter="dissolve">
                                      <p:cBhvr>
                                        <p:cTn id="32" dur="500"/>
                                        <p:tgtEl>
                                          <p:spTgt spid="266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6626">
                                            <p:txEl>
                                              <p:pRg st="6" end="6"/>
                                            </p:txEl>
                                          </p:spTgt>
                                        </p:tgtEl>
                                        <p:attrNameLst>
                                          <p:attrName>style.visibility</p:attrName>
                                        </p:attrNameLst>
                                      </p:cBhvr>
                                      <p:to>
                                        <p:strVal val="visible"/>
                                      </p:to>
                                    </p:set>
                                    <p:animEffect transition="in" filter="randombar(horizontal)">
                                      <p:cBhvr>
                                        <p:cTn id="37" dur="500"/>
                                        <p:tgtEl>
                                          <p:spTgt spid="26626">
                                            <p:txEl>
                                              <p:pRg st="6" end="6"/>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6626">
                                            <p:txEl>
                                              <p:pRg st="7" end="7"/>
                                            </p:txEl>
                                          </p:spTgt>
                                        </p:tgtEl>
                                        <p:attrNameLst>
                                          <p:attrName>style.visibility</p:attrName>
                                        </p:attrNameLst>
                                      </p:cBhvr>
                                      <p:to>
                                        <p:strVal val="visible"/>
                                      </p:to>
                                    </p:set>
                                    <p:animEffect transition="in" filter="randombar(horizontal)">
                                      <p:cBhvr>
                                        <p:cTn id="40" dur="500"/>
                                        <p:tgtEl>
                                          <p:spTgt spid="26626">
                                            <p:txEl>
                                              <p:pRg st="7" end="7"/>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26626">
                                            <p:txEl>
                                              <p:pRg st="8" end="8"/>
                                            </p:txEl>
                                          </p:spTgt>
                                        </p:tgtEl>
                                        <p:attrNameLst>
                                          <p:attrName>style.visibility</p:attrName>
                                        </p:attrNameLst>
                                      </p:cBhvr>
                                      <p:to>
                                        <p:strVal val="visible"/>
                                      </p:to>
                                    </p:set>
                                    <p:animEffect transition="in" filter="randombar(horizontal)">
                                      <p:cBhvr>
                                        <p:cTn id="43" dur="500"/>
                                        <p:tgtEl>
                                          <p:spTgt spid="266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1000" y="1185863"/>
            <a:ext cx="8305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a:t>4. We can </a:t>
            </a:r>
            <a:r>
              <a:rPr lang="en-US" altLang="zh-CN" sz="3200">
                <a:solidFill>
                  <a:srgbClr val="FF0000"/>
                </a:solidFill>
              </a:rPr>
              <a:t>heat</a:t>
            </a:r>
            <a:r>
              <a:rPr lang="en-US" altLang="zh-CN" sz="3200"/>
              <a:t> it </a:t>
            </a:r>
            <a:r>
              <a:rPr lang="en-US" altLang="zh-CN" sz="3200">
                <a:solidFill>
                  <a:srgbClr val="FF0000"/>
                </a:solidFill>
              </a:rPr>
              <a:t>up</a:t>
            </a:r>
            <a:r>
              <a:rPr lang="en-US" altLang="zh-CN" sz="3200"/>
              <a:t> in the school kitchen.</a:t>
            </a:r>
          </a:p>
          <a:p>
            <a:pPr>
              <a:lnSpc>
                <a:spcPct val="120000"/>
              </a:lnSpc>
            </a:pPr>
            <a:r>
              <a:rPr lang="en-US" altLang="zh-CN" sz="3200"/>
              <a:t>    </a:t>
            </a:r>
            <a:r>
              <a:rPr lang="zh-CN" altLang="en-US" sz="3200"/>
              <a:t>我们能在学校厨房加热它。</a:t>
            </a:r>
          </a:p>
          <a:p>
            <a:pPr>
              <a:lnSpc>
                <a:spcPct val="120000"/>
              </a:lnSpc>
            </a:pPr>
            <a:r>
              <a:rPr lang="zh-CN" altLang="en-US" sz="3200"/>
              <a:t>    </a:t>
            </a:r>
            <a:r>
              <a:rPr lang="en-US" altLang="zh-CN" sz="3200">
                <a:solidFill>
                  <a:srgbClr val="0000FF"/>
                </a:solidFill>
              </a:rPr>
              <a:t>heat up</a:t>
            </a:r>
            <a:r>
              <a:rPr lang="zh-CN" altLang="en-US" sz="3200">
                <a:solidFill>
                  <a:srgbClr val="0000FF"/>
                </a:solidFill>
              </a:rPr>
              <a:t>表示 “使变热，给</a:t>
            </a:r>
            <a:r>
              <a:rPr lang="en-US" altLang="zh-CN" sz="3200">
                <a:solidFill>
                  <a:srgbClr val="0000FF"/>
                </a:solidFill>
              </a:rPr>
              <a:t>…</a:t>
            </a:r>
            <a:r>
              <a:rPr lang="zh-CN" altLang="en-US" sz="3200">
                <a:solidFill>
                  <a:srgbClr val="0000FF"/>
                </a:solidFill>
              </a:rPr>
              <a:t>加热”。</a:t>
            </a:r>
          </a:p>
          <a:p>
            <a:pPr>
              <a:lnSpc>
                <a:spcPct val="120000"/>
              </a:lnSpc>
            </a:pPr>
            <a:r>
              <a:rPr lang="zh-CN" altLang="en-US" sz="3200"/>
              <a:t>    </a:t>
            </a:r>
            <a:r>
              <a:rPr lang="en-US" altLang="zh-CN" sz="3200"/>
              <a:t>e.g. Light the cooker and </a:t>
            </a:r>
            <a:r>
              <a:rPr lang="en-US" altLang="zh-CN" sz="3200">
                <a:solidFill>
                  <a:srgbClr val="FF0000"/>
                </a:solidFill>
              </a:rPr>
              <a:t>heat up</a:t>
            </a:r>
            <a:r>
              <a:rPr lang="en-US" altLang="zh-CN" sz="3200"/>
              <a:t> the </a:t>
            </a:r>
          </a:p>
          <a:p>
            <a:pPr>
              <a:lnSpc>
                <a:spcPct val="120000"/>
              </a:lnSpc>
            </a:pPr>
            <a:r>
              <a:rPr lang="en-US" altLang="zh-CN" sz="3200"/>
              <a:t>           food.</a:t>
            </a:r>
          </a:p>
          <a:p>
            <a:pPr>
              <a:lnSpc>
                <a:spcPct val="120000"/>
              </a:lnSpc>
            </a:pPr>
            <a:r>
              <a:rPr lang="en-US" altLang="zh-CN" sz="3200"/>
              <a:t>           </a:t>
            </a:r>
            <a:r>
              <a:rPr lang="zh-CN" altLang="en-US" sz="3200"/>
              <a:t>点着厨具加热食物。</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500" fill="hold"/>
                                        <p:tgtEl>
                                          <p:spTgt spid="276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65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 calcmode="lin" valueType="num">
                                      <p:cBhvr>
                                        <p:cTn id="12" dur="500" fill="hold"/>
                                        <p:tgtEl>
                                          <p:spTgt spid="2765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765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765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Effect transition="in" filter="dissolve">
                                      <p:cBhvr>
                                        <p:cTn id="19" dur="500"/>
                                        <p:tgtEl>
                                          <p:spTgt spid="2765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7650">
                                            <p:txEl>
                                              <p:pRg st="3" end="3"/>
                                            </p:txEl>
                                          </p:spTgt>
                                        </p:tgtEl>
                                        <p:attrNameLst>
                                          <p:attrName>style.visibility</p:attrName>
                                        </p:attrNameLst>
                                      </p:cBhvr>
                                      <p:to>
                                        <p:strVal val="visible"/>
                                      </p:to>
                                    </p:set>
                                    <p:animEffect transition="in" filter="randombar(horizontal)">
                                      <p:cBhvr>
                                        <p:cTn id="24" dur="500"/>
                                        <p:tgtEl>
                                          <p:spTgt spid="27650">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randombar(horizontal)">
                                      <p:cBhvr>
                                        <p:cTn id="27" dur="500"/>
                                        <p:tgtEl>
                                          <p:spTgt spid="27650">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7650">
                                            <p:txEl>
                                              <p:pRg st="5" end="5"/>
                                            </p:txEl>
                                          </p:spTgt>
                                        </p:tgtEl>
                                        <p:attrNameLst>
                                          <p:attrName>style.visibility</p:attrName>
                                        </p:attrNameLst>
                                      </p:cBhvr>
                                      <p:to>
                                        <p:strVal val="visible"/>
                                      </p:to>
                                    </p:set>
                                    <p:animEffect transition="in" filter="randombar(horizontal)">
                                      <p:cBhvr>
                                        <p:cTn id="30" dur="5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457200"/>
            <a:ext cx="83058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t>5. The teachers have asked everyone to </a:t>
            </a:r>
          </a:p>
          <a:p>
            <a:pPr eaLnBrk="1" hangingPunct="1">
              <a:lnSpc>
                <a:spcPct val="120000"/>
              </a:lnSpc>
            </a:pPr>
            <a:r>
              <a:rPr lang="en-US" altLang="zh-CN" sz="3200"/>
              <a:t>    prepare a traditional </a:t>
            </a:r>
            <a:r>
              <a:rPr lang="en-US" altLang="zh-CN" sz="3200">
                <a:solidFill>
                  <a:srgbClr val="FF0000"/>
                </a:solidFill>
              </a:rPr>
              <a:t>dish</a:t>
            </a:r>
            <a:r>
              <a:rPr lang="en-US" altLang="zh-CN" sz="3200"/>
              <a:t> from their </a:t>
            </a:r>
          </a:p>
          <a:p>
            <a:pPr eaLnBrk="1" hangingPunct="1">
              <a:lnSpc>
                <a:spcPct val="120000"/>
              </a:lnSpc>
            </a:pPr>
            <a:r>
              <a:rPr lang="en-US" altLang="zh-CN" sz="3200"/>
              <a:t>    home country.</a:t>
            </a:r>
          </a:p>
          <a:p>
            <a:pPr eaLnBrk="1" hangingPunct="1">
              <a:lnSpc>
                <a:spcPct val="120000"/>
              </a:lnSpc>
            </a:pPr>
            <a:r>
              <a:rPr lang="en-US" altLang="zh-CN" sz="3200"/>
              <a:t>  </a:t>
            </a:r>
            <a:r>
              <a:rPr lang="zh-CN" altLang="en-US" sz="3200"/>
              <a:t>老师要求每人准备一道家乡的传统菜。</a:t>
            </a:r>
          </a:p>
          <a:p>
            <a:pPr eaLnBrk="1" hangingPunct="1">
              <a:lnSpc>
                <a:spcPct val="120000"/>
              </a:lnSpc>
            </a:pPr>
            <a:r>
              <a:rPr lang="zh-CN" altLang="en-US" sz="3200">
                <a:solidFill>
                  <a:srgbClr val="0000FF"/>
                </a:solidFill>
              </a:rPr>
              <a:t>    </a:t>
            </a:r>
            <a:r>
              <a:rPr lang="en-US" altLang="zh-CN" sz="3200">
                <a:solidFill>
                  <a:srgbClr val="0000FF"/>
                </a:solidFill>
              </a:rPr>
              <a:t>dish</a:t>
            </a:r>
            <a:r>
              <a:rPr lang="zh-CN" altLang="en-US" sz="3200">
                <a:solidFill>
                  <a:srgbClr val="0000FF"/>
                </a:solidFill>
              </a:rPr>
              <a:t>表示“烹制好的菜肴，一道菜”。</a:t>
            </a:r>
          </a:p>
          <a:p>
            <a:pPr eaLnBrk="1" hangingPunct="1">
              <a:lnSpc>
                <a:spcPct val="120000"/>
              </a:lnSpc>
            </a:pPr>
            <a:r>
              <a:rPr lang="zh-CN" altLang="en-US" sz="3200"/>
              <a:t>    </a:t>
            </a:r>
            <a:r>
              <a:rPr lang="en-US" altLang="zh-CN" sz="3200"/>
              <a:t>e.g. When I was in Italy, I had a </a:t>
            </a:r>
          </a:p>
          <a:p>
            <a:pPr eaLnBrk="1" hangingPunct="1">
              <a:lnSpc>
                <a:spcPct val="120000"/>
              </a:lnSpc>
            </a:pPr>
            <a:r>
              <a:rPr lang="en-US" altLang="zh-CN" sz="3200"/>
              <a:t>           wonderful pasta </a:t>
            </a:r>
            <a:r>
              <a:rPr lang="en-US" altLang="zh-CN" sz="3200">
                <a:solidFill>
                  <a:srgbClr val="FF0000"/>
                </a:solidFill>
              </a:rPr>
              <a:t>dish</a:t>
            </a:r>
            <a:r>
              <a:rPr lang="en-US" altLang="zh-CN" sz="3200"/>
              <a:t>.</a:t>
            </a:r>
          </a:p>
          <a:p>
            <a:pPr eaLnBrk="1" hangingPunct="1">
              <a:lnSpc>
                <a:spcPct val="120000"/>
              </a:lnSpc>
            </a:pPr>
            <a:r>
              <a:rPr lang="en-US" altLang="zh-CN" sz="3200"/>
              <a:t>           </a:t>
            </a:r>
            <a:r>
              <a:rPr lang="zh-CN" altLang="en-US" sz="3200"/>
              <a:t>我在意大利的时候，吃过一次很</a:t>
            </a:r>
          </a:p>
          <a:p>
            <a:pPr eaLnBrk="1" hangingPunct="1">
              <a:lnSpc>
                <a:spcPct val="120000"/>
              </a:lnSpc>
            </a:pPr>
            <a:r>
              <a:rPr lang="zh-CN" altLang="en-US" sz="3200"/>
              <a:t>           棒的意大利面。</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p:cTn id="7" dur="500" fill="hold"/>
                                        <p:tgtEl>
                                          <p:spTgt spid="2867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67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 calcmode="lin" valueType="num">
                                      <p:cBhvr>
                                        <p:cTn id="12" dur="500" fill="hold"/>
                                        <p:tgtEl>
                                          <p:spTgt spid="2867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867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867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 calcmode="lin" valueType="num">
                                      <p:cBhvr>
                                        <p:cTn id="17" dur="500" fill="hold"/>
                                        <p:tgtEl>
                                          <p:spTgt spid="2867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867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867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8674">
                                            <p:txEl>
                                              <p:pRg st="3" end="3"/>
                                            </p:txEl>
                                          </p:spTgt>
                                        </p:tgtEl>
                                        <p:attrNameLst>
                                          <p:attrName>style.visibility</p:attrName>
                                        </p:attrNameLst>
                                      </p:cBhvr>
                                      <p:to>
                                        <p:strVal val="visible"/>
                                      </p:to>
                                    </p:set>
                                    <p:anim calcmode="lin" valueType="num">
                                      <p:cBhvr>
                                        <p:cTn id="22" dur="500" fill="hold"/>
                                        <p:tgtEl>
                                          <p:spTgt spid="2867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867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867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8674">
                                            <p:txEl>
                                              <p:pRg st="4" end="4"/>
                                            </p:txEl>
                                          </p:spTgt>
                                        </p:tgtEl>
                                        <p:attrNameLst>
                                          <p:attrName>style.visibility</p:attrName>
                                        </p:attrNameLst>
                                      </p:cBhvr>
                                      <p:to>
                                        <p:strVal val="visible"/>
                                      </p:to>
                                    </p:set>
                                    <p:animEffect transition="in" filter="dissolve">
                                      <p:cBhvr>
                                        <p:cTn id="29" dur="500"/>
                                        <p:tgtEl>
                                          <p:spTgt spid="2867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8674">
                                            <p:txEl>
                                              <p:pRg st="5" end="5"/>
                                            </p:txEl>
                                          </p:spTgt>
                                        </p:tgtEl>
                                        <p:attrNameLst>
                                          <p:attrName>style.visibility</p:attrName>
                                        </p:attrNameLst>
                                      </p:cBhvr>
                                      <p:to>
                                        <p:strVal val="visible"/>
                                      </p:to>
                                    </p:set>
                                    <p:animEffect transition="in" filter="randombar(horizontal)">
                                      <p:cBhvr>
                                        <p:cTn id="34" dur="500"/>
                                        <p:tgtEl>
                                          <p:spTgt spid="28674">
                                            <p:txEl>
                                              <p:pRg st="5" end="5"/>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28674">
                                            <p:txEl>
                                              <p:pRg st="6" end="6"/>
                                            </p:txEl>
                                          </p:spTgt>
                                        </p:tgtEl>
                                        <p:attrNameLst>
                                          <p:attrName>style.visibility</p:attrName>
                                        </p:attrNameLst>
                                      </p:cBhvr>
                                      <p:to>
                                        <p:strVal val="visible"/>
                                      </p:to>
                                    </p:set>
                                    <p:animEffect transition="in" filter="randombar(horizontal)">
                                      <p:cBhvr>
                                        <p:cTn id="37" dur="500"/>
                                        <p:tgtEl>
                                          <p:spTgt spid="28674">
                                            <p:txEl>
                                              <p:pRg st="6" end="6"/>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8674">
                                            <p:txEl>
                                              <p:pRg st="7" end="7"/>
                                            </p:txEl>
                                          </p:spTgt>
                                        </p:tgtEl>
                                        <p:attrNameLst>
                                          <p:attrName>style.visibility</p:attrName>
                                        </p:attrNameLst>
                                      </p:cBhvr>
                                      <p:to>
                                        <p:strVal val="visible"/>
                                      </p:to>
                                    </p:set>
                                    <p:animEffect transition="in" filter="randombar(horizontal)">
                                      <p:cBhvr>
                                        <p:cTn id="40" dur="500"/>
                                        <p:tgtEl>
                                          <p:spTgt spid="28674">
                                            <p:txEl>
                                              <p:pRg st="7" end="7"/>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28674">
                                            <p:txEl>
                                              <p:pRg st="8" end="8"/>
                                            </p:txEl>
                                          </p:spTgt>
                                        </p:tgtEl>
                                        <p:attrNameLst>
                                          <p:attrName>style.visibility</p:attrName>
                                        </p:attrNameLst>
                                      </p:cBhvr>
                                      <p:to>
                                        <p:strVal val="visible"/>
                                      </p:to>
                                    </p:set>
                                    <p:animEffect transition="in" filter="randombar(horizontal)">
                                      <p:cBhvr>
                                        <p:cTn id="43" dur="500"/>
                                        <p:tgtEl>
                                          <p:spTgt spid="286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09600" y="1143000"/>
            <a:ext cx="80010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tabLst>
                <a:tab pos="803275" algn="l"/>
              </a:tabLst>
            </a:pPr>
            <a:r>
              <a:rPr lang="en-US" altLang="zh-CN" sz="3200">
                <a:solidFill>
                  <a:srgbClr val="0000FF"/>
                </a:solidFill>
              </a:rPr>
              <a:t>dish</a:t>
            </a:r>
            <a:r>
              <a:rPr lang="zh-CN" altLang="en-US" sz="3200">
                <a:solidFill>
                  <a:srgbClr val="0000FF"/>
                </a:solidFill>
              </a:rPr>
              <a:t>还表示“盘子”。</a:t>
            </a:r>
            <a:r>
              <a:rPr lang="en-US" altLang="zh-CN" sz="3200">
                <a:solidFill>
                  <a:srgbClr val="0000FF"/>
                </a:solidFill>
              </a:rPr>
              <a:t>dish</a:t>
            </a:r>
            <a:r>
              <a:rPr lang="zh-CN" altLang="en-US" sz="3200">
                <a:solidFill>
                  <a:srgbClr val="0000FF"/>
                </a:solidFill>
              </a:rPr>
              <a:t>的复数还可以表示“待洗的餐具”。</a:t>
            </a:r>
          </a:p>
          <a:p>
            <a:pPr>
              <a:lnSpc>
                <a:spcPct val="120000"/>
              </a:lnSpc>
              <a:tabLst>
                <a:tab pos="803275" algn="l"/>
              </a:tabLst>
            </a:pPr>
            <a:r>
              <a:rPr lang="en-US" altLang="zh-CN" sz="3200"/>
              <a:t>e.g. I’ll do the</a:t>
            </a:r>
            <a:r>
              <a:rPr lang="en-US" altLang="zh-CN" sz="3200">
                <a:solidFill>
                  <a:srgbClr val="FF0000"/>
                </a:solidFill>
              </a:rPr>
              <a:t> dishes</a:t>
            </a:r>
            <a:r>
              <a:rPr lang="en-US" altLang="zh-CN" sz="3200"/>
              <a:t> before we go.</a:t>
            </a:r>
          </a:p>
          <a:p>
            <a:pPr>
              <a:lnSpc>
                <a:spcPct val="120000"/>
              </a:lnSpc>
              <a:tabLst>
                <a:tab pos="803275" algn="l"/>
              </a:tabLst>
            </a:pPr>
            <a:r>
              <a:rPr lang="en-US" altLang="zh-CN" sz="3200"/>
              <a:t>       </a:t>
            </a:r>
            <a:r>
              <a:rPr lang="zh-CN" altLang="en-US" sz="3200"/>
              <a:t>我们走之前，我会把餐具洗好的。</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dissolve">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randombar(horizontal)">
                                      <p:cBhvr>
                                        <p:cTn id="12" dur="500"/>
                                        <p:tgtEl>
                                          <p:spTgt spid="29698">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animEffect transition="in" filter="randombar(horizontal)">
                                      <p:cBhvr>
                                        <p:cTn id="15" dur="500"/>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1143000"/>
            <a:ext cx="8305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200"/>
              <a:t>6. Oh, soup's </a:t>
            </a:r>
            <a:r>
              <a:rPr lang="zh-CN" altLang="en-US" sz="3200">
                <a:solidFill>
                  <a:srgbClr val="FF0000"/>
                </a:solidFill>
              </a:rPr>
              <a:t>no good</a:t>
            </a:r>
            <a:r>
              <a:rPr lang="zh-CN" altLang="en-US" sz="3200"/>
              <a:t> then.</a:t>
            </a:r>
          </a:p>
          <a:p>
            <a:pPr eaLnBrk="1" hangingPunct="1">
              <a:lnSpc>
                <a:spcPct val="120000"/>
              </a:lnSpc>
            </a:pPr>
            <a:r>
              <a:rPr lang="zh-CN" altLang="en-US" sz="3200"/>
              <a:t>    哦，汤不行。</a:t>
            </a:r>
          </a:p>
          <a:p>
            <a:pPr eaLnBrk="1" hangingPunct="1">
              <a:lnSpc>
                <a:spcPct val="120000"/>
              </a:lnSpc>
            </a:pPr>
            <a:r>
              <a:rPr lang="zh-CN" altLang="en-US" sz="3200"/>
              <a:t>    </a:t>
            </a:r>
            <a:r>
              <a:rPr lang="zh-CN" altLang="en-US" sz="3200">
                <a:solidFill>
                  <a:srgbClr val="0000FF"/>
                </a:solidFill>
              </a:rPr>
              <a:t>no good表示“不适合”。</a:t>
            </a:r>
          </a:p>
          <a:p>
            <a:pPr eaLnBrk="1" hangingPunct="1">
              <a:lnSpc>
                <a:spcPct val="120000"/>
              </a:lnSpc>
            </a:pPr>
            <a:r>
              <a:rPr lang="zh-CN" altLang="en-US" sz="3200"/>
              <a:t>    e.g. These glasses are </a:t>
            </a:r>
            <a:r>
              <a:rPr lang="zh-CN" altLang="en-US" sz="3200">
                <a:solidFill>
                  <a:srgbClr val="FF0000"/>
                </a:solidFill>
              </a:rPr>
              <a:t>no good</a:t>
            </a:r>
            <a:r>
              <a:rPr lang="zh-CN" altLang="en-US" sz="3200"/>
              <a:t> for  </a:t>
            </a:r>
          </a:p>
          <a:p>
            <a:pPr eaLnBrk="1" hangingPunct="1">
              <a:lnSpc>
                <a:spcPct val="120000"/>
              </a:lnSpc>
            </a:pPr>
            <a:r>
              <a:rPr lang="zh-CN" altLang="en-US" sz="3200"/>
              <a:t>           champagne.</a:t>
            </a:r>
          </a:p>
          <a:p>
            <a:pPr eaLnBrk="1" hangingPunct="1">
              <a:lnSpc>
                <a:spcPct val="120000"/>
              </a:lnSpc>
            </a:pPr>
            <a:r>
              <a:rPr lang="zh-CN" altLang="en-US" sz="3200"/>
              <a:t>           这些玻璃杯不适合用来喝香槟。</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500" fill="hold"/>
                                        <p:tgtEl>
                                          <p:spTgt spid="307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 calcmode="lin" valueType="num">
                                      <p:cBhvr>
                                        <p:cTn id="12" dur="500" fill="hold"/>
                                        <p:tgtEl>
                                          <p:spTgt spid="3072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072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072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Effect transition="in" filter="dissolve">
                                      <p:cBhvr>
                                        <p:cTn id="19" dur="500"/>
                                        <p:tgtEl>
                                          <p:spTgt spid="3072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722">
                                            <p:txEl>
                                              <p:pRg st="3" end="3"/>
                                            </p:txEl>
                                          </p:spTgt>
                                        </p:tgtEl>
                                        <p:attrNameLst>
                                          <p:attrName>style.visibility</p:attrName>
                                        </p:attrNameLst>
                                      </p:cBhvr>
                                      <p:to>
                                        <p:strVal val="visible"/>
                                      </p:to>
                                    </p:set>
                                    <p:animEffect transition="in" filter="randombar(horizontal)">
                                      <p:cBhvr>
                                        <p:cTn id="24" dur="500"/>
                                        <p:tgtEl>
                                          <p:spTgt spid="30722">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0722">
                                            <p:txEl>
                                              <p:pRg st="4" end="4"/>
                                            </p:txEl>
                                          </p:spTgt>
                                        </p:tgtEl>
                                        <p:attrNameLst>
                                          <p:attrName>style.visibility</p:attrName>
                                        </p:attrNameLst>
                                      </p:cBhvr>
                                      <p:to>
                                        <p:strVal val="visible"/>
                                      </p:to>
                                    </p:set>
                                    <p:animEffect transition="in" filter="randombar(horizontal)">
                                      <p:cBhvr>
                                        <p:cTn id="27" dur="500"/>
                                        <p:tgtEl>
                                          <p:spTgt spid="30722">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0722">
                                            <p:txEl>
                                              <p:pRg st="5" end="5"/>
                                            </p:txEl>
                                          </p:spTgt>
                                        </p:tgtEl>
                                        <p:attrNameLst>
                                          <p:attrName>style.visibility</p:attrName>
                                        </p:attrNameLst>
                                      </p:cBhvr>
                                      <p:to>
                                        <p:strVal val="visible"/>
                                      </p:to>
                                    </p:set>
                                    <p:animEffect transition="in" filter="randombar(horizontal)">
                                      <p:cBhvr>
                                        <p:cTn id="30" dur="50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3400" y="457200"/>
            <a:ext cx="79248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3200">
                <a:solidFill>
                  <a:srgbClr val="FF0000"/>
                </a:solidFill>
              </a:rPr>
              <a:t>no good的用法有四条：</a:t>
            </a:r>
          </a:p>
          <a:p>
            <a:pPr>
              <a:lnSpc>
                <a:spcPct val="120000"/>
              </a:lnSpc>
            </a:pPr>
            <a:r>
              <a:rPr lang="zh-CN" altLang="en-US" sz="3200">
                <a:solidFill>
                  <a:srgbClr val="0000FF"/>
                </a:solidFill>
              </a:rPr>
              <a:t>(1) it is no good doing  做某事没用</a:t>
            </a:r>
          </a:p>
          <a:p>
            <a:pPr>
              <a:lnSpc>
                <a:spcPct val="120000"/>
              </a:lnSpc>
            </a:pPr>
            <a:r>
              <a:rPr lang="zh-CN" altLang="en-US" sz="3200"/>
              <a:t>     e.g. It's </a:t>
            </a:r>
            <a:r>
              <a:rPr lang="zh-CN" altLang="en-US" sz="3200">
                <a:solidFill>
                  <a:srgbClr val="FF0000"/>
                </a:solidFill>
              </a:rPr>
              <a:t>no good</a:t>
            </a:r>
            <a:r>
              <a:rPr lang="zh-CN" altLang="en-US" sz="3200"/>
              <a:t> talking to him—he </a:t>
            </a:r>
          </a:p>
          <a:p>
            <a:pPr>
              <a:lnSpc>
                <a:spcPct val="120000"/>
              </a:lnSpc>
            </a:pPr>
            <a:r>
              <a:rPr lang="zh-CN" altLang="en-US" sz="3200"/>
              <a:t>            never listens.</a:t>
            </a:r>
          </a:p>
          <a:p>
            <a:pPr>
              <a:lnSpc>
                <a:spcPct val="120000"/>
              </a:lnSpc>
            </a:pPr>
            <a:r>
              <a:rPr lang="zh-CN" altLang="en-US" sz="3200"/>
              <a:t>            跟他讲没用，他从来不听。</a:t>
            </a:r>
          </a:p>
          <a:p>
            <a:pPr>
              <a:lnSpc>
                <a:spcPct val="120000"/>
              </a:lnSpc>
            </a:pPr>
            <a:r>
              <a:rPr lang="zh-CN" altLang="en-US" sz="3200">
                <a:solidFill>
                  <a:srgbClr val="0000FF"/>
                </a:solidFill>
              </a:rPr>
              <a:t>(2) no good for sth.  不适合某物/某事</a:t>
            </a:r>
          </a:p>
          <a:p>
            <a:pPr>
              <a:lnSpc>
                <a:spcPct val="120000"/>
              </a:lnSpc>
            </a:pPr>
            <a:r>
              <a:rPr lang="zh-CN" altLang="en-US" sz="3200"/>
              <a:t>      e.g. This medicine is </a:t>
            </a:r>
            <a:r>
              <a:rPr lang="zh-CN" altLang="en-US" sz="3200">
                <a:solidFill>
                  <a:srgbClr val="FF0000"/>
                </a:solidFill>
              </a:rPr>
              <a:t>no good</a:t>
            </a:r>
            <a:r>
              <a:rPr lang="zh-CN" altLang="en-US" sz="3200"/>
              <a:t> for </a:t>
            </a:r>
          </a:p>
          <a:p>
            <a:pPr>
              <a:lnSpc>
                <a:spcPct val="120000"/>
              </a:lnSpc>
            </a:pPr>
            <a:r>
              <a:rPr lang="zh-CN" altLang="en-US" sz="3200"/>
              <a:t>             headache.</a:t>
            </a:r>
          </a:p>
          <a:p>
            <a:pPr>
              <a:lnSpc>
                <a:spcPct val="120000"/>
              </a:lnSpc>
            </a:pPr>
            <a:r>
              <a:rPr lang="zh-CN" altLang="en-US" sz="3200"/>
              <a:t>            这药治不了头痛。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p:cTn id="7" dur="500" fill="hold"/>
                                        <p:tgtEl>
                                          <p:spTgt spid="317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Effect transition="in" filter="dissolve">
                                      <p:cBhvr>
                                        <p:cTn id="13" dur="500"/>
                                        <p:tgtEl>
                                          <p:spTgt spid="3174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1746">
                                            <p:txEl>
                                              <p:pRg st="2" end="2"/>
                                            </p:txEl>
                                          </p:spTgt>
                                        </p:tgtEl>
                                        <p:attrNameLst>
                                          <p:attrName>style.visibility</p:attrName>
                                        </p:attrNameLst>
                                      </p:cBhvr>
                                      <p:to>
                                        <p:strVal val="visible"/>
                                      </p:to>
                                    </p:set>
                                    <p:animEffect transition="in" filter="randombar(horizontal)">
                                      <p:cBhvr>
                                        <p:cTn id="18" dur="500"/>
                                        <p:tgtEl>
                                          <p:spTgt spid="31746">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1746">
                                            <p:txEl>
                                              <p:pRg st="3" end="3"/>
                                            </p:txEl>
                                          </p:spTgt>
                                        </p:tgtEl>
                                        <p:attrNameLst>
                                          <p:attrName>style.visibility</p:attrName>
                                        </p:attrNameLst>
                                      </p:cBhvr>
                                      <p:to>
                                        <p:strVal val="visible"/>
                                      </p:to>
                                    </p:set>
                                    <p:animEffect transition="in" filter="randombar(horizontal)">
                                      <p:cBhvr>
                                        <p:cTn id="21" dur="500"/>
                                        <p:tgtEl>
                                          <p:spTgt spid="31746">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1746">
                                            <p:txEl>
                                              <p:pRg st="4" end="4"/>
                                            </p:txEl>
                                          </p:spTgt>
                                        </p:tgtEl>
                                        <p:attrNameLst>
                                          <p:attrName>style.visibility</p:attrName>
                                        </p:attrNameLst>
                                      </p:cBhvr>
                                      <p:to>
                                        <p:strVal val="visible"/>
                                      </p:to>
                                    </p:set>
                                    <p:animEffect transition="in" filter="randombar(horizontal)">
                                      <p:cBhvr>
                                        <p:cTn id="24" dur="500"/>
                                        <p:tgtEl>
                                          <p:spTgt spid="3174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1746">
                                            <p:txEl>
                                              <p:pRg st="5" end="5"/>
                                            </p:txEl>
                                          </p:spTgt>
                                        </p:tgtEl>
                                        <p:attrNameLst>
                                          <p:attrName>style.visibility</p:attrName>
                                        </p:attrNameLst>
                                      </p:cBhvr>
                                      <p:to>
                                        <p:strVal val="visible"/>
                                      </p:to>
                                    </p:set>
                                    <p:animEffect transition="in" filter="dissolve">
                                      <p:cBhvr>
                                        <p:cTn id="29" dur="500"/>
                                        <p:tgtEl>
                                          <p:spTgt spid="3174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1746">
                                            <p:txEl>
                                              <p:pRg st="6" end="6"/>
                                            </p:txEl>
                                          </p:spTgt>
                                        </p:tgtEl>
                                        <p:attrNameLst>
                                          <p:attrName>style.visibility</p:attrName>
                                        </p:attrNameLst>
                                      </p:cBhvr>
                                      <p:to>
                                        <p:strVal val="visible"/>
                                      </p:to>
                                    </p:set>
                                    <p:animEffect transition="in" filter="randombar(horizontal)">
                                      <p:cBhvr>
                                        <p:cTn id="34" dur="500"/>
                                        <p:tgtEl>
                                          <p:spTgt spid="31746">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1746">
                                            <p:txEl>
                                              <p:pRg st="7" end="7"/>
                                            </p:txEl>
                                          </p:spTgt>
                                        </p:tgtEl>
                                        <p:attrNameLst>
                                          <p:attrName>style.visibility</p:attrName>
                                        </p:attrNameLst>
                                      </p:cBhvr>
                                      <p:to>
                                        <p:strVal val="visible"/>
                                      </p:to>
                                    </p:set>
                                    <p:animEffect transition="in" filter="randombar(horizontal)">
                                      <p:cBhvr>
                                        <p:cTn id="37" dur="500"/>
                                        <p:tgtEl>
                                          <p:spTgt spid="31746">
                                            <p:txEl>
                                              <p:pRg st="7" end="7"/>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1746">
                                            <p:txEl>
                                              <p:pRg st="8" end="8"/>
                                            </p:txEl>
                                          </p:spTgt>
                                        </p:tgtEl>
                                        <p:attrNameLst>
                                          <p:attrName>style.visibility</p:attrName>
                                        </p:attrNameLst>
                                      </p:cBhvr>
                                      <p:to>
                                        <p:strVal val="visible"/>
                                      </p:to>
                                    </p:set>
                                    <p:animEffect transition="in" filter="randombar(horizontal)">
                                      <p:cBhvr>
                                        <p:cTn id="40" dur="500"/>
                                        <p:tgtEl>
                                          <p:spTgt spid="317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1" descr="untitled.bmp"/>
          <p:cNvPicPr>
            <a:picLocks noChangeAspect="1"/>
          </p:cNvPicPr>
          <p:nvPr/>
        </p:nvPicPr>
        <p:blipFill>
          <a:blip r:embed="rId2" cstate="email"/>
          <a:srcRect/>
          <a:stretch>
            <a:fillRect/>
          </a:stretch>
        </p:blipFill>
        <p:spPr bwMode="auto">
          <a:xfrm>
            <a:off x="-457200" y="4800600"/>
            <a:ext cx="2706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副标题 2"/>
          <p:cNvSpPr>
            <a:spLocks noGrp="1"/>
          </p:cNvSpPr>
          <p:nvPr>
            <p:ph type="subTitle" idx="1"/>
          </p:nvPr>
        </p:nvSpPr>
        <p:spPr>
          <a:xfrm>
            <a:off x="1371600" y="381000"/>
            <a:ext cx="6400800" cy="1752600"/>
          </a:xfrm>
        </p:spPr>
        <p:txBody>
          <a:bodyPr/>
          <a:lstStyle/>
          <a:p>
            <a:pPr eaLnBrk="1" hangingPunct="1"/>
            <a:r>
              <a:rPr lang="en-US" altLang="zh-CN" smtClean="0"/>
              <a:t>The school-leavers’ party</a:t>
            </a:r>
            <a:endParaRPr lang="zh-CN" altLang="en-US" smtClean="0"/>
          </a:p>
        </p:txBody>
      </p:sp>
      <p:pic>
        <p:nvPicPr>
          <p:cNvPr id="8196" name="图片 3" descr="玲玲 .png"/>
          <p:cNvPicPr>
            <a:picLocks noChangeAspect="1"/>
          </p:cNvPicPr>
          <p:nvPr/>
        </p:nvPicPr>
        <p:blipFill>
          <a:blip r:embed="rId3"/>
          <a:srcRect/>
          <a:stretch>
            <a:fillRect/>
          </a:stretch>
        </p:blipFill>
        <p:spPr bwMode="auto">
          <a:xfrm>
            <a:off x="228600" y="1600200"/>
            <a:ext cx="17430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4" descr="betty.png"/>
          <p:cNvPicPr>
            <a:picLocks noChangeAspect="1"/>
          </p:cNvPicPr>
          <p:nvPr/>
        </p:nvPicPr>
        <p:blipFill>
          <a:blip r:embed="rId4"/>
          <a:srcRect/>
          <a:stretch>
            <a:fillRect/>
          </a:stretch>
        </p:blipFill>
        <p:spPr bwMode="auto">
          <a:xfrm>
            <a:off x="2286000" y="1066800"/>
            <a:ext cx="22479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5" descr="Tony .png"/>
          <p:cNvPicPr>
            <a:picLocks noChangeAspect="1"/>
          </p:cNvPicPr>
          <p:nvPr/>
        </p:nvPicPr>
        <p:blipFill>
          <a:blip r:embed="rId5"/>
          <a:srcRect/>
          <a:stretch>
            <a:fillRect/>
          </a:stretch>
        </p:blipFill>
        <p:spPr bwMode="auto">
          <a:xfrm>
            <a:off x="7010400" y="1981200"/>
            <a:ext cx="1933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6" descr="复件 大明  .png"/>
          <p:cNvPicPr>
            <a:picLocks noChangeAspect="1"/>
          </p:cNvPicPr>
          <p:nvPr/>
        </p:nvPicPr>
        <p:blipFill>
          <a:blip r:embed="rId6"/>
          <a:srcRect/>
          <a:stretch>
            <a:fillRect/>
          </a:stretch>
        </p:blipFill>
        <p:spPr bwMode="auto">
          <a:xfrm>
            <a:off x="4953000" y="990600"/>
            <a:ext cx="18478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动作按钮: 声音 7">
            <a:hlinkClick r:id="rId7" action="ppaction://hlinkfile" highlightClick="1"/>
          </p:cNvPr>
          <p:cNvSpPr>
            <a:spLocks noChangeArrowheads="1"/>
          </p:cNvSpPr>
          <p:nvPr/>
        </p:nvSpPr>
        <p:spPr bwMode="auto">
          <a:xfrm>
            <a:off x="7391400" y="762000"/>
            <a:ext cx="381000" cy="228600"/>
          </a:xfrm>
          <a:prstGeom prst="actionButtonSound">
            <a:avLst/>
          </a:prstGeom>
          <a:solidFill>
            <a:schemeClr val="accent1"/>
          </a:solidFill>
          <a:ln w="9525" algn="ctr">
            <a:solidFill>
              <a:schemeClr val="tx1"/>
            </a:solidFill>
            <a:round/>
          </a:ln>
        </p:spPr>
        <p:txBody>
          <a:bodyPr/>
          <a:lstStyle/>
          <a:p>
            <a:endParaRPr lang="zh-CN" altLang="en-US"/>
          </a:p>
        </p:txBody>
      </p:sp>
      <p:sp>
        <p:nvSpPr>
          <p:cNvPr id="10" name="TextBox 9"/>
          <p:cNvSpPr txBox="1">
            <a:spLocks noChangeArrowheads="1"/>
          </p:cNvSpPr>
          <p:nvPr/>
        </p:nvSpPr>
        <p:spPr bwMode="auto">
          <a:xfrm>
            <a:off x="6705600" y="1219200"/>
            <a:ext cx="2667000" cy="830263"/>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a:t>Bring some ballons paint some pictures</a:t>
            </a:r>
            <a:endParaRPr lang="zh-CN" altLang="en-US" sz="2400"/>
          </a:p>
        </p:txBody>
      </p:sp>
      <p:sp>
        <p:nvSpPr>
          <p:cNvPr id="11" name="TextBox 10"/>
          <p:cNvSpPr txBox="1">
            <a:spLocks noChangeArrowheads="1"/>
          </p:cNvSpPr>
          <p:nvPr/>
        </p:nvSpPr>
        <p:spPr bwMode="auto">
          <a:xfrm>
            <a:off x="0" y="5341938"/>
            <a:ext cx="2057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a:t>hot and sour soup</a:t>
            </a:r>
            <a:endParaRPr lang="zh-CN" altLang="en-US" sz="2800"/>
          </a:p>
        </p:txBody>
      </p:sp>
      <p:pic>
        <p:nvPicPr>
          <p:cNvPr id="8203" name="图片 12" descr="untitled.bmp"/>
          <p:cNvPicPr>
            <a:picLocks noChangeAspect="1"/>
          </p:cNvPicPr>
          <p:nvPr/>
        </p:nvPicPr>
        <p:blipFill>
          <a:blip r:embed="rId2" cstate="email"/>
          <a:srcRect/>
          <a:stretch>
            <a:fillRect/>
          </a:stretch>
        </p:blipFill>
        <p:spPr bwMode="auto">
          <a:xfrm>
            <a:off x="2017713" y="4267200"/>
            <a:ext cx="27066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图片 14" descr="untitled.bmp"/>
          <p:cNvPicPr>
            <a:picLocks noChangeAspect="1"/>
          </p:cNvPicPr>
          <p:nvPr/>
        </p:nvPicPr>
        <p:blipFill>
          <a:blip r:embed="rId8" cstate="email"/>
          <a:srcRect/>
          <a:stretch>
            <a:fillRect/>
          </a:stretch>
        </p:blipFill>
        <p:spPr bwMode="auto">
          <a:xfrm>
            <a:off x="6781800" y="5029200"/>
            <a:ext cx="2362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图片 13" descr="untitled.bmp"/>
          <p:cNvPicPr>
            <a:picLocks noChangeAspect="1"/>
          </p:cNvPicPr>
          <p:nvPr/>
        </p:nvPicPr>
        <p:blipFill>
          <a:blip r:embed="rId2" cstate="email"/>
          <a:srcRect/>
          <a:stretch>
            <a:fillRect/>
          </a:stretch>
        </p:blipFill>
        <p:spPr bwMode="auto">
          <a:xfrm>
            <a:off x="4343400" y="4981575"/>
            <a:ext cx="2706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2133600" y="4978400"/>
            <a:ext cx="25146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3200"/>
              <a:t>cheeseburgers</a:t>
            </a:r>
            <a:endParaRPr lang="zh-CN" altLang="en-US" sz="3200"/>
          </a:p>
        </p:txBody>
      </p:sp>
      <p:sp>
        <p:nvSpPr>
          <p:cNvPr id="9" name="TextBox 8"/>
          <p:cNvSpPr txBox="1">
            <a:spLocks noChangeArrowheads="1"/>
          </p:cNvSpPr>
          <p:nvPr/>
        </p:nvSpPr>
        <p:spPr bwMode="auto">
          <a:xfrm>
            <a:off x="4343400" y="4191000"/>
            <a:ext cx="2819400" cy="461963"/>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a:t>Play the dance music</a:t>
            </a:r>
            <a:endParaRPr lang="zh-CN" altLang="en-US" sz="2400"/>
          </a:p>
        </p:txBody>
      </p:sp>
      <p:sp>
        <p:nvSpPr>
          <p:cNvPr id="17" name="TextBox 16"/>
          <p:cNvSpPr txBox="1">
            <a:spLocks noChangeArrowheads="1"/>
          </p:cNvSpPr>
          <p:nvPr/>
        </p:nvSpPr>
        <p:spPr bwMode="auto">
          <a:xfrm>
            <a:off x="5181600" y="5588000"/>
            <a:ext cx="12954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3200"/>
              <a:t>Jiaozi</a:t>
            </a:r>
            <a:endParaRPr lang="zh-CN" altLang="en-US" sz="3200"/>
          </a:p>
        </p:txBody>
      </p:sp>
      <p:sp>
        <p:nvSpPr>
          <p:cNvPr id="18" name="TextBox 17"/>
          <p:cNvSpPr txBox="1">
            <a:spLocks noChangeArrowheads="1"/>
          </p:cNvSpPr>
          <p:nvPr/>
        </p:nvSpPr>
        <p:spPr bwMode="auto">
          <a:xfrm>
            <a:off x="7391400" y="5715000"/>
            <a:ext cx="12954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3200"/>
              <a:t>pizza</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P spid="9"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457200"/>
            <a:ext cx="8534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9375" algn="l"/>
              </a:tabLst>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tabLst>
                <a:tab pos="1349375" algn="l"/>
              </a:tabLst>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tabLst>
                <a:tab pos="1349375" algn="l"/>
              </a:tabLst>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tabLst>
                <a:tab pos="1349375" algn="l"/>
              </a:tabLst>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tabLst>
                <a:tab pos="1349375" algn="l"/>
              </a:tabLst>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9375" algn="l"/>
              </a:tabLs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9375" algn="l"/>
              </a:tabLs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9375" algn="l"/>
              </a:tabLs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9375" algn="l"/>
              </a:tabLs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200">
                <a:solidFill>
                  <a:srgbClr val="0000FF"/>
                </a:solidFill>
              </a:rPr>
              <a:t>(3) no good to sb.对某人没有好处或没有 </a:t>
            </a:r>
          </a:p>
          <a:p>
            <a:pPr eaLnBrk="1" hangingPunct="1">
              <a:lnSpc>
                <a:spcPct val="120000"/>
              </a:lnSpc>
            </a:pPr>
            <a:r>
              <a:rPr lang="zh-CN" altLang="en-US" sz="3200">
                <a:solidFill>
                  <a:srgbClr val="0000FF"/>
                </a:solidFill>
              </a:rPr>
              <a:t>     帮助</a:t>
            </a:r>
          </a:p>
          <a:p>
            <a:pPr eaLnBrk="1" hangingPunct="1">
              <a:lnSpc>
                <a:spcPct val="120000"/>
              </a:lnSpc>
            </a:pPr>
            <a:r>
              <a:rPr lang="zh-CN" altLang="en-US" sz="3200"/>
              <a:t>     e.g. A car is </a:t>
            </a:r>
            <a:r>
              <a:rPr lang="zh-CN" altLang="en-US" sz="3200">
                <a:solidFill>
                  <a:srgbClr val="FF0000"/>
                </a:solidFill>
              </a:rPr>
              <a:t>no good</a:t>
            </a:r>
            <a:r>
              <a:rPr lang="zh-CN" altLang="en-US" sz="3200"/>
              <a:t> for me, since I </a:t>
            </a:r>
          </a:p>
          <a:p>
            <a:pPr eaLnBrk="1" hangingPunct="1">
              <a:lnSpc>
                <a:spcPct val="120000"/>
              </a:lnSpc>
            </a:pPr>
            <a:r>
              <a:rPr lang="zh-CN" altLang="en-US" sz="3200"/>
              <a:t>            can't drive.</a:t>
            </a:r>
          </a:p>
          <a:p>
            <a:pPr eaLnBrk="1" hangingPunct="1">
              <a:lnSpc>
                <a:spcPct val="120000"/>
              </a:lnSpc>
            </a:pPr>
            <a:r>
              <a:rPr lang="zh-CN" altLang="en-US" sz="3200"/>
              <a:t>            汽车对我没用，因为我不会开车。</a:t>
            </a:r>
          </a:p>
          <a:p>
            <a:pPr eaLnBrk="1" hangingPunct="1">
              <a:lnSpc>
                <a:spcPct val="120000"/>
              </a:lnSpc>
            </a:pPr>
            <a:r>
              <a:rPr lang="zh-CN" altLang="en-US" sz="3200">
                <a:solidFill>
                  <a:srgbClr val="0000FF"/>
                </a:solidFill>
              </a:rPr>
              <a:t>(4) do no good 没用处，不成功</a:t>
            </a:r>
          </a:p>
          <a:p>
            <a:pPr eaLnBrk="1" hangingPunct="1">
              <a:lnSpc>
                <a:spcPct val="120000"/>
              </a:lnSpc>
            </a:pPr>
            <a:r>
              <a:rPr lang="zh-CN" altLang="en-US" sz="3200"/>
              <a:t>     e.g. I'll talk to him, but it will do </a:t>
            </a:r>
            <a:r>
              <a:rPr lang="zh-CN" altLang="en-US" sz="3200">
                <a:solidFill>
                  <a:srgbClr val="FF0000"/>
                </a:solidFill>
              </a:rPr>
              <a:t>no </a:t>
            </a:r>
          </a:p>
          <a:p>
            <a:pPr eaLnBrk="1" hangingPunct="1">
              <a:lnSpc>
                <a:spcPct val="120000"/>
              </a:lnSpc>
            </a:pPr>
            <a:r>
              <a:rPr lang="zh-CN" altLang="en-US" sz="3200">
                <a:solidFill>
                  <a:srgbClr val="FF0000"/>
                </a:solidFill>
              </a:rPr>
              <a:t>            good</a:t>
            </a:r>
            <a:r>
              <a:rPr lang="zh-CN" altLang="en-US" sz="3200"/>
              <a:t>. </a:t>
            </a:r>
          </a:p>
          <a:p>
            <a:pPr eaLnBrk="1" hangingPunct="1">
              <a:lnSpc>
                <a:spcPct val="120000"/>
              </a:lnSpc>
            </a:pPr>
            <a:r>
              <a:rPr lang="zh-CN" altLang="en-US" sz="3200"/>
              <a:t>          我会和他谈的，但不会有用。</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dissolve">
                                      <p:cBhvr>
                                        <p:cTn id="7" dur="500"/>
                                        <p:tgtEl>
                                          <p:spTgt spid="3277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2770">
                                            <p:txEl>
                                              <p:pRg st="1" end="1"/>
                                            </p:txEl>
                                          </p:spTgt>
                                        </p:tgtEl>
                                        <p:attrNameLst>
                                          <p:attrName>style.visibility</p:attrName>
                                        </p:attrNameLst>
                                      </p:cBhvr>
                                      <p:to>
                                        <p:strVal val="visible"/>
                                      </p:to>
                                    </p:set>
                                    <p:animEffect transition="in" filter="dissolve">
                                      <p:cBhvr>
                                        <p:cTn id="10" dur="500"/>
                                        <p:tgtEl>
                                          <p:spTgt spid="3277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animEffect transition="in" filter="randombar(horizontal)">
                                      <p:cBhvr>
                                        <p:cTn id="15" dur="500"/>
                                        <p:tgtEl>
                                          <p:spTgt spid="32770">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2770">
                                            <p:txEl>
                                              <p:pRg st="3" end="3"/>
                                            </p:txEl>
                                          </p:spTgt>
                                        </p:tgtEl>
                                        <p:attrNameLst>
                                          <p:attrName>style.visibility</p:attrName>
                                        </p:attrNameLst>
                                      </p:cBhvr>
                                      <p:to>
                                        <p:strVal val="visible"/>
                                      </p:to>
                                    </p:set>
                                    <p:animEffect transition="in" filter="randombar(horizontal)">
                                      <p:cBhvr>
                                        <p:cTn id="18" dur="500"/>
                                        <p:tgtEl>
                                          <p:spTgt spid="32770">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2770">
                                            <p:txEl>
                                              <p:pRg st="4" end="4"/>
                                            </p:txEl>
                                          </p:spTgt>
                                        </p:tgtEl>
                                        <p:attrNameLst>
                                          <p:attrName>style.visibility</p:attrName>
                                        </p:attrNameLst>
                                      </p:cBhvr>
                                      <p:to>
                                        <p:strVal val="visible"/>
                                      </p:to>
                                    </p:set>
                                    <p:animEffect transition="in" filter="randombar(horizontal)">
                                      <p:cBhvr>
                                        <p:cTn id="21" dur="500"/>
                                        <p:tgtEl>
                                          <p:spTgt spid="3277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2770">
                                            <p:txEl>
                                              <p:pRg st="5" end="5"/>
                                            </p:txEl>
                                          </p:spTgt>
                                        </p:tgtEl>
                                        <p:attrNameLst>
                                          <p:attrName>style.visibility</p:attrName>
                                        </p:attrNameLst>
                                      </p:cBhvr>
                                      <p:to>
                                        <p:strVal val="visible"/>
                                      </p:to>
                                    </p:set>
                                    <p:animEffect transition="in" filter="dissolve">
                                      <p:cBhvr>
                                        <p:cTn id="26" dur="500"/>
                                        <p:tgtEl>
                                          <p:spTgt spid="3277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2770">
                                            <p:txEl>
                                              <p:pRg st="6" end="6"/>
                                            </p:txEl>
                                          </p:spTgt>
                                        </p:tgtEl>
                                        <p:attrNameLst>
                                          <p:attrName>style.visibility</p:attrName>
                                        </p:attrNameLst>
                                      </p:cBhvr>
                                      <p:to>
                                        <p:strVal val="visible"/>
                                      </p:to>
                                    </p:set>
                                    <p:animEffect transition="in" filter="randombar(horizontal)">
                                      <p:cBhvr>
                                        <p:cTn id="31" dur="500"/>
                                        <p:tgtEl>
                                          <p:spTgt spid="32770">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2770">
                                            <p:txEl>
                                              <p:pRg st="7" end="7"/>
                                            </p:txEl>
                                          </p:spTgt>
                                        </p:tgtEl>
                                        <p:attrNameLst>
                                          <p:attrName>style.visibility</p:attrName>
                                        </p:attrNameLst>
                                      </p:cBhvr>
                                      <p:to>
                                        <p:strVal val="visible"/>
                                      </p:to>
                                    </p:set>
                                    <p:animEffect transition="in" filter="randombar(horizontal)">
                                      <p:cBhvr>
                                        <p:cTn id="34" dur="500"/>
                                        <p:tgtEl>
                                          <p:spTgt spid="32770">
                                            <p:txEl>
                                              <p:pRg st="7" end="7"/>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2770">
                                            <p:txEl>
                                              <p:pRg st="8" end="8"/>
                                            </p:txEl>
                                          </p:spTgt>
                                        </p:tgtEl>
                                        <p:attrNameLst>
                                          <p:attrName>style.visibility</p:attrName>
                                        </p:attrNameLst>
                                      </p:cBhvr>
                                      <p:to>
                                        <p:strVal val="visible"/>
                                      </p:to>
                                    </p:set>
                                    <p:animEffect transition="in" filter="randombar(horizontal)">
                                      <p:cBhvr>
                                        <p:cTn id="37" dur="500"/>
                                        <p:tgtEl>
                                          <p:spTgt spid="327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762000"/>
            <a:ext cx="80772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t>7. That means you eat it with your </a:t>
            </a:r>
          </a:p>
          <a:p>
            <a:pPr eaLnBrk="1" hangingPunct="1">
              <a:lnSpc>
                <a:spcPct val="120000"/>
              </a:lnSpc>
            </a:pPr>
            <a:r>
              <a:rPr lang="en-US" altLang="zh-CN" sz="3200"/>
              <a:t>    fingers, not with a </a:t>
            </a:r>
            <a:r>
              <a:rPr lang="en-US" altLang="zh-CN" sz="3200">
                <a:solidFill>
                  <a:srgbClr val="FF0000"/>
                </a:solidFill>
              </a:rPr>
              <a:t>knife</a:t>
            </a:r>
            <a:r>
              <a:rPr lang="en-US" altLang="zh-CN" sz="3200"/>
              <a:t>, </a:t>
            </a:r>
            <a:r>
              <a:rPr lang="en-US" altLang="zh-CN" sz="3200">
                <a:solidFill>
                  <a:srgbClr val="FF0000"/>
                </a:solidFill>
              </a:rPr>
              <a:t>fork</a:t>
            </a:r>
            <a:r>
              <a:rPr lang="en-US" altLang="zh-CN" sz="3200"/>
              <a:t> or </a:t>
            </a:r>
          </a:p>
          <a:p>
            <a:pPr eaLnBrk="1" hangingPunct="1">
              <a:lnSpc>
                <a:spcPct val="120000"/>
              </a:lnSpc>
            </a:pPr>
            <a:r>
              <a:rPr lang="en-US" altLang="zh-CN" sz="3200"/>
              <a:t>    </a:t>
            </a:r>
            <a:r>
              <a:rPr lang="en-US" altLang="zh-CN" sz="3200">
                <a:solidFill>
                  <a:srgbClr val="FF0000"/>
                </a:solidFill>
              </a:rPr>
              <a:t>spoon</a:t>
            </a:r>
            <a:r>
              <a:rPr lang="en-US" altLang="zh-CN" sz="3200"/>
              <a:t>.</a:t>
            </a:r>
          </a:p>
          <a:p>
            <a:pPr eaLnBrk="1" hangingPunct="1">
              <a:lnSpc>
                <a:spcPct val="120000"/>
              </a:lnSpc>
            </a:pPr>
            <a:r>
              <a:rPr lang="en-US" altLang="zh-CN" sz="3200"/>
              <a:t>    </a:t>
            </a:r>
            <a:r>
              <a:rPr lang="zh-CN" altLang="en-US" sz="3200"/>
              <a:t>那意味着你吃饭用你的手指，不会用</a:t>
            </a:r>
          </a:p>
          <a:p>
            <a:pPr eaLnBrk="1" hangingPunct="1">
              <a:lnSpc>
                <a:spcPct val="120000"/>
              </a:lnSpc>
            </a:pPr>
            <a:r>
              <a:rPr lang="zh-CN" altLang="en-US" sz="3200"/>
              <a:t>    刀、叉、勺子。</a:t>
            </a:r>
          </a:p>
          <a:p>
            <a:pPr eaLnBrk="1" hangingPunct="1">
              <a:lnSpc>
                <a:spcPct val="120000"/>
              </a:lnSpc>
            </a:pPr>
            <a:r>
              <a:rPr lang="zh-CN" altLang="en-US" sz="3200"/>
              <a:t>    </a:t>
            </a:r>
            <a:r>
              <a:rPr lang="en-US" altLang="zh-CN" sz="3200">
                <a:solidFill>
                  <a:srgbClr val="0000FF"/>
                </a:solidFill>
              </a:rPr>
              <a:t>knife</a:t>
            </a:r>
            <a:r>
              <a:rPr lang="zh-CN" altLang="en-US" sz="3200">
                <a:solidFill>
                  <a:srgbClr val="0000FF"/>
                </a:solidFill>
              </a:rPr>
              <a:t>表示</a:t>
            </a:r>
            <a:r>
              <a:rPr lang="zh-CN" altLang="en-US" sz="3200">
                <a:solidFill>
                  <a:srgbClr val="0000FF"/>
                </a:solidFill>
                <a:latin typeface="宋体" panose="02010600030101010101" pitchFamily="2" charset="-122"/>
              </a:rPr>
              <a:t>“餐刀”</a:t>
            </a:r>
            <a:r>
              <a:rPr lang="zh-CN" altLang="en-US" sz="3200">
                <a:solidFill>
                  <a:srgbClr val="0000FF"/>
                </a:solidFill>
              </a:rPr>
              <a:t>，复数为</a:t>
            </a:r>
            <a:r>
              <a:rPr lang="en-US" altLang="zh-CN" sz="3200">
                <a:solidFill>
                  <a:srgbClr val="0000FF"/>
                </a:solidFill>
              </a:rPr>
              <a:t>knives.</a:t>
            </a:r>
          </a:p>
          <a:p>
            <a:pPr eaLnBrk="1" hangingPunct="1">
              <a:lnSpc>
                <a:spcPct val="120000"/>
              </a:lnSpc>
            </a:pPr>
            <a:r>
              <a:rPr lang="en-US" altLang="zh-CN" sz="3200">
                <a:solidFill>
                  <a:srgbClr val="0000FF"/>
                </a:solidFill>
              </a:rPr>
              <a:t>    fork</a:t>
            </a:r>
            <a:r>
              <a:rPr lang="zh-CN" altLang="en-US" sz="3200">
                <a:solidFill>
                  <a:srgbClr val="0000FF"/>
                </a:solidFill>
              </a:rPr>
              <a:t>表示“餐叉”。   </a:t>
            </a:r>
            <a:r>
              <a:rPr lang="en-US" altLang="zh-CN" sz="3200">
                <a:solidFill>
                  <a:srgbClr val="0000FF"/>
                </a:solidFill>
              </a:rPr>
              <a:t>spoon</a:t>
            </a:r>
            <a:r>
              <a:rPr lang="zh-CN" altLang="en-US" sz="3200">
                <a:solidFill>
                  <a:srgbClr val="0000FF"/>
                </a:solidFill>
              </a:rPr>
              <a:t>表示“匙”。</a:t>
            </a:r>
          </a:p>
          <a:p>
            <a:pPr eaLnBrk="1" hangingPunct="1">
              <a:lnSpc>
                <a:spcPct val="120000"/>
              </a:lnSpc>
            </a:pPr>
            <a:r>
              <a:rPr lang="zh-CN" altLang="en-US" sz="3200">
                <a:solidFill>
                  <a:srgbClr val="0000FF"/>
                </a:solidFill>
              </a:rPr>
              <a:t>    </a:t>
            </a:r>
            <a:r>
              <a:rPr lang="en-US" altLang="zh-CN" sz="3200">
                <a:solidFill>
                  <a:srgbClr val="0000FF"/>
                </a:solidFill>
              </a:rPr>
              <a:t>a knife and fork</a:t>
            </a:r>
            <a:r>
              <a:rPr lang="zh-CN" altLang="en-US" sz="3200">
                <a:solidFill>
                  <a:srgbClr val="0000FF"/>
                </a:solidFill>
              </a:rPr>
              <a:t>表示“一副刀叉”。</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p:cTn id="7" dur="500" fill="hold"/>
                                        <p:tgtEl>
                                          <p:spTgt spid="337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379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 calcmode="lin" valueType="num">
                                      <p:cBhvr>
                                        <p:cTn id="12" dur="500" fill="hold"/>
                                        <p:tgtEl>
                                          <p:spTgt spid="337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37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379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 calcmode="lin" valueType="num">
                                      <p:cBhvr>
                                        <p:cTn id="17" dur="500" fill="hold"/>
                                        <p:tgtEl>
                                          <p:spTgt spid="3379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379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379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 calcmode="lin" valueType="num">
                                      <p:cBhvr>
                                        <p:cTn id="22" dur="500" fill="hold"/>
                                        <p:tgtEl>
                                          <p:spTgt spid="3379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379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379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 calcmode="lin" valueType="num">
                                      <p:cBhvr>
                                        <p:cTn id="27" dur="500" fill="hold"/>
                                        <p:tgtEl>
                                          <p:spTgt spid="3379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379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379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3794">
                                            <p:txEl>
                                              <p:pRg st="5" end="5"/>
                                            </p:txEl>
                                          </p:spTgt>
                                        </p:tgtEl>
                                        <p:attrNameLst>
                                          <p:attrName>style.visibility</p:attrName>
                                        </p:attrNameLst>
                                      </p:cBhvr>
                                      <p:to>
                                        <p:strVal val="visible"/>
                                      </p:to>
                                    </p:set>
                                    <p:animEffect transition="in" filter="dissolve">
                                      <p:cBhvr>
                                        <p:cTn id="34" dur="500"/>
                                        <p:tgtEl>
                                          <p:spTgt spid="33794">
                                            <p:txEl>
                                              <p:pRg st="5" end="5"/>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3794">
                                            <p:txEl>
                                              <p:pRg st="6" end="6"/>
                                            </p:txEl>
                                          </p:spTgt>
                                        </p:tgtEl>
                                        <p:attrNameLst>
                                          <p:attrName>style.visibility</p:attrName>
                                        </p:attrNameLst>
                                      </p:cBhvr>
                                      <p:to>
                                        <p:strVal val="visible"/>
                                      </p:to>
                                    </p:set>
                                    <p:animEffect transition="in" filter="dissolve">
                                      <p:cBhvr>
                                        <p:cTn id="37" dur="500"/>
                                        <p:tgtEl>
                                          <p:spTgt spid="33794">
                                            <p:txEl>
                                              <p:pRg st="6" end="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3794">
                                            <p:txEl>
                                              <p:pRg st="7" end="7"/>
                                            </p:txEl>
                                          </p:spTgt>
                                        </p:tgtEl>
                                        <p:attrNameLst>
                                          <p:attrName>style.visibility</p:attrName>
                                        </p:attrNameLst>
                                      </p:cBhvr>
                                      <p:to>
                                        <p:strVal val="visible"/>
                                      </p:to>
                                    </p:set>
                                    <p:animEffect transition="in" filter="dissolve">
                                      <p:cBhvr>
                                        <p:cTn id="40" dur="500"/>
                                        <p:tgtEl>
                                          <p:spTgt spid="337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4800" y="914400"/>
            <a:ext cx="84582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a:t>8. </a:t>
            </a:r>
            <a:r>
              <a:rPr lang="en-US" altLang="zh-CN" sz="3200">
                <a:solidFill>
                  <a:srgbClr val="FF0000"/>
                </a:solidFill>
              </a:rPr>
              <a:t>Is</a:t>
            </a:r>
            <a:r>
              <a:rPr lang="en-US" altLang="zh-CN" sz="3200"/>
              <a:t> she </a:t>
            </a:r>
            <a:r>
              <a:rPr lang="en-US" altLang="zh-CN" sz="3200">
                <a:solidFill>
                  <a:srgbClr val="FF0000"/>
                </a:solidFill>
              </a:rPr>
              <a:t>invited to</a:t>
            </a:r>
            <a:r>
              <a:rPr lang="en-US" altLang="zh-CN" sz="3200"/>
              <a:t> the school-leavers’ </a:t>
            </a:r>
          </a:p>
          <a:p>
            <a:pPr>
              <a:lnSpc>
                <a:spcPct val="120000"/>
              </a:lnSpc>
            </a:pPr>
            <a:r>
              <a:rPr lang="en-US" altLang="zh-CN" sz="3200"/>
              <a:t>    party too?</a:t>
            </a:r>
          </a:p>
          <a:p>
            <a:pPr>
              <a:lnSpc>
                <a:spcPct val="120000"/>
              </a:lnSpc>
            </a:pPr>
            <a:r>
              <a:rPr lang="en-US" altLang="zh-CN" sz="3200"/>
              <a:t>    </a:t>
            </a:r>
            <a:r>
              <a:rPr lang="zh-CN" altLang="en-US" sz="3200"/>
              <a:t>她也被邀请参加学校的毕业晚会了吗？</a:t>
            </a:r>
          </a:p>
          <a:p>
            <a:pPr>
              <a:lnSpc>
                <a:spcPct val="120000"/>
              </a:lnSpc>
            </a:pPr>
            <a:r>
              <a:rPr lang="zh-CN" altLang="en-US" sz="3200"/>
              <a:t>    </a:t>
            </a:r>
            <a:r>
              <a:rPr lang="en-US" altLang="zh-CN" sz="3200">
                <a:solidFill>
                  <a:srgbClr val="0000FF"/>
                </a:solidFill>
              </a:rPr>
              <a:t>be invited to do sth.</a:t>
            </a:r>
            <a:r>
              <a:rPr lang="zh-CN" altLang="en-US" sz="3200">
                <a:solidFill>
                  <a:srgbClr val="0000FF"/>
                </a:solidFill>
              </a:rPr>
              <a:t>表示“被邀请去做某</a:t>
            </a:r>
          </a:p>
          <a:p>
            <a:pPr>
              <a:lnSpc>
                <a:spcPct val="120000"/>
              </a:lnSpc>
            </a:pPr>
            <a:r>
              <a:rPr lang="zh-CN" altLang="en-US" sz="3200">
                <a:solidFill>
                  <a:srgbClr val="0000FF"/>
                </a:solidFill>
              </a:rPr>
              <a:t>    事”。</a:t>
            </a:r>
          </a:p>
          <a:p>
            <a:pPr>
              <a:lnSpc>
                <a:spcPct val="120000"/>
              </a:lnSpc>
            </a:pPr>
            <a:r>
              <a:rPr lang="zh-CN" altLang="en-US" sz="3200"/>
              <a:t>    </a:t>
            </a:r>
            <a:r>
              <a:rPr lang="en-US" altLang="zh-CN" sz="3200"/>
              <a:t>e.g. I </a:t>
            </a:r>
            <a:r>
              <a:rPr lang="en-US" altLang="zh-CN" sz="3200">
                <a:solidFill>
                  <a:srgbClr val="FF0000"/>
                </a:solidFill>
              </a:rPr>
              <a:t>was invited to</a:t>
            </a:r>
            <a:r>
              <a:rPr lang="en-US" altLang="zh-CN" sz="3200"/>
              <a:t> his birthday party.</a:t>
            </a:r>
          </a:p>
          <a:p>
            <a:pPr>
              <a:lnSpc>
                <a:spcPct val="120000"/>
              </a:lnSpc>
            </a:pPr>
            <a:r>
              <a:rPr lang="en-US" altLang="zh-CN" sz="3200"/>
              <a:t>           </a:t>
            </a:r>
            <a:r>
              <a:rPr lang="zh-CN" altLang="en-US" sz="3200"/>
              <a:t>我被邀请去参加他的生日聚会。</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500" fill="hold"/>
                                        <p:tgtEl>
                                          <p:spTgt spid="348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81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 calcmode="lin" valueType="num">
                                      <p:cBhvr>
                                        <p:cTn id="12" dur="500" fill="hold"/>
                                        <p:tgtEl>
                                          <p:spTgt spid="3481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481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4818">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 calcmode="lin" valueType="num">
                                      <p:cBhvr>
                                        <p:cTn id="17" dur="500" fill="hold"/>
                                        <p:tgtEl>
                                          <p:spTgt spid="3481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481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481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4818">
                                            <p:txEl>
                                              <p:pRg st="3" end="3"/>
                                            </p:txEl>
                                          </p:spTgt>
                                        </p:tgtEl>
                                        <p:attrNameLst>
                                          <p:attrName>style.visibility</p:attrName>
                                        </p:attrNameLst>
                                      </p:cBhvr>
                                      <p:to>
                                        <p:strVal val="visible"/>
                                      </p:to>
                                    </p:set>
                                    <p:animEffect transition="in" filter="dissolve">
                                      <p:cBhvr>
                                        <p:cTn id="24" dur="500"/>
                                        <p:tgtEl>
                                          <p:spTgt spid="34818">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4818">
                                            <p:txEl>
                                              <p:pRg st="4" end="4"/>
                                            </p:txEl>
                                          </p:spTgt>
                                        </p:tgtEl>
                                        <p:attrNameLst>
                                          <p:attrName>style.visibility</p:attrName>
                                        </p:attrNameLst>
                                      </p:cBhvr>
                                      <p:to>
                                        <p:strVal val="visible"/>
                                      </p:to>
                                    </p:set>
                                    <p:animEffect transition="in" filter="dissolve">
                                      <p:cBhvr>
                                        <p:cTn id="27" dur="500"/>
                                        <p:tgtEl>
                                          <p:spTgt spid="348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4818">
                                            <p:txEl>
                                              <p:pRg st="5" end="5"/>
                                            </p:txEl>
                                          </p:spTgt>
                                        </p:tgtEl>
                                        <p:attrNameLst>
                                          <p:attrName>style.visibility</p:attrName>
                                        </p:attrNameLst>
                                      </p:cBhvr>
                                      <p:to>
                                        <p:strVal val="visible"/>
                                      </p:to>
                                    </p:set>
                                    <p:animEffect transition="in" filter="randombar(horizontal)">
                                      <p:cBhvr>
                                        <p:cTn id="32" dur="500"/>
                                        <p:tgtEl>
                                          <p:spTgt spid="34818">
                                            <p:txEl>
                                              <p:pRg st="5" end="5"/>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4818">
                                            <p:txEl>
                                              <p:pRg st="6" end="6"/>
                                            </p:txEl>
                                          </p:spTgt>
                                        </p:tgtEl>
                                        <p:attrNameLst>
                                          <p:attrName>style.visibility</p:attrName>
                                        </p:attrNameLst>
                                      </p:cBhvr>
                                      <p:to>
                                        <p:strVal val="visible"/>
                                      </p:to>
                                    </p:set>
                                    <p:animEffect transition="in" filter="randombar(horizontal)">
                                      <p:cBhvr>
                                        <p:cTn id="35" dur="500"/>
                                        <p:tgtEl>
                                          <p:spTgt spid="348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143090" y="1524050"/>
            <a:ext cx="7086600" cy="4186237"/>
          </a:xfrm>
          <a:prstGeom prst="rect">
            <a:avLst/>
          </a:prstGeom>
          <a:noFill/>
          <a:ln w="9525">
            <a:noFill/>
            <a:miter lim="800000"/>
          </a:ln>
          <a:effectLst/>
        </p:spPr>
        <p:txBody>
          <a:bodyPr>
            <a:spAutoFit/>
          </a:bodyPr>
          <a:lstStyle/>
          <a:p>
            <a:pPr>
              <a:lnSpc>
                <a:spcPct val="120000"/>
              </a:lnSpc>
              <a:buFont typeface="Arial" panose="020B0604020202020204" pitchFamily="34" charset="0"/>
              <a:buNone/>
              <a:defRPr/>
            </a:pPr>
            <a:r>
              <a:rPr lang="zh-CN" altLang="en-US" sz="3200" dirty="0">
                <a:effectLst>
                  <a:outerShdw blurRad="38100" dist="38100" dir="2700000" algn="tl">
                    <a:srgbClr val="C0C0C0"/>
                  </a:outerShdw>
                </a:effectLst>
              </a:rPr>
              <a:t>   </a:t>
            </a:r>
            <a:r>
              <a:rPr lang="en-US" altLang="zh-CN" sz="3200" dirty="0"/>
              <a:t>You can use English to communicate with people from all over the world – take your chance to learn something about how they live and what they eat. Learning about other cultures is not only interesting, it will also help you understand the world better.</a:t>
            </a:r>
          </a:p>
        </p:txBody>
      </p:sp>
      <p:sp>
        <p:nvSpPr>
          <p:cNvPr id="40963" name="WordArt 3"/>
          <p:cNvSpPr>
            <a:spLocks noChangeArrowheads="1" noChangeShapeType="1"/>
          </p:cNvSpPr>
          <p:nvPr/>
        </p:nvSpPr>
        <p:spPr bwMode="auto">
          <a:xfrm>
            <a:off x="2286060" y="533476"/>
            <a:ext cx="3733800" cy="838200"/>
          </a:xfrm>
          <a:prstGeom prst="rect">
            <a:avLst/>
          </a:prstGeom>
        </p:spPr>
        <p:txBody>
          <a:bodyPr wrap="none" fromWordArt="1">
            <a:prstTxWarp prst="textDeflateBottom">
              <a:avLst>
                <a:gd name="adj" fmla="val 53125"/>
              </a:avLst>
            </a:prstTxWarp>
          </a:bodyPr>
          <a:lstStyle/>
          <a:p>
            <a:pPr algn="ctr"/>
            <a:r>
              <a:rPr lang="en-US" altLang="zh-CN" kern="10" dirty="0">
                <a:ln w="12700">
                  <a:solidFill>
                    <a:srgbClr val="3366FF"/>
                  </a:solidFill>
                  <a:round/>
                </a:ln>
                <a:solidFill>
                  <a:srgbClr val="0000FF"/>
                </a:solidFill>
                <a:effectLst>
                  <a:outerShdw dist="35921" dir="2700000" sy="50000" kx="2115830" algn="bl" rotWithShape="0">
                    <a:srgbClr val="C0C0C0">
                      <a:alpha val="75000"/>
                    </a:srgbClr>
                  </a:outerShdw>
                </a:effectLst>
                <a:latin typeface="Arial" panose="020B0604020202020204"/>
                <a:cs typeface="Arial" panose="020B0604020202020204"/>
              </a:rPr>
              <a:t>Learning to learn</a:t>
            </a:r>
            <a:endParaRPr lang="zh-CN" altLang="en-US" kern="10" dirty="0">
              <a:ln w="12700">
                <a:solidFill>
                  <a:srgbClr val="3366FF"/>
                </a:solidFill>
                <a:round/>
              </a:ln>
              <a:solidFill>
                <a:srgbClr val="0000FF"/>
              </a:solidFill>
              <a:effectLst>
                <a:outerShdw dist="35921" dir="2700000" sy="50000" kx="2115830" algn="bl" rotWithShape="0">
                  <a:srgbClr val="C0C0C0">
                    <a:alpha val="75000"/>
                  </a:srgbClr>
                </a:outerShdw>
              </a:effectLst>
              <a:latin typeface="Arial" panose="020B0604020202020204"/>
              <a:cs typeface="Arial" panose="020B0604020202020204"/>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slide(fromBottom)">
                                      <p:cBhvr>
                                        <p:cTn id="7" dur="500"/>
                                        <p:tgtEl>
                                          <p:spTgt spid="358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2481263"/>
            <a:ext cx="8001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err="1"/>
              <a:t>Lingling</a:t>
            </a:r>
            <a:r>
              <a:rPr lang="en-US" altLang="zh-CN" sz="3200" dirty="0"/>
              <a:t>: Can we cook it at school?</a:t>
            </a:r>
          </a:p>
          <a:p>
            <a:pPr eaLnBrk="1" hangingPunct="1">
              <a:lnSpc>
                <a:spcPct val="120000"/>
              </a:lnSpc>
            </a:pPr>
            <a:r>
              <a:rPr lang="en-US" altLang="zh-CN" sz="3200" dirty="0"/>
              <a:t>      Betty: We can heat it up in the </a:t>
            </a:r>
          </a:p>
          <a:p>
            <a:pPr eaLnBrk="1" hangingPunct="1">
              <a:lnSpc>
                <a:spcPct val="120000"/>
              </a:lnSpc>
            </a:pPr>
            <a:r>
              <a:rPr lang="en-US" altLang="zh-CN" sz="3200" dirty="0"/>
              <a:t>                  school kitchen, but it should </a:t>
            </a:r>
          </a:p>
          <a:p>
            <a:pPr eaLnBrk="1" hangingPunct="1">
              <a:lnSpc>
                <a:spcPct val="120000"/>
              </a:lnSpc>
            </a:pPr>
            <a:r>
              <a:rPr lang="en-US" altLang="zh-CN" sz="3200" dirty="0"/>
              <a:t>                  be cooked at home. What are </a:t>
            </a:r>
          </a:p>
          <a:p>
            <a:pPr eaLnBrk="1" hangingPunct="1">
              <a:lnSpc>
                <a:spcPct val="120000"/>
              </a:lnSpc>
            </a:pPr>
            <a:r>
              <a:rPr lang="en-US" altLang="zh-CN" sz="3200" dirty="0"/>
              <a:t>                  you going to make?</a:t>
            </a:r>
          </a:p>
        </p:txBody>
      </p:sp>
      <p:sp>
        <p:nvSpPr>
          <p:cNvPr id="41987" name="Text Box 3"/>
          <p:cNvSpPr txBox="1">
            <a:spLocks noChangeArrowheads="1"/>
          </p:cNvSpPr>
          <p:nvPr/>
        </p:nvSpPr>
        <p:spPr bwMode="auto">
          <a:xfrm>
            <a:off x="533400" y="1447800"/>
            <a:ext cx="7010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solidFill>
                  <a:srgbClr val="0000FF"/>
                </a:solidFill>
              </a:rPr>
              <a:t>5. Read and mark the pauses.</a:t>
            </a:r>
          </a:p>
        </p:txBody>
      </p:sp>
      <p:sp>
        <p:nvSpPr>
          <p:cNvPr id="41988" name="WordArt 4"/>
          <p:cNvSpPr>
            <a:spLocks noChangeArrowheads="1" noChangeShapeType="1"/>
          </p:cNvSpPr>
          <p:nvPr/>
        </p:nvSpPr>
        <p:spPr bwMode="auto">
          <a:xfrm>
            <a:off x="685800" y="457200"/>
            <a:ext cx="7848600" cy="838200"/>
          </a:xfrm>
          <a:prstGeom prst="rect">
            <a:avLst/>
          </a:prstGeom>
        </p:spPr>
        <p:txBody>
          <a:bodyPr wrap="none" fromWordArt="1">
            <a:prstTxWarp prst="textCanDown">
              <a:avLst>
                <a:gd name="adj" fmla="val 14287"/>
              </a:avLst>
            </a:prstTxWarp>
          </a:bodyPr>
          <a:lstStyle/>
          <a:p>
            <a:pPr algn="ctr"/>
            <a:r>
              <a:rPr lang="en-US" altLang="zh-CN" kern="10">
                <a:ln w="12700">
                  <a:solidFill>
                    <a:schemeClr val="tx1"/>
                  </a:solidFill>
                  <a:round/>
                </a:ln>
                <a:solidFill>
                  <a:srgbClr val="FF0000"/>
                </a:solidFill>
                <a:effectLst>
                  <a:outerShdw dist="35921" dir="2700000" sy="50000" kx="2115830" algn="bl" rotWithShape="0">
                    <a:srgbClr val="C0C0C0">
                      <a:alpha val="75000"/>
                    </a:srgbClr>
                  </a:outerShdw>
                </a:effectLst>
                <a:latin typeface="Arial" panose="020B0604020202020204"/>
                <a:cs typeface="Arial" panose="020B0604020202020204"/>
              </a:rPr>
              <a:t>Pronunciation and speaking</a:t>
            </a:r>
            <a:endParaRPr lang="zh-CN" altLang="en-US" kern="10">
              <a:ln w="12700">
                <a:solidFill>
                  <a:schemeClr val="tx1"/>
                </a:solidFill>
                <a:round/>
              </a:ln>
              <a:solidFill>
                <a:srgbClr val="FF0000"/>
              </a:solidFill>
              <a:effectLst>
                <a:outerShdw dist="35921" dir="2700000" sy="50000" kx="2115830" algn="bl" rotWithShape="0">
                  <a:srgbClr val="C0C0C0">
                    <a:alpha val="75000"/>
                  </a:srgbClr>
                </a:outerShdw>
              </a:effectLst>
              <a:latin typeface="Arial" panose="020B0604020202020204"/>
              <a:cs typeface="Arial" panose="020B0604020202020204"/>
            </a:endParaRPr>
          </a:p>
        </p:txBody>
      </p:sp>
      <p:sp>
        <p:nvSpPr>
          <p:cNvPr id="36869" name="Line 5"/>
          <p:cNvSpPr>
            <a:spLocks noChangeShapeType="1"/>
          </p:cNvSpPr>
          <p:nvPr/>
        </p:nvSpPr>
        <p:spPr bwMode="auto">
          <a:xfrm flipH="1">
            <a:off x="4876800" y="2667000"/>
            <a:ext cx="76200" cy="457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0" name="Line 6"/>
          <p:cNvSpPr>
            <a:spLocks noChangeShapeType="1"/>
          </p:cNvSpPr>
          <p:nvPr/>
        </p:nvSpPr>
        <p:spPr bwMode="auto">
          <a:xfrm flipH="1">
            <a:off x="5410200" y="3200400"/>
            <a:ext cx="76200" cy="457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1" name="Line 7"/>
          <p:cNvSpPr>
            <a:spLocks noChangeShapeType="1"/>
          </p:cNvSpPr>
          <p:nvPr/>
        </p:nvSpPr>
        <p:spPr bwMode="auto">
          <a:xfrm flipH="1">
            <a:off x="5791200" y="4343400"/>
            <a:ext cx="76200" cy="457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2" name="Line 8"/>
          <p:cNvSpPr>
            <a:spLocks noChangeShapeType="1"/>
          </p:cNvSpPr>
          <p:nvPr/>
        </p:nvSpPr>
        <p:spPr bwMode="auto">
          <a:xfrm flipH="1">
            <a:off x="4953000" y="3810000"/>
            <a:ext cx="76200" cy="457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strVal val="#ppt_w*0.70"/>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animEffect transition="in" filter="fade">
                                      <p:cBhvr>
                                        <p:cTn id="9" dur="500"/>
                                        <p:tgtEl>
                                          <p:spTgt spid="368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869"/>
                                        </p:tgtEl>
                                        <p:attrNameLst>
                                          <p:attrName>style.visibility</p:attrName>
                                        </p:attrNameLst>
                                      </p:cBhvr>
                                      <p:to>
                                        <p:strVal val="visible"/>
                                      </p:to>
                                    </p:set>
                                    <p:anim calcmode="lin" valueType="num">
                                      <p:cBhvr>
                                        <p:cTn id="14" dur="500" fill="hold"/>
                                        <p:tgtEl>
                                          <p:spTgt spid="36869"/>
                                        </p:tgtEl>
                                        <p:attrNameLst>
                                          <p:attrName>ppt_w</p:attrName>
                                        </p:attrNameLst>
                                      </p:cBhvr>
                                      <p:tavLst>
                                        <p:tav tm="0">
                                          <p:val>
                                            <p:fltVal val="0"/>
                                          </p:val>
                                        </p:tav>
                                        <p:tav tm="100000">
                                          <p:val>
                                            <p:strVal val="#ppt_w"/>
                                          </p:val>
                                        </p:tav>
                                      </p:tavLst>
                                    </p:anim>
                                    <p:anim calcmode="lin" valueType="num">
                                      <p:cBhvr>
                                        <p:cTn id="15" dur="500" fill="hold"/>
                                        <p:tgtEl>
                                          <p:spTgt spid="36869"/>
                                        </p:tgtEl>
                                        <p:attrNameLst>
                                          <p:attrName>ppt_h</p:attrName>
                                        </p:attrNameLst>
                                      </p:cBhvr>
                                      <p:tavLst>
                                        <p:tav tm="0">
                                          <p:val>
                                            <p:fltVal val="0"/>
                                          </p:val>
                                        </p:tav>
                                        <p:tav tm="100000">
                                          <p:val>
                                            <p:strVal val="#ppt_h"/>
                                          </p:val>
                                        </p:tav>
                                      </p:tavLst>
                                    </p:anim>
                                    <p:animEffect transition="in" filter="fade">
                                      <p:cBhvr>
                                        <p:cTn id="16" dur="500"/>
                                        <p:tgtEl>
                                          <p:spTgt spid="3686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6870"/>
                                        </p:tgtEl>
                                        <p:attrNameLst>
                                          <p:attrName>style.visibility</p:attrName>
                                        </p:attrNameLst>
                                      </p:cBhvr>
                                      <p:to>
                                        <p:strVal val="visible"/>
                                      </p:to>
                                    </p:set>
                                    <p:anim calcmode="lin" valueType="num">
                                      <p:cBhvr>
                                        <p:cTn id="21" dur="500" fill="hold"/>
                                        <p:tgtEl>
                                          <p:spTgt spid="36870"/>
                                        </p:tgtEl>
                                        <p:attrNameLst>
                                          <p:attrName>ppt_w</p:attrName>
                                        </p:attrNameLst>
                                      </p:cBhvr>
                                      <p:tavLst>
                                        <p:tav tm="0">
                                          <p:val>
                                            <p:fltVal val="0"/>
                                          </p:val>
                                        </p:tav>
                                        <p:tav tm="100000">
                                          <p:val>
                                            <p:strVal val="#ppt_w"/>
                                          </p:val>
                                        </p:tav>
                                      </p:tavLst>
                                    </p:anim>
                                    <p:anim calcmode="lin" valueType="num">
                                      <p:cBhvr>
                                        <p:cTn id="22" dur="500" fill="hold"/>
                                        <p:tgtEl>
                                          <p:spTgt spid="36870"/>
                                        </p:tgtEl>
                                        <p:attrNameLst>
                                          <p:attrName>ppt_h</p:attrName>
                                        </p:attrNameLst>
                                      </p:cBhvr>
                                      <p:tavLst>
                                        <p:tav tm="0">
                                          <p:val>
                                            <p:fltVal val="0"/>
                                          </p:val>
                                        </p:tav>
                                        <p:tav tm="100000">
                                          <p:val>
                                            <p:strVal val="#ppt_h"/>
                                          </p:val>
                                        </p:tav>
                                      </p:tavLst>
                                    </p:anim>
                                    <p:animEffect transition="in" filter="fade">
                                      <p:cBhvr>
                                        <p:cTn id="23" dur="500"/>
                                        <p:tgtEl>
                                          <p:spTgt spid="3687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6872"/>
                                        </p:tgtEl>
                                        <p:attrNameLst>
                                          <p:attrName>style.visibility</p:attrName>
                                        </p:attrNameLst>
                                      </p:cBhvr>
                                      <p:to>
                                        <p:strVal val="visible"/>
                                      </p:to>
                                    </p:set>
                                    <p:anim calcmode="lin" valueType="num">
                                      <p:cBhvr>
                                        <p:cTn id="28" dur="500" fill="hold"/>
                                        <p:tgtEl>
                                          <p:spTgt spid="36872"/>
                                        </p:tgtEl>
                                        <p:attrNameLst>
                                          <p:attrName>ppt_w</p:attrName>
                                        </p:attrNameLst>
                                      </p:cBhvr>
                                      <p:tavLst>
                                        <p:tav tm="0">
                                          <p:val>
                                            <p:fltVal val="0"/>
                                          </p:val>
                                        </p:tav>
                                        <p:tav tm="100000">
                                          <p:val>
                                            <p:strVal val="#ppt_w"/>
                                          </p:val>
                                        </p:tav>
                                      </p:tavLst>
                                    </p:anim>
                                    <p:anim calcmode="lin" valueType="num">
                                      <p:cBhvr>
                                        <p:cTn id="29" dur="500" fill="hold"/>
                                        <p:tgtEl>
                                          <p:spTgt spid="36872"/>
                                        </p:tgtEl>
                                        <p:attrNameLst>
                                          <p:attrName>ppt_h</p:attrName>
                                        </p:attrNameLst>
                                      </p:cBhvr>
                                      <p:tavLst>
                                        <p:tav tm="0">
                                          <p:val>
                                            <p:fltVal val="0"/>
                                          </p:val>
                                        </p:tav>
                                        <p:tav tm="100000">
                                          <p:val>
                                            <p:strVal val="#ppt_h"/>
                                          </p:val>
                                        </p:tav>
                                      </p:tavLst>
                                    </p:anim>
                                    <p:animEffect transition="in" filter="fade">
                                      <p:cBhvr>
                                        <p:cTn id="30" dur="500"/>
                                        <p:tgtEl>
                                          <p:spTgt spid="3687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6871"/>
                                        </p:tgtEl>
                                        <p:attrNameLst>
                                          <p:attrName>style.visibility</p:attrName>
                                        </p:attrNameLst>
                                      </p:cBhvr>
                                      <p:to>
                                        <p:strVal val="visible"/>
                                      </p:to>
                                    </p:set>
                                    <p:anim calcmode="lin" valueType="num">
                                      <p:cBhvr>
                                        <p:cTn id="35" dur="500" fill="hold"/>
                                        <p:tgtEl>
                                          <p:spTgt spid="36871"/>
                                        </p:tgtEl>
                                        <p:attrNameLst>
                                          <p:attrName>ppt_w</p:attrName>
                                        </p:attrNameLst>
                                      </p:cBhvr>
                                      <p:tavLst>
                                        <p:tav tm="0">
                                          <p:val>
                                            <p:fltVal val="0"/>
                                          </p:val>
                                        </p:tav>
                                        <p:tav tm="100000">
                                          <p:val>
                                            <p:strVal val="#ppt_w"/>
                                          </p:val>
                                        </p:tav>
                                      </p:tavLst>
                                    </p:anim>
                                    <p:anim calcmode="lin" valueType="num">
                                      <p:cBhvr>
                                        <p:cTn id="36" dur="500" fill="hold"/>
                                        <p:tgtEl>
                                          <p:spTgt spid="36871"/>
                                        </p:tgtEl>
                                        <p:attrNameLst>
                                          <p:attrName>ppt_h</p:attrName>
                                        </p:attrNameLst>
                                      </p:cBhvr>
                                      <p:tavLst>
                                        <p:tav tm="0">
                                          <p:val>
                                            <p:fltVal val="0"/>
                                          </p:val>
                                        </p:tav>
                                        <p:tav tm="100000">
                                          <p:val>
                                            <p:strVal val="#ppt_h"/>
                                          </p:val>
                                        </p:tav>
                                      </p:tavLst>
                                    </p:anim>
                                    <p:animEffect transition="in" filter="fade">
                                      <p:cBhvr>
                                        <p:cTn id="3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9" grpId="0" animBg="1"/>
      <p:bldP spid="36870" grpId="0" animBg="1"/>
      <p:bldP spid="36871" grpId="0" animBg="1"/>
      <p:bldP spid="3687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WordArt 2"/>
          <p:cNvSpPr>
            <a:spLocks noChangeArrowheads="1" noChangeShapeType="1"/>
          </p:cNvSpPr>
          <p:nvPr/>
        </p:nvSpPr>
        <p:spPr bwMode="auto">
          <a:xfrm>
            <a:off x="1447800" y="762000"/>
            <a:ext cx="6705600" cy="6858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TriangleInverted">
              <a:avLst>
                <a:gd name="adj" fmla="val 50000"/>
              </a:avLst>
            </a:prstTxWarp>
          </a:bodyPr>
          <a:lstStyle/>
          <a:p>
            <a:pPr algn="ctr"/>
            <a:r>
              <a:rPr lang="en-US" altLang="zh-CN" kern="10">
                <a:solidFill>
                  <a:srgbClr val="FF0000"/>
                </a:solidFill>
                <a:effectLst>
                  <a:outerShdw dist="53882" dir="2700000" algn="ctr" rotWithShape="0">
                    <a:srgbClr val="C0C0C0">
                      <a:alpha val="75000"/>
                    </a:srgbClr>
                  </a:outerShdw>
                </a:effectLst>
                <a:latin typeface="Arial" panose="020B0604020202020204"/>
                <a:cs typeface="Arial" panose="020B0604020202020204"/>
              </a:rPr>
              <a:t>Now listen and check.</a:t>
            </a:r>
            <a:endParaRPr lang="zh-CN" altLang="en-US" kern="10">
              <a:solidFill>
                <a:srgbClr val="FF0000"/>
              </a:solidFill>
              <a:effectLst>
                <a:outerShdw dist="53882" dir="2700000" algn="ctr" rotWithShape="0">
                  <a:srgbClr val="C0C0C0">
                    <a:alpha val="75000"/>
                  </a:srgbClr>
                </a:outerShdw>
              </a:effectLst>
              <a:latin typeface="Arial" panose="020B0604020202020204"/>
              <a:cs typeface="Arial" panose="020B0604020202020204"/>
            </a:endParaRPr>
          </a:p>
        </p:txBody>
      </p:sp>
      <p:sp>
        <p:nvSpPr>
          <p:cNvPr id="37891" name="Text Box 3"/>
          <p:cNvSpPr txBox="1">
            <a:spLocks noChangeArrowheads="1"/>
          </p:cNvSpPr>
          <p:nvPr/>
        </p:nvSpPr>
        <p:spPr bwMode="auto">
          <a:xfrm>
            <a:off x="457200" y="1752600"/>
            <a:ext cx="8001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err="1"/>
              <a:t>Lingling</a:t>
            </a:r>
            <a:r>
              <a:rPr lang="en-US" altLang="zh-CN" sz="3200" dirty="0"/>
              <a:t>: Can we cook it at school?</a:t>
            </a:r>
          </a:p>
          <a:p>
            <a:pPr eaLnBrk="1" hangingPunct="1">
              <a:lnSpc>
                <a:spcPct val="120000"/>
              </a:lnSpc>
            </a:pPr>
            <a:r>
              <a:rPr lang="en-US" altLang="zh-CN" sz="3200" dirty="0"/>
              <a:t>      Betty: We can heat it up in the </a:t>
            </a:r>
          </a:p>
          <a:p>
            <a:pPr eaLnBrk="1" hangingPunct="1">
              <a:lnSpc>
                <a:spcPct val="120000"/>
              </a:lnSpc>
            </a:pPr>
            <a:r>
              <a:rPr lang="en-US" altLang="zh-CN" sz="3200" dirty="0"/>
              <a:t>                  school kitchen, but it should </a:t>
            </a:r>
          </a:p>
          <a:p>
            <a:pPr eaLnBrk="1" hangingPunct="1">
              <a:lnSpc>
                <a:spcPct val="120000"/>
              </a:lnSpc>
            </a:pPr>
            <a:r>
              <a:rPr lang="en-US" altLang="zh-CN" sz="3200" dirty="0"/>
              <a:t>                  be cooked at home. What are </a:t>
            </a:r>
          </a:p>
          <a:p>
            <a:pPr eaLnBrk="1" hangingPunct="1">
              <a:lnSpc>
                <a:spcPct val="120000"/>
              </a:lnSpc>
            </a:pPr>
            <a:r>
              <a:rPr lang="en-US" altLang="zh-CN" sz="3200" dirty="0"/>
              <a:t>                  you going to make?</a:t>
            </a:r>
          </a:p>
        </p:txBody>
      </p:sp>
      <p:sp>
        <p:nvSpPr>
          <p:cNvPr id="37892" name="Line 4"/>
          <p:cNvSpPr>
            <a:spLocks noChangeShapeType="1"/>
          </p:cNvSpPr>
          <p:nvPr/>
        </p:nvSpPr>
        <p:spPr bwMode="auto">
          <a:xfrm flipH="1">
            <a:off x="4876800" y="1981200"/>
            <a:ext cx="76200" cy="457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93" name="Line 5"/>
          <p:cNvSpPr>
            <a:spLocks noChangeShapeType="1"/>
          </p:cNvSpPr>
          <p:nvPr/>
        </p:nvSpPr>
        <p:spPr bwMode="auto">
          <a:xfrm flipH="1">
            <a:off x="5410200" y="2514600"/>
            <a:ext cx="76200" cy="457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94" name="Line 6"/>
          <p:cNvSpPr>
            <a:spLocks noChangeShapeType="1"/>
          </p:cNvSpPr>
          <p:nvPr/>
        </p:nvSpPr>
        <p:spPr bwMode="auto">
          <a:xfrm flipH="1">
            <a:off x="4953000" y="3048000"/>
            <a:ext cx="76200" cy="457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895" name="Line 7"/>
          <p:cNvSpPr>
            <a:spLocks noChangeShapeType="1"/>
          </p:cNvSpPr>
          <p:nvPr/>
        </p:nvSpPr>
        <p:spPr bwMode="auto">
          <a:xfrm flipH="1">
            <a:off x="5715000" y="3657600"/>
            <a:ext cx="76200" cy="457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37896" name="Unit1Activity5课文录音.mp3" descr="喇叭">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315200" y="1447800"/>
            <a:ext cx="6191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strVal val="#ppt_w*0.70"/>
                                          </p:val>
                                        </p:tav>
                                        <p:tav tm="100000">
                                          <p:val>
                                            <p:strVal val="#ppt_w"/>
                                          </p:val>
                                        </p:tav>
                                      </p:tavLst>
                                    </p:anim>
                                    <p:anim calcmode="lin" valueType="num">
                                      <p:cBhvr>
                                        <p:cTn id="8" dur="500" fill="hold"/>
                                        <p:tgtEl>
                                          <p:spTgt spid="37891"/>
                                        </p:tgtEl>
                                        <p:attrNameLst>
                                          <p:attrName>ppt_h</p:attrName>
                                        </p:attrNameLst>
                                      </p:cBhvr>
                                      <p:tavLst>
                                        <p:tav tm="0">
                                          <p:val>
                                            <p:strVal val="#ppt_h"/>
                                          </p:val>
                                        </p:tav>
                                        <p:tav tm="100000">
                                          <p:val>
                                            <p:strVal val="#ppt_h"/>
                                          </p:val>
                                        </p:tav>
                                      </p:tavLst>
                                    </p:anim>
                                    <p:animEffect transition="in" filter="fade">
                                      <p:cBhvr>
                                        <p:cTn id="9" dur="500"/>
                                        <p:tgtEl>
                                          <p:spTgt spid="3789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892"/>
                                        </p:tgtEl>
                                        <p:attrNameLst>
                                          <p:attrName>style.visibility</p:attrName>
                                        </p:attrNameLst>
                                      </p:cBhvr>
                                      <p:to>
                                        <p:strVal val="visible"/>
                                      </p:to>
                                    </p:set>
                                    <p:anim calcmode="lin" valueType="num">
                                      <p:cBhvr>
                                        <p:cTn id="12" dur="500" fill="hold"/>
                                        <p:tgtEl>
                                          <p:spTgt spid="37892"/>
                                        </p:tgtEl>
                                        <p:attrNameLst>
                                          <p:attrName>ppt_w</p:attrName>
                                        </p:attrNameLst>
                                      </p:cBhvr>
                                      <p:tavLst>
                                        <p:tav tm="0">
                                          <p:val>
                                            <p:fltVal val="0"/>
                                          </p:val>
                                        </p:tav>
                                        <p:tav tm="100000">
                                          <p:val>
                                            <p:strVal val="#ppt_w"/>
                                          </p:val>
                                        </p:tav>
                                      </p:tavLst>
                                    </p:anim>
                                    <p:anim calcmode="lin" valueType="num">
                                      <p:cBhvr>
                                        <p:cTn id="13" dur="500" fill="hold"/>
                                        <p:tgtEl>
                                          <p:spTgt spid="37892"/>
                                        </p:tgtEl>
                                        <p:attrNameLst>
                                          <p:attrName>ppt_h</p:attrName>
                                        </p:attrNameLst>
                                      </p:cBhvr>
                                      <p:tavLst>
                                        <p:tav tm="0">
                                          <p:val>
                                            <p:fltVal val="0"/>
                                          </p:val>
                                        </p:tav>
                                        <p:tav tm="100000">
                                          <p:val>
                                            <p:strVal val="#ppt_h"/>
                                          </p:val>
                                        </p:tav>
                                      </p:tavLst>
                                    </p:anim>
                                    <p:animEffect transition="in" filter="fade">
                                      <p:cBhvr>
                                        <p:cTn id="14" dur="500"/>
                                        <p:tgtEl>
                                          <p:spTgt spid="3789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893"/>
                                        </p:tgtEl>
                                        <p:attrNameLst>
                                          <p:attrName>style.visibility</p:attrName>
                                        </p:attrNameLst>
                                      </p:cBhvr>
                                      <p:to>
                                        <p:strVal val="visible"/>
                                      </p:to>
                                    </p:set>
                                    <p:anim calcmode="lin" valueType="num">
                                      <p:cBhvr>
                                        <p:cTn id="17" dur="500" fill="hold"/>
                                        <p:tgtEl>
                                          <p:spTgt spid="37893"/>
                                        </p:tgtEl>
                                        <p:attrNameLst>
                                          <p:attrName>ppt_w</p:attrName>
                                        </p:attrNameLst>
                                      </p:cBhvr>
                                      <p:tavLst>
                                        <p:tav tm="0">
                                          <p:val>
                                            <p:fltVal val="0"/>
                                          </p:val>
                                        </p:tav>
                                        <p:tav tm="100000">
                                          <p:val>
                                            <p:strVal val="#ppt_w"/>
                                          </p:val>
                                        </p:tav>
                                      </p:tavLst>
                                    </p:anim>
                                    <p:anim calcmode="lin" valueType="num">
                                      <p:cBhvr>
                                        <p:cTn id="18" dur="500" fill="hold"/>
                                        <p:tgtEl>
                                          <p:spTgt spid="37893"/>
                                        </p:tgtEl>
                                        <p:attrNameLst>
                                          <p:attrName>ppt_h</p:attrName>
                                        </p:attrNameLst>
                                      </p:cBhvr>
                                      <p:tavLst>
                                        <p:tav tm="0">
                                          <p:val>
                                            <p:fltVal val="0"/>
                                          </p:val>
                                        </p:tav>
                                        <p:tav tm="100000">
                                          <p:val>
                                            <p:strVal val="#ppt_h"/>
                                          </p:val>
                                        </p:tav>
                                      </p:tavLst>
                                    </p:anim>
                                    <p:animEffect transition="in" filter="fade">
                                      <p:cBhvr>
                                        <p:cTn id="19" dur="500"/>
                                        <p:tgtEl>
                                          <p:spTgt spid="3789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894"/>
                                        </p:tgtEl>
                                        <p:attrNameLst>
                                          <p:attrName>style.visibility</p:attrName>
                                        </p:attrNameLst>
                                      </p:cBhvr>
                                      <p:to>
                                        <p:strVal val="visible"/>
                                      </p:to>
                                    </p:set>
                                    <p:anim calcmode="lin" valueType="num">
                                      <p:cBhvr>
                                        <p:cTn id="22" dur="500" fill="hold"/>
                                        <p:tgtEl>
                                          <p:spTgt spid="37894"/>
                                        </p:tgtEl>
                                        <p:attrNameLst>
                                          <p:attrName>ppt_w</p:attrName>
                                        </p:attrNameLst>
                                      </p:cBhvr>
                                      <p:tavLst>
                                        <p:tav tm="0">
                                          <p:val>
                                            <p:fltVal val="0"/>
                                          </p:val>
                                        </p:tav>
                                        <p:tav tm="100000">
                                          <p:val>
                                            <p:strVal val="#ppt_w"/>
                                          </p:val>
                                        </p:tav>
                                      </p:tavLst>
                                    </p:anim>
                                    <p:anim calcmode="lin" valueType="num">
                                      <p:cBhvr>
                                        <p:cTn id="23" dur="500" fill="hold"/>
                                        <p:tgtEl>
                                          <p:spTgt spid="37894"/>
                                        </p:tgtEl>
                                        <p:attrNameLst>
                                          <p:attrName>ppt_h</p:attrName>
                                        </p:attrNameLst>
                                      </p:cBhvr>
                                      <p:tavLst>
                                        <p:tav tm="0">
                                          <p:val>
                                            <p:fltVal val="0"/>
                                          </p:val>
                                        </p:tav>
                                        <p:tav tm="100000">
                                          <p:val>
                                            <p:strVal val="#ppt_h"/>
                                          </p:val>
                                        </p:tav>
                                      </p:tavLst>
                                    </p:anim>
                                    <p:animEffect transition="in" filter="fade">
                                      <p:cBhvr>
                                        <p:cTn id="24" dur="500"/>
                                        <p:tgtEl>
                                          <p:spTgt spid="3789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895"/>
                                        </p:tgtEl>
                                        <p:attrNameLst>
                                          <p:attrName>style.visibility</p:attrName>
                                        </p:attrNameLst>
                                      </p:cBhvr>
                                      <p:to>
                                        <p:strVal val="visible"/>
                                      </p:to>
                                    </p:set>
                                    <p:anim calcmode="lin" valueType="num">
                                      <p:cBhvr>
                                        <p:cTn id="27" dur="500" fill="hold"/>
                                        <p:tgtEl>
                                          <p:spTgt spid="37895"/>
                                        </p:tgtEl>
                                        <p:attrNameLst>
                                          <p:attrName>ppt_w</p:attrName>
                                        </p:attrNameLst>
                                      </p:cBhvr>
                                      <p:tavLst>
                                        <p:tav tm="0">
                                          <p:val>
                                            <p:fltVal val="0"/>
                                          </p:val>
                                        </p:tav>
                                        <p:tav tm="100000">
                                          <p:val>
                                            <p:strVal val="#ppt_w"/>
                                          </p:val>
                                        </p:tav>
                                      </p:tavLst>
                                    </p:anim>
                                    <p:anim calcmode="lin" valueType="num">
                                      <p:cBhvr>
                                        <p:cTn id="28" dur="500" fill="hold"/>
                                        <p:tgtEl>
                                          <p:spTgt spid="37895"/>
                                        </p:tgtEl>
                                        <p:attrNameLst>
                                          <p:attrName>ppt_h</p:attrName>
                                        </p:attrNameLst>
                                      </p:cBhvr>
                                      <p:tavLst>
                                        <p:tav tm="0">
                                          <p:val>
                                            <p:fltVal val="0"/>
                                          </p:val>
                                        </p:tav>
                                        <p:tav tm="100000">
                                          <p:val>
                                            <p:strVal val="#ppt_h"/>
                                          </p:val>
                                        </p:tav>
                                      </p:tavLst>
                                    </p:anim>
                                    <p:animEffect transition="in" filter="fade">
                                      <p:cBhvr>
                                        <p:cTn id="29"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896"/>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4373" fill="hold"/>
                                        <p:tgtEl>
                                          <p:spTgt spid="37896"/>
                                        </p:tgtEl>
                                      </p:cBhvr>
                                    </p:cmd>
                                  </p:childTnLst>
                                </p:cTn>
                              </p:par>
                            </p:childTnLst>
                          </p:cTn>
                        </p:par>
                      </p:childTnLst>
                    </p:cTn>
                  </p:par>
                </p:childTnLst>
              </p:cTn>
              <p:nextCondLst>
                <p:cond evt="onClick" delay="0">
                  <p:tgtEl>
                    <p:spTgt spid="37896"/>
                  </p:tgtEl>
                </p:cond>
              </p:nextCondLst>
            </p:seq>
          </p:childTnLst>
        </p:cTn>
      </p:par>
    </p:tnLst>
    <p:bldLst>
      <p:bldP spid="37891" grpId="0" autoUpdateAnimBg="0"/>
      <p:bldP spid="37892" grpId="0" animBg="1"/>
      <p:bldP spid="37893" grpId="0" animBg="1"/>
      <p:bldP spid="37894" grpId="0" animBg="1"/>
      <p:bldP spid="3789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AutoShape 2" descr="proxy?url=aHR0cDovL2hpcGhvdG9zLmJhaWR1LmNvbS9zbHl0bC9waWMvaXRlbS8wY2IwOTkxZjBhMDdmYWQ4YTY4NjY5YjguanBn&amp;md5=6f924ed0f999527df2e3f32c41f2102a"/>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035" name="AutoShape 3" descr="proxy?url=aHR0cDovL2hpcGhvdG9zLmJhaWR1LmNvbS9zbHl0bC9waWMvaXRlbS8wY2IwOTkxZjBhMDdmYWQ4YTY4NjY5YjguanBn&amp;md5=6f924ed0f999527df2e3f32c41f2102a"/>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916" name="Text Box 4"/>
          <p:cNvSpPr txBox="1">
            <a:spLocks noChangeArrowheads="1"/>
          </p:cNvSpPr>
          <p:nvPr/>
        </p:nvSpPr>
        <p:spPr bwMode="auto">
          <a:xfrm>
            <a:off x="457200" y="2286000"/>
            <a:ext cx="8001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t>Lingling: Can we cook it at school?</a:t>
            </a:r>
          </a:p>
          <a:p>
            <a:pPr eaLnBrk="1" hangingPunct="1">
              <a:lnSpc>
                <a:spcPct val="120000"/>
              </a:lnSpc>
            </a:pPr>
            <a:r>
              <a:rPr lang="en-US" altLang="zh-CN" sz="3200"/>
              <a:t>      Betty: We can heat it up in the </a:t>
            </a:r>
          </a:p>
          <a:p>
            <a:pPr eaLnBrk="1" hangingPunct="1">
              <a:lnSpc>
                <a:spcPct val="120000"/>
              </a:lnSpc>
            </a:pPr>
            <a:r>
              <a:rPr lang="en-US" altLang="zh-CN" sz="3200"/>
              <a:t>                  school kitchen, but it should </a:t>
            </a:r>
          </a:p>
          <a:p>
            <a:pPr eaLnBrk="1" hangingPunct="1">
              <a:lnSpc>
                <a:spcPct val="120000"/>
              </a:lnSpc>
            </a:pPr>
            <a:r>
              <a:rPr lang="en-US" altLang="zh-CN" sz="3200"/>
              <a:t>                  be cooked at home. What are </a:t>
            </a:r>
          </a:p>
          <a:p>
            <a:pPr eaLnBrk="1" hangingPunct="1">
              <a:lnSpc>
                <a:spcPct val="120000"/>
              </a:lnSpc>
            </a:pPr>
            <a:r>
              <a:rPr lang="en-US" altLang="zh-CN" sz="3200"/>
              <a:t>                  you going to make?</a:t>
            </a:r>
          </a:p>
        </p:txBody>
      </p:sp>
      <p:sp>
        <p:nvSpPr>
          <p:cNvPr id="44037" name="Text Box 5"/>
          <p:cNvSpPr txBox="1">
            <a:spLocks noChangeArrowheads="1"/>
          </p:cNvSpPr>
          <p:nvPr/>
        </p:nvSpPr>
        <p:spPr bwMode="auto">
          <a:xfrm>
            <a:off x="533400" y="914400"/>
            <a:ext cx="8077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0000FF"/>
                </a:solidFill>
              </a:rPr>
              <a:t>6. Work in pairs. Read the </a:t>
            </a:r>
          </a:p>
          <a:p>
            <a:pPr eaLnBrk="1" hangingPunct="1">
              <a:lnSpc>
                <a:spcPct val="120000"/>
              </a:lnSpc>
            </a:pPr>
            <a:r>
              <a:rPr lang="en-US" altLang="zh-CN" sz="3200">
                <a:solidFill>
                  <a:srgbClr val="0000FF"/>
                </a:solidFill>
              </a:rPr>
              <a:t>    conversation in Activity 5 aloud.</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500" fill="hold"/>
                                        <p:tgtEl>
                                          <p:spTgt spid="38916"/>
                                        </p:tgtEl>
                                        <p:attrNameLst>
                                          <p:attrName>ppt_w</p:attrName>
                                        </p:attrNameLst>
                                      </p:cBhvr>
                                      <p:tavLst>
                                        <p:tav tm="0">
                                          <p:val>
                                            <p:strVal val="#ppt_w*0.70"/>
                                          </p:val>
                                        </p:tav>
                                        <p:tav tm="100000">
                                          <p:val>
                                            <p:strVal val="#ppt_w"/>
                                          </p:val>
                                        </p:tav>
                                      </p:tavLst>
                                    </p:anim>
                                    <p:anim calcmode="lin" valueType="num">
                                      <p:cBhvr>
                                        <p:cTn id="8" dur="500" fill="hold"/>
                                        <p:tgtEl>
                                          <p:spTgt spid="38916"/>
                                        </p:tgtEl>
                                        <p:attrNameLst>
                                          <p:attrName>ppt_h</p:attrName>
                                        </p:attrNameLst>
                                      </p:cBhvr>
                                      <p:tavLst>
                                        <p:tav tm="0">
                                          <p:val>
                                            <p:strVal val="#ppt_h"/>
                                          </p:val>
                                        </p:tav>
                                        <p:tav tm="100000">
                                          <p:val>
                                            <p:strVal val="#ppt_h"/>
                                          </p:val>
                                        </p:tav>
                                      </p:tavLst>
                                    </p:anim>
                                    <p:animEffect transition="in" filter="fade">
                                      <p:cBhvr>
                                        <p:cTn id="9"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1600200"/>
            <a:ext cx="83058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buFont typeface="Arial" panose="020B0604020202020204" pitchFamily="34" charset="0"/>
              <a:buChar char="•"/>
            </a:pPr>
            <a:r>
              <a:rPr lang="en-US" altLang="zh-CN" sz="3200"/>
              <a:t>food and drink</a:t>
            </a:r>
          </a:p>
          <a:p>
            <a:pPr eaLnBrk="1" hangingPunct="1">
              <a:lnSpc>
                <a:spcPct val="120000"/>
              </a:lnSpc>
              <a:buFont typeface="Arial" panose="020B0604020202020204" pitchFamily="34" charset="0"/>
              <a:buChar char="•"/>
            </a:pPr>
            <a:r>
              <a:rPr lang="en-US" altLang="zh-CN" sz="3200"/>
              <a:t>music and dancing</a:t>
            </a:r>
          </a:p>
        </p:txBody>
      </p:sp>
      <p:pic>
        <p:nvPicPr>
          <p:cNvPr id="39939" name="Picture 3" descr="201202101605551724-167450"/>
          <p:cNvPicPr>
            <a:picLocks noChangeAspect="1" noChangeArrowheads="1"/>
          </p:cNvPicPr>
          <p:nvPr/>
        </p:nvPicPr>
        <p:blipFill>
          <a:blip r:embed="rId2" cstate="email"/>
          <a:srcRect/>
          <a:stretch>
            <a:fillRect/>
          </a:stretch>
        </p:blipFill>
        <p:spPr bwMode="auto">
          <a:xfrm>
            <a:off x="609600" y="33528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381000" y="304800"/>
            <a:ext cx="8153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0000FF"/>
                </a:solidFill>
              </a:rPr>
              <a:t>7. Work in pairs. Make plans for a </a:t>
            </a:r>
          </a:p>
          <a:p>
            <a:pPr eaLnBrk="1" hangingPunct="1">
              <a:lnSpc>
                <a:spcPct val="120000"/>
              </a:lnSpc>
            </a:pPr>
            <a:r>
              <a:rPr lang="en-US" altLang="zh-CN" sz="3200">
                <a:solidFill>
                  <a:srgbClr val="0000FF"/>
                </a:solidFill>
              </a:rPr>
              <a:t>    party. Think about:</a:t>
            </a:r>
          </a:p>
        </p:txBody>
      </p:sp>
      <p:pic>
        <p:nvPicPr>
          <p:cNvPr id="39941" name="Picture 5" descr="faedab64034f78f0381f890f78310a55b3191c31"/>
          <p:cNvPicPr>
            <a:picLocks noChangeAspect="1" noChangeArrowheads="1"/>
          </p:cNvPicPr>
          <p:nvPr/>
        </p:nvPicPr>
        <p:blipFill>
          <a:blip r:embed="rId3" cstate="email"/>
          <a:srcRect/>
          <a:stretch>
            <a:fillRect/>
          </a:stretch>
        </p:blipFill>
        <p:spPr bwMode="auto">
          <a:xfrm>
            <a:off x="5029200" y="3352800"/>
            <a:ext cx="3333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strips(downLeft)">
                                      <p:cBhvr>
                                        <p:cTn id="7" dur="500"/>
                                        <p:tgtEl>
                                          <p:spTgt spid="39938"/>
                                        </p:tgtEl>
                                      </p:cBhvr>
                                    </p:animEffect>
                                  </p:childTnLst>
                                </p:cTn>
                              </p:par>
                              <p:par>
                                <p:cTn id="8" presetID="18" presetClass="entr" presetSubtype="12" fill="hold"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strips(downLeft)">
                                      <p:cBhvr>
                                        <p:cTn id="10" dur="500"/>
                                        <p:tgtEl>
                                          <p:spTgt spid="39939"/>
                                        </p:tgtEl>
                                      </p:cBhvr>
                                    </p:animEffect>
                                  </p:childTnLst>
                                </p:cTn>
                              </p:par>
                              <p:par>
                                <p:cTn id="11" presetID="18" presetClass="entr" presetSubtype="12" fill="hold" nodeType="withEffect">
                                  <p:stCondLst>
                                    <p:cond delay="0"/>
                                  </p:stCondLst>
                                  <p:childTnLst>
                                    <p:set>
                                      <p:cBhvr>
                                        <p:cTn id="12" dur="1" fill="hold">
                                          <p:stCondLst>
                                            <p:cond delay="0"/>
                                          </p:stCondLst>
                                        </p:cTn>
                                        <p:tgtEl>
                                          <p:spTgt spid="39941"/>
                                        </p:tgtEl>
                                        <p:attrNameLst>
                                          <p:attrName>style.visibility</p:attrName>
                                        </p:attrNameLst>
                                      </p:cBhvr>
                                      <p:to>
                                        <p:strVal val="visible"/>
                                      </p:to>
                                    </p:set>
                                    <p:animEffect transition="in" filter="strips(downLeft)">
                                      <p:cBhvr>
                                        <p:cTn id="13"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AutoShape 2" descr="proxy?url=aHR0cDovL2hpcGhvdG9zLmJhaWR1LmNvbS9zbHl0bC9waWMvaXRlbS8wY2IwOTkxZjBhMDdmYWQ4YTY4NjY5YjguanBn&amp;md5=6f924ed0f999527df2e3f32c41f2102a"/>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6083" name="AutoShape 3" descr="proxy?url=aHR0cDovL2hpcGhvdG9zLmJhaWR1LmNvbS9zbHl0bC9waWMvaXRlbS8wY2IwOTkxZjBhMDdmYWQ4YTY4NjY5YjguanBn&amp;md5=6f924ed0f999527df2e3f32c41f2102a"/>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64" name="Text Box 4"/>
          <p:cNvSpPr txBox="1">
            <a:spLocks noChangeArrowheads="1"/>
          </p:cNvSpPr>
          <p:nvPr/>
        </p:nvSpPr>
        <p:spPr bwMode="auto">
          <a:xfrm>
            <a:off x="609600" y="2209800"/>
            <a:ext cx="8305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sz="3200" dirty="0">
                <a:cs typeface="Times New Roman" panose="02020603050405020304" pitchFamily="18" charset="0"/>
              </a:rPr>
              <a:t>– </a:t>
            </a:r>
            <a:r>
              <a:rPr lang="zh-CN" altLang="en-US" sz="3200" dirty="0"/>
              <a:t>What's your plan for the party?</a:t>
            </a:r>
          </a:p>
          <a:p>
            <a:pPr eaLnBrk="1" hangingPunct="1">
              <a:lnSpc>
                <a:spcPct val="120000"/>
              </a:lnSpc>
            </a:pPr>
            <a:r>
              <a:rPr lang="zh-CN" altLang="en-US" sz="3200" dirty="0">
                <a:cs typeface="Times New Roman" panose="02020603050405020304" pitchFamily="18" charset="0"/>
              </a:rPr>
              <a:t>– </a:t>
            </a:r>
            <a:r>
              <a:rPr lang="zh-CN" altLang="en-US" sz="3200" dirty="0"/>
              <a:t>Everyone will be asked to bring  </a:t>
            </a:r>
          </a:p>
          <a:p>
            <a:pPr eaLnBrk="1" hangingPunct="1">
              <a:lnSpc>
                <a:spcPct val="120000"/>
              </a:lnSpc>
            </a:pPr>
            <a:r>
              <a:rPr lang="zh-CN" altLang="en-US" sz="3200" dirty="0"/>
              <a:t>   something to eat …</a:t>
            </a:r>
            <a:endParaRPr lang="zh-CN" altLang="en-US" sz="3200" b="0" dirty="0"/>
          </a:p>
        </p:txBody>
      </p:sp>
      <p:sp>
        <p:nvSpPr>
          <p:cNvPr id="46085" name="Text Box 5"/>
          <p:cNvSpPr txBox="1">
            <a:spLocks noChangeArrowheads="1"/>
          </p:cNvSpPr>
          <p:nvPr/>
        </p:nvSpPr>
        <p:spPr bwMode="auto">
          <a:xfrm>
            <a:off x="381000" y="685800"/>
            <a:ext cx="8153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0000FF"/>
                </a:solidFill>
              </a:rPr>
              <a:t>8. Work with another pair. Talk </a:t>
            </a:r>
          </a:p>
          <a:p>
            <a:pPr eaLnBrk="1" hangingPunct="1">
              <a:lnSpc>
                <a:spcPct val="120000"/>
              </a:lnSpc>
            </a:pPr>
            <a:r>
              <a:rPr lang="en-US" altLang="zh-CN" sz="3200">
                <a:solidFill>
                  <a:srgbClr val="0000FF"/>
                </a:solidFill>
              </a:rPr>
              <a:t>    about your party plans.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ox(in)">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70125" y="1716088"/>
            <a:ext cx="184150" cy="579437"/>
          </a:xfrm>
          <a:prstGeom prst="rect">
            <a:avLst/>
          </a:prstGeom>
          <a:noFill/>
          <a:ln w="9525">
            <a:noFill/>
            <a:miter lim="800000"/>
          </a:ln>
          <a:effectLst/>
        </p:spPr>
        <p:txBody>
          <a:bodyPr wrap="none">
            <a:spAutoFit/>
          </a:bodyPr>
          <a:lstStyle/>
          <a:p>
            <a:pPr>
              <a:buFont typeface="Arial" panose="020B0604020202020204" pitchFamily="34" charset="0"/>
              <a:buNone/>
              <a:defRPr/>
            </a:pPr>
            <a:endParaRPr lang="zh-CN" altLang="en-US" sz="3200">
              <a:effectLst>
                <a:outerShdw blurRad="38100" dist="38100" dir="2700000" algn="tl">
                  <a:srgbClr val="C0C0C0"/>
                </a:outerShdw>
              </a:effectLst>
            </a:endParaRPr>
          </a:p>
        </p:txBody>
      </p:sp>
      <p:sp>
        <p:nvSpPr>
          <p:cNvPr id="47107" name="Text Box 3"/>
          <p:cNvSpPr txBox="1">
            <a:spLocks noChangeArrowheads="1"/>
          </p:cNvSpPr>
          <p:nvPr/>
        </p:nvSpPr>
        <p:spPr bwMode="auto">
          <a:xfrm>
            <a:off x="228600" y="1143000"/>
            <a:ext cx="8610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1. </a:t>
            </a:r>
            <a:r>
              <a:rPr lang="en-US" altLang="zh-CN" sz="3200" dirty="0" err="1"/>
              <a:t>Mrs</a:t>
            </a:r>
            <a:r>
              <a:rPr lang="en-US" altLang="zh-CN" sz="3200" dirty="0"/>
              <a:t> Li bought a ____ for her daughter </a:t>
            </a:r>
          </a:p>
          <a:p>
            <a:pPr eaLnBrk="1" hangingPunct="1">
              <a:lnSpc>
                <a:spcPct val="120000"/>
              </a:lnSpc>
            </a:pPr>
            <a:r>
              <a:rPr lang="en-US" altLang="zh-CN" sz="3200" dirty="0"/>
              <a:t>    and it made her very happy.</a:t>
            </a:r>
          </a:p>
          <a:p>
            <a:pPr eaLnBrk="1" hangingPunct="1">
              <a:lnSpc>
                <a:spcPct val="120000"/>
              </a:lnSpc>
            </a:pPr>
            <a:r>
              <a:rPr lang="en-US" altLang="zh-CN" sz="3200" dirty="0"/>
              <a:t>    A. calendar          B. balloon       </a:t>
            </a:r>
          </a:p>
          <a:p>
            <a:pPr eaLnBrk="1" hangingPunct="1">
              <a:lnSpc>
                <a:spcPct val="120000"/>
              </a:lnSpc>
            </a:pPr>
            <a:r>
              <a:rPr lang="en-US" altLang="zh-CN" sz="3200" dirty="0"/>
              <a:t>    C. invitation        D. fork</a:t>
            </a:r>
          </a:p>
          <a:p>
            <a:pPr eaLnBrk="1" hangingPunct="1">
              <a:lnSpc>
                <a:spcPct val="120000"/>
              </a:lnSpc>
            </a:pPr>
            <a:r>
              <a:rPr lang="en-US" altLang="zh-CN" sz="3200" dirty="0"/>
              <a:t>2. People usually use cooker to _____ the </a:t>
            </a:r>
          </a:p>
          <a:p>
            <a:pPr eaLnBrk="1" hangingPunct="1">
              <a:lnSpc>
                <a:spcPct val="120000"/>
              </a:lnSpc>
            </a:pPr>
            <a:r>
              <a:rPr lang="en-US" altLang="zh-CN" sz="3200" dirty="0"/>
              <a:t>    dishes.</a:t>
            </a:r>
          </a:p>
          <a:p>
            <a:pPr eaLnBrk="1" hangingPunct="1">
              <a:lnSpc>
                <a:spcPct val="120000"/>
              </a:lnSpc>
            </a:pPr>
            <a:r>
              <a:rPr lang="en-US" altLang="zh-CN" sz="3200" dirty="0"/>
              <a:t>    A. go up              B. heat up      </a:t>
            </a:r>
          </a:p>
          <a:p>
            <a:pPr eaLnBrk="1" hangingPunct="1">
              <a:lnSpc>
                <a:spcPct val="120000"/>
              </a:lnSpc>
            </a:pPr>
            <a:r>
              <a:rPr lang="en-US" altLang="zh-CN" sz="3200" dirty="0"/>
              <a:t>    C. get up            D. fix up</a:t>
            </a:r>
          </a:p>
        </p:txBody>
      </p:sp>
      <p:sp>
        <p:nvSpPr>
          <p:cNvPr id="41988" name="Text Box 4"/>
          <p:cNvSpPr txBox="1">
            <a:spLocks noChangeArrowheads="1"/>
          </p:cNvSpPr>
          <p:nvPr/>
        </p:nvSpPr>
        <p:spPr bwMode="auto">
          <a:xfrm>
            <a:off x="3886200" y="1066800"/>
            <a:ext cx="454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FF0000"/>
                </a:solidFill>
              </a:rPr>
              <a:t>B</a:t>
            </a:r>
          </a:p>
        </p:txBody>
      </p:sp>
      <p:sp>
        <p:nvSpPr>
          <p:cNvPr id="41989" name="Text Box 5"/>
          <p:cNvSpPr txBox="1">
            <a:spLocks noChangeArrowheads="1"/>
          </p:cNvSpPr>
          <p:nvPr/>
        </p:nvSpPr>
        <p:spPr bwMode="auto">
          <a:xfrm>
            <a:off x="6096000" y="3429000"/>
            <a:ext cx="457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FF0000"/>
                </a:solidFill>
              </a:rPr>
              <a:t>B</a:t>
            </a:r>
          </a:p>
        </p:txBody>
      </p:sp>
      <p:sp>
        <p:nvSpPr>
          <p:cNvPr id="47110" name="椭圆 5"/>
          <p:cNvSpPr>
            <a:spLocks noChangeArrowheads="1"/>
          </p:cNvSpPr>
          <p:nvPr/>
        </p:nvSpPr>
        <p:spPr bwMode="auto">
          <a:xfrm>
            <a:off x="179388" y="447675"/>
            <a:ext cx="2808287" cy="604838"/>
          </a:xfrm>
          <a:prstGeom prst="ellipse">
            <a:avLst/>
          </a:prstGeom>
          <a:solidFill>
            <a:srgbClr val="A1D419"/>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buFontTx/>
              <a:buNone/>
            </a:pPr>
            <a:r>
              <a:rPr lang="en-US" altLang="zh-CN" sz="3200" dirty="0">
                <a:solidFill>
                  <a:srgbClr val="000000"/>
                </a:solidFill>
              </a:rPr>
              <a:t>Exercise</a:t>
            </a:r>
            <a:endParaRPr lang="zh-CN" altLang="en-US" sz="3200" dirty="0">
              <a:solidFill>
                <a:srgbClr val="00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1+#ppt_w/2"/>
                                          </p:val>
                                        </p:tav>
                                        <p:tav tm="100000">
                                          <p:val>
                                            <p:strVal val="#ppt_x"/>
                                          </p:val>
                                        </p:tav>
                                      </p:tavLst>
                                    </p:anim>
                                    <p:anim calcmode="lin" valueType="num">
                                      <p:cBhvr additive="base">
                                        <p:cTn id="8"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89"/>
                                        </p:tgtEl>
                                        <p:attrNameLst>
                                          <p:attrName>style.visibility</p:attrName>
                                        </p:attrNameLst>
                                      </p:cBhvr>
                                      <p:to>
                                        <p:strVal val="visible"/>
                                      </p:to>
                                    </p:set>
                                    <p:anim calcmode="lin" valueType="num">
                                      <p:cBhvr additive="base">
                                        <p:cTn id="13" dur="500" fill="hold"/>
                                        <p:tgtEl>
                                          <p:spTgt spid="41989"/>
                                        </p:tgtEl>
                                        <p:attrNameLst>
                                          <p:attrName>ppt_x</p:attrName>
                                        </p:attrNameLst>
                                      </p:cBhvr>
                                      <p:tavLst>
                                        <p:tav tm="0">
                                          <p:val>
                                            <p:strVal val="1+#ppt_w/2"/>
                                          </p:val>
                                        </p:tav>
                                        <p:tav tm="100000">
                                          <p:val>
                                            <p:strVal val="#ppt_x"/>
                                          </p:val>
                                        </p:tav>
                                      </p:tavLst>
                                    </p:anim>
                                    <p:anim calcmode="lin" valueType="num">
                                      <p:cBhvr additive="base">
                                        <p:cTn id="14"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P spid="4198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57200" y="1357313"/>
          <a:ext cx="8186738" cy="5500688"/>
        </p:xfrm>
        <a:graphic>
          <a:graphicData uri="http://schemas.openxmlformats.org/drawingml/2006/table">
            <a:tbl>
              <a:tblPr firstRow="1" bandRow="1">
                <a:tableStyleId>{5C22544A-7EE6-4342-B048-85BDC9FD1C3A}</a:tableStyleId>
              </a:tblPr>
              <a:tblGrid>
                <a:gridCol w="1738776">
                  <a:extLst>
                    <a:ext uri="{9D8B030D-6E8A-4147-A177-3AD203B41FA5}">
                      <a16:colId xmlns:a16="http://schemas.microsoft.com/office/drawing/2014/main" val="20000"/>
                    </a:ext>
                  </a:extLst>
                </a:gridCol>
                <a:gridCol w="2245919">
                  <a:extLst>
                    <a:ext uri="{9D8B030D-6E8A-4147-A177-3AD203B41FA5}">
                      <a16:colId xmlns:a16="http://schemas.microsoft.com/office/drawing/2014/main" val="20001"/>
                    </a:ext>
                  </a:extLst>
                </a:gridCol>
                <a:gridCol w="4202043">
                  <a:extLst>
                    <a:ext uri="{9D8B030D-6E8A-4147-A177-3AD203B41FA5}">
                      <a16:colId xmlns:a16="http://schemas.microsoft.com/office/drawing/2014/main" val="20002"/>
                    </a:ext>
                  </a:extLst>
                </a:gridCol>
              </a:tblGrid>
              <a:tr h="1056952">
                <a:tc>
                  <a:txBody>
                    <a:bodyPr/>
                    <a:lstStyle/>
                    <a:p>
                      <a:endParaRPr lang="zh-CN" altLang="en-US" sz="1800" dirty="0"/>
                    </a:p>
                  </a:txBody>
                  <a:tcPr marL="91439" marR="91439">
                    <a:solidFill>
                      <a:schemeClr val="accent2">
                        <a:lumMod val="20000"/>
                        <a:lumOff val="80000"/>
                      </a:schemeClr>
                    </a:solidFill>
                  </a:tcPr>
                </a:tc>
                <a:tc>
                  <a:txBody>
                    <a:bodyPr/>
                    <a:lstStyle/>
                    <a:p>
                      <a:pPr algn="ctr"/>
                      <a:r>
                        <a:rPr lang="en-US" altLang="zh-CN" sz="3200" b="1"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Dish </a:t>
                      </a:r>
                      <a:endParaRPr lang="zh-CN" altLang="en-US" sz="3200" b="1"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2">
                        <a:lumMod val="20000"/>
                        <a:lumOff val="80000"/>
                      </a:schemeClr>
                    </a:solidFill>
                  </a:tcPr>
                </a:tc>
                <a:tc>
                  <a:txBody>
                    <a:bodyPr/>
                    <a:lstStyle/>
                    <a:p>
                      <a:pPr algn="ctr"/>
                      <a:r>
                        <a:rPr lang="en-US" altLang="zh-CN" sz="3200" b="1"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Made with …</a:t>
                      </a:r>
                      <a:endParaRPr lang="zh-CN" altLang="en-US" sz="3200" b="1"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2">
                        <a:lumMod val="20000"/>
                        <a:lumOff val="80000"/>
                      </a:schemeClr>
                    </a:solidFill>
                  </a:tcPr>
                </a:tc>
                <a:extLst>
                  <a:ext uri="{0D108BD9-81ED-4DB2-BD59-A6C34878D82A}">
                    <a16:rowId xmlns:a16="http://schemas.microsoft.com/office/drawing/2014/main" val="10000"/>
                  </a:ext>
                </a:extLst>
              </a:tr>
              <a:tr h="1056952">
                <a:tc>
                  <a:txBody>
                    <a:bodyPr/>
                    <a:lstStyle/>
                    <a:p>
                      <a:endParaRPr lang="zh-CN" altLang="en-US" sz="1800"/>
                    </a:p>
                  </a:txBody>
                  <a:tcPr marL="91439" marR="91439">
                    <a:solidFill>
                      <a:schemeClr val="accent3">
                        <a:lumMod val="20000"/>
                        <a:lumOff val="80000"/>
                      </a:schemeClr>
                    </a:solidFill>
                  </a:tcPr>
                </a:tc>
                <a:tc>
                  <a:txBody>
                    <a:bodyPr/>
                    <a:lstStyle/>
                    <a:p>
                      <a:endParaRPr lang="zh-CN" altLang="en-US" sz="3200" b="1" kern="1200" dirty="0" err="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3">
                        <a:lumMod val="20000"/>
                        <a:lumOff val="80000"/>
                      </a:schemeClr>
                    </a:solidFill>
                  </a:tcPr>
                </a:tc>
                <a:tc>
                  <a:txBody>
                    <a:bodyPr/>
                    <a:lstStyle/>
                    <a:p>
                      <a:endParaRPr lang="zh-CN" altLang="en-US" sz="3200" b="1"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3">
                        <a:lumMod val="20000"/>
                        <a:lumOff val="80000"/>
                      </a:schemeClr>
                    </a:solidFill>
                  </a:tcPr>
                </a:tc>
                <a:extLst>
                  <a:ext uri="{0D108BD9-81ED-4DB2-BD59-A6C34878D82A}">
                    <a16:rowId xmlns:a16="http://schemas.microsoft.com/office/drawing/2014/main" val="10001"/>
                  </a:ext>
                </a:extLst>
              </a:tr>
              <a:tr h="1056952">
                <a:tc>
                  <a:txBody>
                    <a:bodyPr/>
                    <a:lstStyle/>
                    <a:p>
                      <a:endParaRPr lang="zh-CN" altLang="en-US" sz="1800"/>
                    </a:p>
                  </a:txBody>
                  <a:tcPr marL="91439" marR="91439">
                    <a:solidFill>
                      <a:schemeClr val="accent3">
                        <a:lumMod val="20000"/>
                        <a:lumOff val="80000"/>
                      </a:schemeClr>
                    </a:solidFill>
                  </a:tcPr>
                </a:tc>
                <a:tc>
                  <a:txBody>
                    <a:bodyPr/>
                    <a:lstStyle/>
                    <a:p>
                      <a:endParaRPr lang="zh-CN" altLang="en-US" sz="3200" b="1" kern="1200" dirty="0" err="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3">
                        <a:lumMod val="20000"/>
                        <a:lumOff val="80000"/>
                      </a:schemeClr>
                    </a:solidFill>
                  </a:tcPr>
                </a:tc>
                <a:tc>
                  <a:txBody>
                    <a:bodyPr/>
                    <a:lstStyle/>
                    <a:p>
                      <a:endParaRPr lang="zh-CN" altLang="en-US" sz="3200" b="1"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3">
                        <a:lumMod val="20000"/>
                        <a:lumOff val="80000"/>
                      </a:schemeClr>
                    </a:solidFill>
                  </a:tcPr>
                </a:tc>
                <a:extLst>
                  <a:ext uri="{0D108BD9-81ED-4DB2-BD59-A6C34878D82A}">
                    <a16:rowId xmlns:a16="http://schemas.microsoft.com/office/drawing/2014/main" val="10002"/>
                  </a:ext>
                </a:extLst>
              </a:tr>
              <a:tr h="1272880">
                <a:tc>
                  <a:txBody>
                    <a:bodyPr/>
                    <a:lstStyle/>
                    <a:p>
                      <a:endParaRPr lang="zh-CN" altLang="en-US" sz="1800"/>
                    </a:p>
                  </a:txBody>
                  <a:tcPr marL="91439" marR="91439">
                    <a:solidFill>
                      <a:schemeClr val="accent3">
                        <a:lumMod val="20000"/>
                        <a:lumOff val="80000"/>
                      </a:schemeClr>
                    </a:solidFill>
                  </a:tcPr>
                </a:tc>
                <a:tc>
                  <a:txBody>
                    <a:bodyPr/>
                    <a:lstStyle/>
                    <a:p>
                      <a:endParaRPr lang="zh-CN" altLang="en-US" sz="3200" b="1" kern="1200" dirty="0" err="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3">
                        <a:lumMod val="20000"/>
                        <a:lumOff val="80000"/>
                      </a:schemeClr>
                    </a:solidFill>
                  </a:tcPr>
                </a:tc>
                <a:tc>
                  <a:txBody>
                    <a:bodyPr/>
                    <a:lstStyle/>
                    <a:p>
                      <a:endParaRPr lang="en-US" altLang="zh-CN" sz="3200" b="1" kern="120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200" b="1" kern="120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Not mentioned</a:t>
                      </a:r>
                      <a:endParaRPr lang="zh-CN" altLang="en-US" sz="3200" b="1"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3">
                        <a:lumMod val="20000"/>
                        <a:lumOff val="80000"/>
                      </a:schemeClr>
                    </a:solidFill>
                  </a:tcPr>
                </a:tc>
                <a:extLst>
                  <a:ext uri="{0D108BD9-81ED-4DB2-BD59-A6C34878D82A}">
                    <a16:rowId xmlns:a16="http://schemas.microsoft.com/office/drawing/2014/main" val="10003"/>
                  </a:ext>
                </a:extLst>
              </a:tr>
              <a:tr h="1056952">
                <a:tc>
                  <a:txBody>
                    <a:bodyPr/>
                    <a:lstStyle/>
                    <a:p>
                      <a:endParaRPr lang="zh-CN" altLang="en-US" sz="1800"/>
                    </a:p>
                  </a:txBody>
                  <a:tcPr marL="91439" marR="91439">
                    <a:solidFill>
                      <a:schemeClr val="accent3">
                        <a:lumMod val="20000"/>
                        <a:lumOff val="80000"/>
                      </a:schemeClr>
                    </a:solidFill>
                  </a:tcPr>
                </a:tc>
                <a:tc>
                  <a:txBody>
                    <a:bodyPr/>
                    <a:lstStyle/>
                    <a:p>
                      <a:endParaRPr lang="zh-CN" altLang="en-US" sz="3200" b="1" kern="1200" dirty="0" err="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3">
                        <a:lumMod val="20000"/>
                        <a:lumOff val="80000"/>
                      </a:schemeClr>
                    </a:solidFill>
                  </a:tcPr>
                </a:tc>
                <a:tc>
                  <a:txBody>
                    <a:bodyPr/>
                    <a:lstStyle/>
                    <a:p>
                      <a:endParaRPr lang="zh-CN" altLang="en-US" sz="3200" b="1"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91439" marR="91439">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9244" name="Text Box 14"/>
          <p:cNvSpPr txBox="1">
            <a:spLocks noChangeArrowheads="1"/>
          </p:cNvSpPr>
          <p:nvPr/>
        </p:nvSpPr>
        <p:spPr bwMode="auto">
          <a:xfrm>
            <a:off x="304800" y="2286000"/>
            <a:ext cx="2052638"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algn="ctr" eaLnBrk="1" hangingPunct="1">
              <a:lnSpc>
                <a:spcPts val="5200"/>
              </a:lnSpc>
              <a:spcBef>
                <a:spcPct val="50000"/>
              </a:spcBef>
            </a:pPr>
            <a:r>
              <a:rPr lang="en-US" altLang="zh-CN" dirty="0" err="1">
                <a:cs typeface="Times New Roman" panose="02020603050405020304" pitchFamily="18" charset="0"/>
              </a:rPr>
              <a:t>Lingling</a:t>
            </a:r>
            <a:r>
              <a:rPr lang="en-US" altLang="zh-CN" dirty="0">
                <a:cs typeface="Times New Roman" panose="02020603050405020304" pitchFamily="18" charset="0"/>
              </a:rPr>
              <a:t> </a:t>
            </a:r>
          </a:p>
          <a:p>
            <a:pPr algn="ctr" eaLnBrk="1" hangingPunct="1">
              <a:lnSpc>
                <a:spcPts val="5200"/>
              </a:lnSpc>
              <a:spcBef>
                <a:spcPct val="50000"/>
              </a:spcBef>
            </a:pPr>
            <a:r>
              <a:rPr lang="en-US" altLang="zh-CN" dirty="0">
                <a:cs typeface="Times New Roman" panose="02020603050405020304" pitchFamily="18" charset="0"/>
              </a:rPr>
              <a:t>Betty</a:t>
            </a:r>
          </a:p>
          <a:p>
            <a:pPr algn="ctr" eaLnBrk="1" hangingPunct="1">
              <a:lnSpc>
                <a:spcPts val="5200"/>
              </a:lnSpc>
              <a:spcBef>
                <a:spcPct val="50000"/>
              </a:spcBef>
            </a:pPr>
            <a:endParaRPr lang="en-US" altLang="zh-CN" dirty="0">
              <a:cs typeface="Times New Roman" panose="02020603050405020304" pitchFamily="18" charset="0"/>
            </a:endParaRPr>
          </a:p>
          <a:p>
            <a:pPr algn="ctr" eaLnBrk="1" hangingPunct="1">
              <a:lnSpc>
                <a:spcPts val="5200"/>
              </a:lnSpc>
              <a:spcBef>
                <a:spcPct val="50000"/>
              </a:spcBef>
            </a:pPr>
            <a:r>
              <a:rPr lang="en-US" altLang="zh-CN" dirty="0" err="1">
                <a:cs typeface="Times New Roman" panose="02020603050405020304" pitchFamily="18" charset="0"/>
              </a:rPr>
              <a:t>Daming</a:t>
            </a:r>
            <a:endParaRPr lang="en-US" altLang="zh-CN" dirty="0">
              <a:cs typeface="Times New Roman" panose="02020603050405020304" pitchFamily="18" charset="0"/>
            </a:endParaRPr>
          </a:p>
          <a:p>
            <a:pPr algn="ctr" eaLnBrk="1" hangingPunct="1">
              <a:lnSpc>
                <a:spcPts val="5200"/>
              </a:lnSpc>
              <a:spcBef>
                <a:spcPct val="50000"/>
              </a:spcBef>
            </a:pPr>
            <a:r>
              <a:rPr lang="en-US" altLang="zh-CN" dirty="0">
                <a:cs typeface="Times New Roman" panose="02020603050405020304" pitchFamily="18" charset="0"/>
              </a:rPr>
              <a:t>Tony </a:t>
            </a:r>
          </a:p>
        </p:txBody>
      </p:sp>
      <p:pic>
        <p:nvPicPr>
          <p:cNvPr id="9245" name="图片 12" descr="untitled.bmp"/>
          <p:cNvPicPr>
            <a:picLocks noChangeAspect="1"/>
          </p:cNvPicPr>
          <p:nvPr/>
        </p:nvPicPr>
        <p:blipFill>
          <a:blip r:embed="rId2" cstate="email"/>
          <a:srcRect/>
          <a:stretch>
            <a:fillRect/>
          </a:stretch>
        </p:blipFill>
        <p:spPr bwMode="auto">
          <a:xfrm>
            <a:off x="2133600" y="1828800"/>
            <a:ext cx="2667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图片 14" descr="untitled.bmp"/>
          <p:cNvPicPr>
            <a:picLocks noChangeAspect="1"/>
          </p:cNvPicPr>
          <p:nvPr/>
        </p:nvPicPr>
        <p:blipFill>
          <a:blip r:embed="rId3" cstate="email"/>
          <a:srcRect/>
          <a:stretch>
            <a:fillRect/>
          </a:stretch>
        </p:blipFill>
        <p:spPr bwMode="auto">
          <a:xfrm>
            <a:off x="2286000" y="4038600"/>
            <a:ext cx="2057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图片 13" descr="untitled.bmp"/>
          <p:cNvPicPr>
            <a:picLocks noChangeAspect="1"/>
          </p:cNvPicPr>
          <p:nvPr/>
        </p:nvPicPr>
        <p:blipFill>
          <a:blip r:embed="rId4" cstate="email"/>
          <a:srcRect/>
          <a:stretch>
            <a:fillRect/>
          </a:stretch>
        </p:blipFill>
        <p:spPr bwMode="auto">
          <a:xfrm>
            <a:off x="2057400" y="2971800"/>
            <a:ext cx="2362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图片 15" descr="untitled.bmp"/>
          <p:cNvPicPr>
            <a:picLocks noChangeAspect="1"/>
          </p:cNvPicPr>
          <p:nvPr/>
        </p:nvPicPr>
        <p:blipFill>
          <a:blip r:embed="rId3" cstate="email"/>
          <a:srcRect/>
          <a:stretch>
            <a:fillRect/>
          </a:stretch>
        </p:blipFill>
        <p:spPr bwMode="auto">
          <a:xfrm>
            <a:off x="2286000" y="5286375"/>
            <a:ext cx="2057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9" name="Text Box 14"/>
          <p:cNvSpPr txBox="1">
            <a:spLocks noChangeArrowheads="1"/>
          </p:cNvSpPr>
          <p:nvPr/>
        </p:nvSpPr>
        <p:spPr bwMode="auto">
          <a:xfrm>
            <a:off x="2443163" y="2281238"/>
            <a:ext cx="2357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400">
                <a:solidFill>
                  <a:srgbClr val="0000FF"/>
                </a:solidFill>
                <a:cs typeface="Times New Roman" panose="02020603050405020304" pitchFamily="18" charset="0"/>
              </a:rPr>
              <a:t>hot and sour soup</a:t>
            </a:r>
          </a:p>
        </p:txBody>
      </p:sp>
      <p:sp>
        <p:nvSpPr>
          <p:cNvPr id="6" name="Text Box 14"/>
          <p:cNvSpPr txBox="1">
            <a:spLocks noChangeArrowheads="1"/>
          </p:cNvSpPr>
          <p:nvPr/>
        </p:nvSpPr>
        <p:spPr bwMode="auto">
          <a:xfrm>
            <a:off x="4781550" y="2428875"/>
            <a:ext cx="4286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a:solidFill>
                  <a:srgbClr val="0000FF"/>
                </a:solidFill>
                <a:cs typeface="Times New Roman" panose="02020603050405020304" pitchFamily="18" charset="0"/>
              </a:rPr>
              <a:t>chicken and vegetables</a:t>
            </a:r>
          </a:p>
        </p:txBody>
      </p:sp>
      <p:sp>
        <p:nvSpPr>
          <p:cNvPr id="9251" name="Text Box 14"/>
          <p:cNvSpPr txBox="1">
            <a:spLocks noChangeArrowheads="1"/>
          </p:cNvSpPr>
          <p:nvPr/>
        </p:nvSpPr>
        <p:spPr bwMode="auto">
          <a:xfrm>
            <a:off x="2238375" y="345440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FF"/>
                </a:solidFill>
                <a:cs typeface="Times New Roman" panose="02020603050405020304" pitchFamily="18" charset="0"/>
              </a:rPr>
              <a:t>cheeseburgers</a:t>
            </a:r>
          </a:p>
        </p:txBody>
      </p:sp>
      <p:sp>
        <p:nvSpPr>
          <p:cNvPr id="8" name="Text Box 14"/>
          <p:cNvSpPr txBox="1">
            <a:spLocks noChangeArrowheads="1"/>
          </p:cNvSpPr>
          <p:nvPr/>
        </p:nvSpPr>
        <p:spPr bwMode="auto">
          <a:xfrm>
            <a:off x="4867275" y="3286125"/>
            <a:ext cx="442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a:solidFill>
                  <a:srgbClr val="0000FF"/>
                </a:solidFill>
                <a:cs typeface="Times New Roman" panose="02020603050405020304" pitchFamily="18" charset="0"/>
              </a:rPr>
              <a:t>hamburgers and cheese</a:t>
            </a:r>
          </a:p>
        </p:txBody>
      </p:sp>
      <p:sp>
        <p:nvSpPr>
          <p:cNvPr id="9253" name="Text Box 14"/>
          <p:cNvSpPr txBox="1">
            <a:spLocks noChangeArrowheads="1"/>
          </p:cNvSpPr>
          <p:nvPr/>
        </p:nvSpPr>
        <p:spPr bwMode="auto">
          <a:xfrm>
            <a:off x="2714625" y="4495800"/>
            <a:ext cx="171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i="1">
                <a:solidFill>
                  <a:srgbClr val="0000FF"/>
                </a:solidFill>
                <a:cs typeface="Times New Roman" panose="02020603050405020304" pitchFamily="18" charset="0"/>
              </a:rPr>
              <a:t>Jiaozi </a:t>
            </a:r>
          </a:p>
        </p:txBody>
      </p:sp>
      <p:sp>
        <p:nvSpPr>
          <p:cNvPr id="9254" name="Text Box 14"/>
          <p:cNvSpPr txBox="1">
            <a:spLocks noChangeArrowheads="1"/>
          </p:cNvSpPr>
          <p:nvPr/>
        </p:nvSpPr>
        <p:spPr bwMode="auto">
          <a:xfrm>
            <a:off x="2786063" y="5664200"/>
            <a:ext cx="1500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a:solidFill>
                  <a:srgbClr val="0000FF"/>
                </a:solidFill>
                <a:cs typeface="Times New Roman" panose="02020603050405020304" pitchFamily="18" charset="0"/>
              </a:rPr>
              <a:t>pizza</a:t>
            </a:r>
          </a:p>
        </p:txBody>
      </p:sp>
      <p:sp>
        <p:nvSpPr>
          <p:cNvPr id="11" name="Text Box 14"/>
          <p:cNvSpPr txBox="1">
            <a:spLocks noChangeArrowheads="1"/>
          </p:cNvSpPr>
          <p:nvPr/>
        </p:nvSpPr>
        <p:spPr bwMode="auto">
          <a:xfrm>
            <a:off x="4633913" y="5969000"/>
            <a:ext cx="4357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a:solidFill>
                  <a:srgbClr val="0000FF"/>
                </a:solidFill>
                <a:cs typeface="Times New Roman" panose="02020603050405020304" pitchFamily="18" charset="0"/>
              </a:rPr>
              <a:t>cheese, tomato and ham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1000" y="685800"/>
            <a:ext cx="830580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20000"/>
              </a:lnSpc>
            </a:pPr>
            <a:r>
              <a:rPr lang="zh-CN" altLang="en-US" sz="3200" dirty="0"/>
              <a:t>3. He was sad because he wasn't ______ </a:t>
            </a:r>
          </a:p>
          <a:p>
            <a:pPr marL="342900" indent="-342900">
              <a:lnSpc>
                <a:spcPct val="120000"/>
              </a:lnSpc>
            </a:pPr>
            <a:r>
              <a:rPr lang="zh-CN" altLang="en-US" sz="3200" dirty="0"/>
              <a:t>    go to his classmate's party. </a:t>
            </a:r>
          </a:p>
          <a:p>
            <a:pPr marL="342900" indent="-342900">
              <a:lnSpc>
                <a:spcPct val="120000"/>
              </a:lnSpc>
            </a:pPr>
            <a:r>
              <a:rPr lang="zh-CN" altLang="en-US" sz="3200" dirty="0"/>
              <a:t>    A. Invite                B. be invited  </a:t>
            </a:r>
          </a:p>
          <a:p>
            <a:pPr marL="342900" indent="-342900">
              <a:lnSpc>
                <a:spcPct val="120000"/>
              </a:lnSpc>
            </a:pPr>
            <a:r>
              <a:rPr lang="zh-CN" altLang="en-US" sz="3200" dirty="0"/>
              <a:t>    C. be invited to     D. invited to</a:t>
            </a:r>
          </a:p>
          <a:p>
            <a:pPr marL="342900" indent="-342900">
              <a:lnSpc>
                <a:spcPct val="120000"/>
              </a:lnSpc>
            </a:pPr>
            <a:r>
              <a:rPr lang="zh-CN" altLang="en-US" sz="3200" dirty="0"/>
              <a:t>4. The book is no good ____ the little </a:t>
            </a:r>
          </a:p>
          <a:p>
            <a:pPr marL="342900" indent="-342900">
              <a:lnSpc>
                <a:spcPct val="120000"/>
              </a:lnSpc>
            </a:pPr>
            <a:r>
              <a:rPr lang="zh-CN" altLang="en-US" sz="3200" dirty="0"/>
              <a:t>    children.</a:t>
            </a:r>
          </a:p>
          <a:p>
            <a:pPr marL="342900" indent="-342900">
              <a:lnSpc>
                <a:spcPct val="120000"/>
              </a:lnSpc>
            </a:pPr>
            <a:r>
              <a:rPr lang="zh-CN" altLang="en-US" sz="3200" dirty="0"/>
              <a:t>    A. with             B. at           </a:t>
            </a:r>
          </a:p>
          <a:p>
            <a:pPr marL="342900" indent="-342900">
              <a:lnSpc>
                <a:spcPct val="120000"/>
              </a:lnSpc>
            </a:pPr>
            <a:r>
              <a:rPr lang="zh-CN" altLang="en-US" sz="3200" dirty="0"/>
              <a:t>    C. for               D. </a:t>
            </a:r>
            <a:r>
              <a:rPr lang="zh-CN" altLang="en-US" sz="3200" dirty="0" smtClean="0"/>
              <a:t>about </a:t>
            </a:r>
            <a:endParaRPr lang="zh-CN" altLang="en-US" sz="3200" dirty="0"/>
          </a:p>
        </p:txBody>
      </p:sp>
      <p:sp>
        <p:nvSpPr>
          <p:cNvPr id="43011" name="Text Box 3"/>
          <p:cNvSpPr txBox="1">
            <a:spLocks noChangeArrowheads="1"/>
          </p:cNvSpPr>
          <p:nvPr/>
        </p:nvSpPr>
        <p:spPr bwMode="auto">
          <a:xfrm>
            <a:off x="4572000" y="2895600"/>
            <a:ext cx="628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FF0000"/>
                </a:solidFill>
              </a:rPr>
              <a:t>C</a:t>
            </a:r>
          </a:p>
        </p:txBody>
      </p:sp>
      <p:sp>
        <p:nvSpPr>
          <p:cNvPr id="43012" name="Text Box 4"/>
          <p:cNvSpPr txBox="1">
            <a:spLocks noChangeArrowheads="1"/>
          </p:cNvSpPr>
          <p:nvPr/>
        </p:nvSpPr>
        <p:spPr bwMode="auto">
          <a:xfrm>
            <a:off x="6400800" y="609600"/>
            <a:ext cx="476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a:solidFill>
                  <a:srgbClr val="FF0000"/>
                </a:solidFill>
              </a:rPr>
              <a:t>D</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1+#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500" fill="hold"/>
                                        <p:tgtEl>
                                          <p:spTgt spid="43011"/>
                                        </p:tgtEl>
                                        <p:attrNameLst>
                                          <p:attrName>ppt_x</p:attrName>
                                        </p:attrNameLst>
                                      </p:cBhvr>
                                      <p:tavLst>
                                        <p:tav tm="0">
                                          <p:val>
                                            <p:strVal val="1+#ppt_w/2"/>
                                          </p:val>
                                        </p:tav>
                                        <p:tav tm="100000">
                                          <p:val>
                                            <p:strVal val="#ppt_x"/>
                                          </p:val>
                                        </p:tav>
                                      </p:tavLst>
                                    </p:anim>
                                    <p:anim calcmode="lin" valueType="num">
                                      <p:cBhvr additive="base">
                                        <p:cTn id="14"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2057400" y="2057400"/>
            <a:ext cx="6477000" cy="1143000"/>
          </a:xfrm>
        </p:spPr>
        <p:txBody>
          <a:bodyPr/>
          <a:lstStyle/>
          <a:p>
            <a:pPr marL="0" indent="0" eaLnBrk="1" hangingPunct="1">
              <a:lnSpc>
                <a:spcPct val="120000"/>
              </a:lnSpc>
              <a:spcBef>
                <a:spcPct val="0"/>
              </a:spcBef>
              <a:buFontTx/>
              <a:buNone/>
            </a:pPr>
            <a:r>
              <a:rPr lang="zh-CN" altLang="en-US" sz="2400" b="1" dirty="0" smtClean="0">
                <a:latin typeface="Times New Roman" panose="02020603050405020304" pitchFamily="18" charset="0"/>
              </a:rPr>
              <a:t>如果你下周日过生日，请用英语给你的朋友写一封邀请函，希望他们能够参加你的生日聚会。</a:t>
            </a:r>
          </a:p>
        </p:txBody>
      </p:sp>
      <p:pic>
        <p:nvPicPr>
          <p:cNvPr id="44035" name="Picture 3"/>
          <p:cNvPicPr>
            <a:picLocks noChangeAspect="1" noChangeArrowheads="1"/>
          </p:cNvPicPr>
          <p:nvPr/>
        </p:nvPicPr>
        <p:blipFill>
          <a:blip r:embed="rId3" cstate="email"/>
          <a:srcRect/>
          <a:stretch>
            <a:fillRect/>
          </a:stretch>
        </p:blipFill>
        <p:spPr bwMode="auto">
          <a:xfrm>
            <a:off x="1219200" y="3200400"/>
            <a:ext cx="54864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4"/>
          <p:cNvSpPr>
            <a:spLocks noChangeArrowheads="1"/>
          </p:cNvSpPr>
          <p:nvPr/>
        </p:nvSpPr>
        <p:spPr bwMode="auto">
          <a:xfrm>
            <a:off x="2249488" y="1487488"/>
            <a:ext cx="457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altLang="zh-CN" sz="3200" dirty="0">
                <a:solidFill>
                  <a:srgbClr val="002060"/>
                </a:solidFill>
                <a:sym typeface="Times New Roman" panose="02020603050405020304" pitchFamily="18" charset="0"/>
              </a:rPr>
              <a:t>Homework:</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p:cTn id="7" dur="500" fill="hold"/>
                                        <p:tgtEl>
                                          <p:spTgt spid="440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4035"/>
                                        </p:tgtEl>
                                        <p:attrNameLst>
                                          <p:attrName>style.visibility</p:attrName>
                                        </p:attrNameLst>
                                      </p:cBhvr>
                                      <p:to>
                                        <p:strVal val="visible"/>
                                      </p:to>
                                    </p:set>
                                    <p:anim calcmode="lin" valueType="num">
                                      <p:cBhvr>
                                        <p:cTn id="11" dur="500" fill="hold"/>
                                        <p:tgtEl>
                                          <p:spTgt spid="44035"/>
                                        </p:tgtEl>
                                        <p:attrNameLst>
                                          <p:attrName>ppt_w</p:attrName>
                                        </p:attrNameLst>
                                      </p:cBhvr>
                                      <p:tavLst>
                                        <p:tav tm="0">
                                          <p:val>
                                            <p:fltVal val="0"/>
                                          </p:val>
                                        </p:tav>
                                        <p:tav tm="100000">
                                          <p:val>
                                            <p:strVal val="#ppt_w"/>
                                          </p:val>
                                        </p:tav>
                                      </p:tavLst>
                                    </p:anim>
                                    <p:anim calcmode="lin" valueType="num">
                                      <p:cBhvr>
                                        <p:cTn id="12" dur="500" fill="hold"/>
                                        <p:tgtEl>
                                          <p:spTgt spid="440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715000"/>
            <a:ext cx="4876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Is this an invitation?</a:t>
            </a:r>
          </a:p>
        </p:txBody>
      </p:sp>
      <p:pic>
        <p:nvPicPr>
          <p:cNvPr id="10243" name="Picture 3" descr="2010100812075354"/>
          <p:cNvPicPr>
            <a:picLocks noChangeAspect="1" noChangeArrowheads="1"/>
          </p:cNvPicPr>
          <p:nvPr/>
        </p:nvPicPr>
        <p:blipFill>
          <a:blip r:embed="rId2" cstate="email"/>
          <a:srcRect/>
          <a:stretch>
            <a:fillRect/>
          </a:stretch>
        </p:blipFill>
        <p:spPr bwMode="auto">
          <a:xfrm>
            <a:off x="2057400" y="1600200"/>
            <a:ext cx="47244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组合 1"/>
          <p:cNvGrpSpPr/>
          <p:nvPr/>
        </p:nvGrpSpPr>
        <p:grpSpPr bwMode="auto">
          <a:xfrm>
            <a:off x="179388" y="447675"/>
            <a:ext cx="8080375" cy="604838"/>
            <a:chOff x="0" y="0"/>
            <a:chExt cx="8079821" cy="604838"/>
          </a:xfrm>
        </p:grpSpPr>
        <p:sp>
          <p:nvSpPr>
            <p:cNvPr id="10245" name="椭圆 5"/>
            <p:cNvSpPr>
              <a:spLocks noChangeArrowheads="1"/>
            </p:cNvSpPr>
            <p:nvPr/>
          </p:nvSpPr>
          <p:spPr bwMode="auto">
            <a:xfrm>
              <a:off x="0" y="0"/>
              <a:ext cx="2808287" cy="604838"/>
            </a:xfrm>
            <a:prstGeom prst="ellipse">
              <a:avLst/>
            </a:prstGeom>
            <a:gradFill rotWithShape="1">
              <a:gsLst>
                <a:gs pos="0">
                  <a:srgbClr val="F4D121"/>
                </a:gs>
                <a:gs pos="100000">
                  <a:srgbClr val="D2A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buFontTx/>
                <a:buNone/>
              </a:pPr>
              <a:r>
                <a:rPr lang="en-US" altLang="zh-CN" sz="3200" dirty="0">
                  <a:solidFill>
                    <a:srgbClr val="000000"/>
                  </a:solidFill>
                  <a:ea typeface="微软雅黑" panose="020B0503020204020204" pitchFamily="34" charset="-122"/>
                </a:rPr>
                <a:t>Warm-up</a:t>
              </a:r>
              <a:endParaRPr lang="zh-CN" altLang="en-US" sz="3200" dirty="0">
                <a:solidFill>
                  <a:srgbClr val="000000"/>
                </a:solidFill>
                <a:ea typeface="微软雅黑" panose="020B0503020204020204" pitchFamily="34" charset="-122"/>
              </a:endParaRPr>
            </a:p>
          </p:txBody>
        </p:sp>
        <p:pic>
          <p:nvPicPr>
            <p:cNvPr id="10246" name="直接连接符 19"/>
            <p:cNvPicPr>
              <a:picLocks noChangeArrowheads="1"/>
            </p:cNvPicPr>
            <p:nvPr/>
          </p:nvPicPr>
          <p:blipFill>
            <a:blip r:embed="rId3" cstate="email"/>
            <a:srcRect/>
            <a:stretch>
              <a:fillRect/>
            </a:stretch>
          </p:blipFill>
          <p:spPr bwMode="auto">
            <a:xfrm>
              <a:off x="2374673" y="424053"/>
              <a:ext cx="5711560" cy="7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5029200"/>
            <a:ext cx="7213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Have you ever been invited to the party?</a:t>
            </a:r>
          </a:p>
        </p:txBody>
      </p:sp>
      <p:pic>
        <p:nvPicPr>
          <p:cNvPr id="11267" name="Picture 3" descr="1006231452efdfd1f4c2f46315"/>
          <p:cNvPicPr>
            <a:picLocks noChangeAspect="1" noChangeArrowheads="1"/>
          </p:cNvPicPr>
          <p:nvPr/>
        </p:nvPicPr>
        <p:blipFill>
          <a:blip r:embed="rId2" cstate="email"/>
          <a:srcRect/>
          <a:stretch>
            <a:fillRect/>
          </a:stretch>
        </p:blipFill>
        <p:spPr bwMode="auto">
          <a:xfrm>
            <a:off x="1981200" y="8382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219200" y="5181600"/>
            <a:ext cx="6578600" cy="676275"/>
          </a:xfrm>
          <a:prstGeom prst="rect">
            <a:avLst/>
          </a:prstGeom>
          <a:noFill/>
          <a:ln w="9525">
            <a:noFill/>
            <a:miter lim="800000"/>
          </a:ln>
          <a:effectLst/>
        </p:spPr>
        <p:txBody>
          <a:bodyPr wrap="none">
            <a:spAutoFit/>
          </a:bodyPr>
          <a:lstStyle/>
          <a:p>
            <a:pPr>
              <a:lnSpc>
                <a:spcPct val="120000"/>
              </a:lnSpc>
              <a:buFont typeface="Arial" panose="020B0604020202020204" pitchFamily="34" charset="0"/>
              <a:buNone/>
              <a:defRPr/>
            </a:pPr>
            <a:r>
              <a:rPr lang="en-US" altLang="zh-CN" sz="3200" dirty="0">
                <a:effectLst>
                  <a:outerShdw blurRad="38100" dist="38100" dir="2700000" algn="tl">
                    <a:srgbClr val="C0C0C0"/>
                  </a:outerShdw>
                </a:effectLst>
              </a:rPr>
              <a:t>What will you take to join the party?</a:t>
            </a:r>
          </a:p>
        </p:txBody>
      </p:sp>
      <p:pic>
        <p:nvPicPr>
          <p:cNvPr id="12291" name="Picture 3" descr="5149303223945348714"/>
          <p:cNvPicPr>
            <a:picLocks noChangeAspect="1" noChangeArrowheads="1"/>
          </p:cNvPicPr>
          <p:nvPr/>
        </p:nvPicPr>
        <p:blipFill>
          <a:blip r:embed="rId2"/>
          <a:srcRect/>
          <a:stretch>
            <a:fillRect/>
          </a:stretch>
        </p:blipFill>
        <p:spPr bwMode="auto">
          <a:xfrm>
            <a:off x="2057400" y="1371600"/>
            <a:ext cx="4953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219200" y="5029200"/>
            <a:ext cx="6624638" cy="676275"/>
          </a:xfrm>
          <a:prstGeom prst="rect">
            <a:avLst/>
          </a:prstGeom>
          <a:noFill/>
          <a:ln w="9525">
            <a:noFill/>
            <a:miter lim="800000"/>
          </a:ln>
          <a:effectLst/>
        </p:spPr>
        <p:txBody>
          <a:bodyPr wrap="none">
            <a:spAutoFit/>
          </a:bodyPr>
          <a:lstStyle/>
          <a:p>
            <a:pPr>
              <a:lnSpc>
                <a:spcPct val="120000"/>
              </a:lnSpc>
              <a:buFont typeface="Arial" panose="020B0604020202020204" pitchFamily="34" charset="0"/>
              <a:buNone/>
              <a:defRPr/>
            </a:pPr>
            <a:r>
              <a:rPr lang="en-US" altLang="zh-CN" sz="3200" dirty="0">
                <a:effectLst>
                  <a:outerShdw blurRad="38100" dist="38100" dir="2700000" algn="tl">
                    <a:srgbClr val="C0C0C0"/>
                  </a:outerShdw>
                </a:effectLst>
              </a:rPr>
              <a:t>What do you usually do at the party?</a:t>
            </a:r>
          </a:p>
        </p:txBody>
      </p:sp>
      <p:pic>
        <p:nvPicPr>
          <p:cNvPr id="13315" name="Picture 3" descr="year-11-leavers-party-30"/>
          <p:cNvPicPr>
            <a:picLocks noChangeAspect="1" noChangeArrowheads="1"/>
          </p:cNvPicPr>
          <p:nvPr/>
        </p:nvPicPr>
        <p:blipFill>
          <a:blip r:embed="rId2" cstate="email"/>
          <a:srcRect/>
          <a:stretch>
            <a:fillRect/>
          </a:stretch>
        </p:blipFill>
        <p:spPr bwMode="auto">
          <a:xfrm>
            <a:off x="1752600" y="1143000"/>
            <a:ext cx="54864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124200" y="5334000"/>
            <a:ext cx="2819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invitation </a:t>
            </a:r>
            <a:r>
              <a:rPr lang="en-US" altLang="zh-CN" sz="3200" i="1" dirty="0"/>
              <a:t>n</a:t>
            </a:r>
            <a:r>
              <a:rPr lang="en-US" altLang="zh-CN" sz="3200" dirty="0"/>
              <a:t>. </a:t>
            </a:r>
          </a:p>
          <a:p>
            <a:pPr eaLnBrk="1" hangingPunct="1">
              <a:lnSpc>
                <a:spcPct val="120000"/>
              </a:lnSpc>
            </a:pPr>
            <a:r>
              <a:rPr lang="zh-CN" altLang="en-US" sz="3200" dirty="0">
                <a:solidFill>
                  <a:srgbClr val="FF0000"/>
                </a:solidFill>
              </a:rPr>
              <a:t>邀请；请柬</a:t>
            </a:r>
          </a:p>
        </p:txBody>
      </p:sp>
      <p:sp>
        <p:nvSpPr>
          <p:cNvPr id="9219" name="Text Box 3"/>
          <p:cNvSpPr txBox="1">
            <a:spLocks noChangeArrowheads="1"/>
          </p:cNvSpPr>
          <p:nvPr/>
        </p:nvSpPr>
        <p:spPr bwMode="auto">
          <a:xfrm>
            <a:off x="5638800" y="3505200"/>
            <a:ext cx="2895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calendar </a:t>
            </a:r>
            <a:r>
              <a:rPr lang="en-US" altLang="zh-CN" sz="3200" i="1" dirty="0"/>
              <a:t>n</a:t>
            </a:r>
            <a:r>
              <a:rPr lang="en-US" altLang="zh-CN" sz="3200" dirty="0"/>
              <a:t>.</a:t>
            </a:r>
          </a:p>
          <a:p>
            <a:pPr eaLnBrk="1" hangingPunct="1">
              <a:lnSpc>
                <a:spcPct val="120000"/>
              </a:lnSpc>
            </a:pPr>
            <a:r>
              <a:rPr lang="zh-CN" altLang="en-US" sz="3200" dirty="0">
                <a:solidFill>
                  <a:srgbClr val="FF0000"/>
                </a:solidFill>
              </a:rPr>
              <a:t>日历；历书</a:t>
            </a:r>
          </a:p>
        </p:txBody>
      </p:sp>
      <p:sp>
        <p:nvSpPr>
          <p:cNvPr id="9220" name="Text Box 4"/>
          <p:cNvSpPr txBox="1">
            <a:spLocks noChangeArrowheads="1"/>
          </p:cNvSpPr>
          <p:nvPr/>
        </p:nvSpPr>
        <p:spPr bwMode="auto">
          <a:xfrm>
            <a:off x="533400" y="3352800"/>
            <a:ext cx="1898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36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36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36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sz="3200" dirty="0"/>
              <a:t>balloon </a:t>
            </a:r>
            <a:r>
              <a:rPr lang="en-US" altLang="zh-CN" sz="3200" i="1" dirty="0"/>
              <a:t>n</a:t>
            </a:r>
            <a:r>
              <a:rPr lang="en-US" altLang="zh-CN" sz="3200" dirty="0"/>
              <a:t>.</a:t>
            </a:r>
          </a:p>
          <a:p>
            <a:pPr eaLnBrk="1" hangingPunct="1">
              <a:lnSpc>
                <a:spcPct val="120000"/>
              </a:lnSpc>
            </a:pPr>
            <a:r>
              <a:rPr lang="zh-CN" altLang="en-US" sz="3200" dirty="0">
                <a:solidFill>
                  <a:srgbClr val="FF0000"/>
                </a:solidFill>
              </a:rPr>
              <a:t>气球</a:t>
            </a:r>
          </a:p>
        </p:txBody>
      </p:sp>
      <p:pic>
        <p:nvPicPr>
          <p:cNvPr id="9221" name="Picture 5" descr="cff01c26e3d06851-b649ff2617af659a-e51a37e26f62040dec8e412eef9aa643_i"/>
          <p:cNvPicPr>
            <a:picLocks noChangeAspect="1" noChangeArrowheads="1"/>
          </p:cNvPicPr>
          <p:nvPr/>
        </p:nvPicPr>
        <p:blipFill>
          <a:blip r:embed="rId3" cstate="email"/>
          <a:srcRect/>
          <a:stretch>
            <a:fillRect/>
          </a:stretch>
        </p:blipFill>
        <p:spPr bwMode="auto">
          <a:xfrm>
            <a:off x="2667000" y="3429000"/>
            <a:ext cx="2895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11f2b74098112698-c100e39428942026-fa99c50533788d5804cc47ba5dd8f6c9"/>
          <p:cNvPicPr>
            <a:picLocks noChangeAspect="1" noChangeArrowheads="1"/>
          </p:cNvPicPr>
          <p:nvPr/>
        </p:nvPicPr>
        <p:blipFill>
          <a:blip r:embed="rId4" cstate="email"/>
          <a:srcRect/>
          <a:stretch>
            <a:fillRect/>
          </a:stretch>
        </p:blipFill>
        <p:spPr bwMode="auto">
          <a:xfrm>
            <a:off x="1295400" y="1295400"/>
            <a:ext cx="1536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f8c23117565d273b-4506e7aeba63c6e7-1e7043066d65f9290274123e19475941_i"/>
          <p:cNvPicPr>
            <a:picLocks noChangeAspect="1" noChangeArrowheads="1"/>
          </p:cNvPicPr>
          <p:nvPr/>
        </p:nvPicPr>
        <p:blipFill>
          <a:blip r:embed="rId5" cstate="email"/>
          <a:srcRect/>
          <a:stretch>
            <a:fillRect/>
          </a:stretch>
        </p:blipFill>
        <p:spPr bwMode="auto">
          <a:xfrm>
            <a:off x="6172200" y="1295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WordArt 8"/>
          <p:cNvSpPr>
            <a:spLocks noChangeArrowheads="1" noChangeShapeType="1"/>
          </p:cNvSpPr>
          <p:nvPr/>
        </p:nvSpPr>
        <p:spPr bwMode="auto">
          <a:xfrm>
            <a:off x="533400" y="609600"/>
            <a:ext cx="7772400" cy="609600"/>
          </a:xfrm>
          <a:prstGeom prst="rect">
            <a:avLst/>
          </a:prstGeom>
        </p:spPr>
        <p:txBody>
          <a:bodyPr wrap="none" fromWordArt="1">
            <a:prstTxWarp prst="textInflateBottom">
              <a:avLst>
                <a:gd name="adj" fmla="val 68083"/>
              </a:avLst>
            </a:prstTxWarp>
          </a:bodyPr>
          <a:lstStyle/>
          <a:p>
            <a:pPr algn="ctr"/>
            <a:r>
              <a:rPr lang="zh-CN" altLang="en-US" kern="10" dirty="0">
                <a:ln w="9525">
                  <a:solidFill>
                    <a:srgbClr val="3366FF"/>
                  </a:solidFill>
                  <a:round/>
                </a:ln>
                <a:solidFill>
                  <a:srgbClr val="000080"/>
                </a:solidFill>
                <a:latin typeface="宋体" panose="02010600030101010101" pitchFamily="2" charset="-122"/>
                <a:ea typeface="宋体" panose="02010600030101010101" pitchFamily="2" charset="-122"/>
              </a:rPr>
              <a:t>比一比，看谁能快速说出下面的单词。</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223"/>
                                        </p:tgtEl>
                                        <p:attrNameLst>
                                          <p:attrName>style.visibility</p:attrName>
                                        </p:attrNameLst>
                                      </p:cBhvr>
                                      <p:to>
                                        <p:strVal val="visible"/>
                                      </p:to>
                                    </p:set>
                                    <p:animEffect transition="in" filter="checkerboard(across)">
                                      <p:cBhvr>
                                        <p:cTn id="18" dur="500"/>
                                        <p:tgtEl>
                                          <p:spTgt spid="9223"/>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9219"/>
                                        </p:tgtEl>
                                        <p:attrNameLst>
                                          <p:attrName>style.visibility</p:attrName>
                                        </p:attrNameLst>
                                      </p:cBhvr>
                                      <p:to>
                                        <p:strVal val="visible"/>
                                      </p:to>
                                    </p:set>
                                    <p:anim calcmode="lin" valueType="num">
                                      <p:cBhvr>
                                        <p:cTn id="23" dur="500" fill="hold"/>
                                        <p:tgtEl>
                                          <p:spTgt spid="9219"/>
                                        </p:tgtEl>
                                        <p:attrNameLst>
                                          <p:attrName>ppt_w</p:attrName>
                                        </p:attrNameLst>
                                      </p:cBhvr>
                                      <p:tavLst>
                                        <p:tav tm="0">
                                          <p:val>
                                            <p:fltVal val="0"/>
                                          </p:val>
                                        </p:tav>
                                        <p:tav tm="100000">
                                          <p:val>
                                            <p:strVal val="#ppt_w"/>
                                          </p:val>
                                        </p:tav>
                                      </p:tavLst>
                                    </p:anim>
                                    <p:anim calcmode="lin" valueType="num">
                                      <p:cBhvr>
                                        <p:cTn id="24" dur="500" fill="hold"/>
                                        <p:tgtEl>
                                          <p:spTgt spid="921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222"/>
                                        </p:tgtEl>
                                        <p:attrNameLst>
                                          <p:attrName>style.visibility</p:attrName>
                                        </p:attrNameLst>
                                      </p:cBhvr>
                                      <p:to>
                                        <p:strVal val="visible"/>
                                      </p:to>
                                    </p:set>
                                    <p:animEffect transition="in" filter="checkerboard(across)">
                                      <p:cBhvr>
                                        <p:cTn id="29" dur="500"/>
                                        <p:tgtEl>
                                          <p:spTgt spid="9222"/>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9220"/>
                                        </p:tgtEl>
                                        <p:attrNameLst>
                                          <p:attrName>style.visibility</p:attrName>
                                        </p:attrNameLst>
                                      </p:cBhvr>
                                      <p:to>
                                        <p:strVal val="visible"/>
                                      </p:to>
                                    </p:set>
                                    <p:anim calcmode="lin" valueType="num">
                                      <p:cBhvr>
                                        <p:cTn id="34" dur="500" fill="hold"/>
                                        <p:tgtEl>
                                          <p:spTgt spid="9220"/>
                                        </p:tgtEl>
                                        <p:attrNameLst>
                                          <p:attrName>ppt_w</p:attrName>
                                        </p:attrNameLst>
                                      </p:cBhvr>
                                      <p:tavLst>
                                        <p:tav tm="0">
                                          <p:val>
                                            <p:fltVal val="0"/>
                                          </p:val>
                                        </p:tav>
                                        <p:tav tm="100000">
                                          <p:val>
                                            <p:strVal val="#ppt_w"/>
                                          </p:val>
                                        </p:tav>
                                      </p:tavLst>
                                    </p:anim>
                                    <p:anim calcmode="lin" valueType="num">
                                      <p:cBhvr>
                                        <p:cTn id="35" dur="500" fill="hold"/>
                                        <p:tgtEl>
                                          <p:spTgt spid="9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utoUpdateAnimBg="0"/>
      <p:bldP spid="9220" grpId="0" autoUpdateAnimBg="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1708</Words>
  <Application>Microsoft Office PowerPoint</Application>
  <PresentationFormat>全屏显示(4:3)</PresentationFormat>
  <Paragraphs>259</Paragraphs>
  <Slides>41</Slides>
  <Notes>1</Notes>
  <HiddenSlides>0</HiddenSlides>
  <MMClips>3</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41</vt:i4>
      </vt:variant>
    </vt:vector>
  </HeadingPairs>
  <TitlesOfParts>
    <vt:vector size="47" baseType="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2012-06-30T07:09:00Z</dcterms:created>
  <dcterms:modified xsi:type="dcterms:W3CDTF">2023-01-16T16:21:10Z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EB9E1C5C04184C2788FCBA6671550DF6</vt:lpwstr>
  </property>
  <property fmtid="{A09F084E-AD41-489F-8076-AA5BE3082BCA}" pid="100">
    <vt:ui4>5</vt:ui4>
  </property>
  <property fmtid="{64440492-4C8B-11D1-8B70-080036B11A03}" pid="11">
    <vt:lpwstr>www.2ppt.com-爱PPT提供资源下载</vt:lpwstr>
  </property>
</Properties>
</file>