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7" r:id="rId2"/>
    <p:sldId id="278" r:id="rId3"/>
    <p:sldId id="456" r:id="rId4"/>
    <p:sldId id="489" r:id="rId5"/>
    <p:sldId id="499" r:id="rId6"/>
    <p:sldId id="500" r:id="rId7"/>
    <p:sldId id="507" r:id="rId8"/>
    <p:sldId id="508" r:id="rId9"/>
    <p:sldId id="509" r:id="rId10"/>
    <p:sldId id="501" r:id="rId11"/>
    <p:sldId id="512" r:id="rId12"/>
    <p:sldId id="513" r:id="rId13"/>
    <p:sldId id="510" r:id="rId14"/>
    <p:sldId id="511" r:id="rId15"/>
    <p:sldId id="502" r:id="rId16"/>
    <p:sldId id="514" r:id="rId17"/>
    <p:sldId id="503" r:id="rId18"/>
    <p:sldId id="515" r:id="rId19"/>
    <p:sldId id="516" r:id="rId20"/>
    <p:sldId id="27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pitchFamily="18" charset="-122"/>
              </a:rPr>
              <a:t>2023-01-17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pitchFamily="18" charset="-122"/>
              </a:rPr>
              <a:t>‹#›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551A1854-239A-4A0C-99CC-AFF6C9333D0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2422040D-D1DF-4D71-B6FC-C624D379055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2040D-D1DF-4D71-B6FC-C624D379055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+mj-ea"/>
          <a:cs typeface="阿里巴巴普惠体 R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0.png"/><Relationship Id="rId4" Type="http://schemas.openxmlformats.org/officeDocument/2006/relationships/image" Target="../media/image7.wmf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6527799" y="2327972"/>
            <a:ext cx="5254296" cy="1410460"/>
            <a:chOff x="2405981" y="2658172"/>
            <a:chExt cx="5254296" cy="1410460"/>
          </a:xfrm>
        </p:grpSpPr>
        <p:sp>
          <p:nvSpPr>
            <p:cNvPr id="40" name="矩形 39"/>
            <p:cNvSpPr/>
            <p:nvPr/>
          </p:nvSpPr>
          <p:spPr bwMode="auto">
            <a:xfrm>
              <a:off x="2405981" y="2658172"/>
              <a:ext cx="523505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24.1.4 </a:t>
              </a:r>
              <a:r>
                <a:rPr lang="zh-CN" altLang="en-US" sz="4800" b="1" kern="100" dirty="0">
                  <a:cs typeface="+mn-ea"/>
                  <a:sym typeface="+mn-lt"/>
                </a:rPr>
                <a:t>圆周角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2583407" y="3577843"/>
              <a:ext cx="495808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20797" y="1210037"/>
                <a:ext cx="1021068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25000"/>
                  </a:lnSpc>
                  <a:spcBef>
                    <a:spcPct val="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情景三（证明∠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BAC=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zh-CN" altLang="en-US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797" y="1210037"/>
                <a:ext cx="10210684" cy="723788"/>
              </a:xfrm>
              <a:prstGeom prst="rect">
                <a:avLst/>
              </a:prstGeom>
              <a:blipFill rotWithShape="1">
                <a:blip r:embed="rId3"/>
                <a:stretch>
                  <a:fillRect t="-50" r="5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49" y="2292384"/>
            <a:ext cx="3405729" cy="3081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5074717" y="2315154"/>
            <a:ext cx="53417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作直径</a:t>
            </a:r>
            <a:r>
              <a:rPr lang="en-US" altLang="zh-CN" sz="2665" dirty="0">
                <a:cs typeface="+mn-ea"/>
                <a:sym typeface="+mn-lt"/>
              </a:rPr>
              <a:t>AD</a:t>
            </a:r>
            <a:endParaRPr lang="zh-CN" altLang="en-US" sz="2665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1185036" y="3343695"/>
            <a:ext cx="2317584" cy="768523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文本框 103434"/>
          <p:cNvSpPr txBox="1">
            <a:spLocks noChangeArrowheads="1"/>
          </p:cNvSpPr>
          <p:nvPr/>
        </p:nvSpPr>
        <p:spPr bwMode="auto">
          <a:xfrm>
            <a:off x="498094" y="3930287"/>
            <a:ext cx="5397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4" name="弧形 13"/>
          <p:cNvSpPr/>
          <p:nvPr/>
        </p:nvSpPr>
        <p:spPr>
          <a:xfrm rot="11577362">
            <a:off x="2976093" y="3371029"/>
            <a:ext cx="317641" cy="325463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09942" y="3477684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弧形 15"/>
          <p:cNvSpPr/>
          <p:nvPr/>
        </p:nvSpPr>
        <p:spPr>
          <a:xfrm rot="20650673">
            <a:off x="1851593" y="4247251"/>
            <a:ext cx="317641" cy="325463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280465" y="3906307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弧形 17"/>
          <p:cNvSpPr/>
          <p:nvPr/>
        </p:nvSpPr>
        <p:spPr>
          <a:xfrm rot="11577362">
            <a:off x="1989336" y="3715062"/>
            <a:ext cx="317641" cy="325463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623185" y="3821717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40731" y="3912163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弧形 20"/>
          <p:cNvSpPr/>
          <p:nvPr/>
        </p:nvSpPr>
        <p:spPr>
          <a:xfrm rot="11577362">
            <a:off x="3215577" y="3264980"/>
            <a:ext cx="555075" cy="42540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弧形 21"/>
          <p:cNvSpPr/>
          <p:nvPr/>
        </p:nvSpPr>
        <p:spPr>
          <a:xfrm rot="9835240">
            <a:off x="2184531" y="3507707"/>
            <a:ext cx="555075" cy="42540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51550" y="3618432"/>
            <a:ext cx="2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068236" y="2838946"/>
            <a:ext cx="6714053" cy="2511522"/>
            <a:chOff x="3210608" y="2072296"/>
            <a:chExt cx="5035540" cy="1883641"/>
          </a:xfrm>
        </p:grpSpPr>
        <p:grpSp>
          <p:nvGrpSpPr>
            <p:cNvPr id="25" name="组合 24"/>
            <p:cNvGrpSpPr/>
            <p:nvPr/>
          </p:nvGrpSpPr>
          <p:grpSpPr>
            <a:xfrm>
              <a:off x="3210608" y="2072296"/>
              <a:ext cx="5035540" cy="1883641"/>
              <a:chOff x="5734373" y="1230286"/>
              <a:chExt cx="5035540" cy="188364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5734373" y="1230286"/>
                    <a:ext cx="2935397" cy="1883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anchor="ctr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证明一：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=2∠1 (</a:t>
                    </a:r>
                    <a:r>
                      <a:rPr lang="zh-CN" altLang="en-US" sz="16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情景一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)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𝟓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=2∠4 (</a:t>
                    </a:r>
                    <a:r>
                      <a:rPr lang="zh-CN" altLang="en-US" sz="16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情景一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)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𝐁𝐎𝐂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𝟓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oMath>
                    </a14:m>
                    <a:endParaRPr lang="en-US" altLang="zh-CN" sz="2665" b="1" dirty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𝐁𝐀𝐂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𝟒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en-US" altLang="zh-CN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oMath>
                    </a14:m>
                    <a:endParaRPr lang="en-US" altLang="zh-CN" sz="2665" b="1" dirty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mc:Choice>
            <mc:Fallback xmlns="">
              <p:sp>
                <p:nvSpPr>
                  <p:cNvPr id="27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734373" y="1230286"/>
                    <a:ext cx="2935397" cy="1883641"/>
                  </a:xfrm>
                  <a:prstGeom prst="rect">
                    <a:avLst/>
                  </a:prstGeom>
                  <a:blipFill rotWithShape="1">
                    <a:blip r:embed="rId5"/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右大括号 27"/>
              <p:cNvSpPr/>
              <p:nvPr/>
            </p:nvSpPr>
            <p:spPr>
              <a:xfrm>
                <a:off x="7935709" y="1400372"/>
                <a:ext cx="224726" cy="1562451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cs typeface="+mn-ea"/>
                  <a:sym typeface="+mn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矩形 28"/>
                  <p:cNvSpPr/>
                  <p:nvPr/>
                </p:nvSpPr>
                <p:spPr>
                  <a:xfrm>
                    <a:off x="8669770" y="1836606"/>
                    <a:ext cx="2100143" cy="58785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914400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𝐁𝐀𝐂</m:t>
                          </m:r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zh-CN" altLang="en-US" sz="2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zh-CN" altLang="en-US" sz="2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𝟐</m:t>
                              </m:r>
                            </m:den>
                          </m:f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𝐁𝐎𝐂</m:t>
                          </m:r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。</m:t>
                          </m:r>
                        </m:oMath>
                      </m:oMathPara>
                    </a14:m>
                    <a:endParaRPr lang="zh-CN" altLang="en-US" dirty="0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mc:Choice>
            <mc:Fallback xmlns="">
              <p:sp>
                <p:nvSpPr>
                  <p:cNvPr id="29" name="矩形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69770" y="1836606"/>
                    <a:ext cx="2100143" cy="587853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6" name="矩形 25"/>
            <p:cNvSpPr/>
            <p:nvPr/>
          </p:nvSpPr>
          <p:spPr>
            <a:xfrm>
              <a:off x="5754082" y="2829451"/>
              <a:ext cx="407804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2400" b="1" dirty="0">
                  <a:cs typeface="+mn-ea"/>
                  <a:sym typeface="+mn-lt"/>
                </a:rPr>
                <a:t>=&gt;</a:t>
              </a:r>
              <a:endParaRPr lang="zh-CN" altLang="en-US" sz="2135" b="1" dirty="0">
                <a:cs typeface="+mn-ea"/>
                <a:sym typeface="+mn-lt"/>
              </a:endParaRPr>
            </a:p>
          </p:txBody>
        </p:sp>
      </p:grpSp>
      <p:sp>
        <p:nvSpPr>
          <p:cNvPr id="30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4" y="3055428"/>
            <a:ext cx="268816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364" y="3154413"/>
            <a:ext cx="3405729" cy="3081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594" y="3045453"/>
            <a:ext cx="307119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组合 18"/>
          <p:cNvGrpSpPr/>
          <p:nvPr/>
        </p:nvGrpSpPr>
        <p:grpSpPr>
          <a:xfrm>
            <a:off x="1120844" y="1317717"/>
            <a:ext cx="11671300" cy="1682288"/>
            <a:chOff x="811285" y="889039"/>
            <a:chExt cx="8753475" cy="1261716"/>
          </a:xfrm>
        </p:grpSpPr>
        <p:sp>
          <p:nvSpPr>
            <p:cNvPr id="14" name="文本框 4"/>
            <p:cNvSpPr txBox="1">
              <a:spLocks noChangeArrowheads="1"/>
            </p:cNvSpPr>
            <p:nvPr/>
          </p:nvSpPr>
          <p:spPr bwMode="auto">
            <a:xfrm>
              <a:off x="811285" y="889039"/>
              <a:ext cx="8753475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综上所述</a:t>
              </a:r>
              <a:r>
                <a:rPr lang="en-US" altLang="zh-CN" sz="2000" b="1" dirty="0"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圆周角∠</a:t>
              </a:r>
              <a:r>
                <a:rPr lang="en-US" altLang="zh-CN" sz="2000" b="1" dirty="0">
                  <a:latin typeface="+mn-lt"/>
                  <a:ea typeface="+mn-ea"/>
                  <a:cs typeface="+mn-ea"/>
                  <a:sym typeface="+mn-lt"/>
                </a:rPr>
                <a:t>BAC</a:t>
              </a: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与圆心角∠</a:t>
              </a:r>
              <a:r>
                <a:rPr lang="en-US" altLang="zh-CN" sz="2000" b="1" dirty="0">
                  <a:latin typeface="+mn-lt"/>
                  <a:ea typeface="+mn-ea"/>
                  <a:cs typeface="+mn-ea"/>
                  <a:sym typeface="+mn-lt"/>
                </a:rPr>
                <a:t>BOC</a:t>
              </a: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的大小关系是</a:t>
              </a:r>
              <a:r>
                <a:rPr lang="en-US" altLang="zh-CN" sz="2000" b="1" dirty="0">
                  <a:latin typeface="+mn-lt"/>
                  <a:ea typeface="+mn-ea"/>
                  <a:cs typeface="+mn-ea"/>
                  <a:sym typeface="+mn-lt"/>
                </a:rPr>
                <a:t>:</a:t>
              </a:r>
              <a:endParaRPr lang="zh-CN" altLang="en-US" sz="20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文本框 35876"/>
            <p:cNvSpPr txBox="1">
              <a:spLocks noChangeArrowheads="1"/>
            </p:cNvSpPr>
            <p:nvPr/>
          </p:nvSpPr>
          <p:spPr bwMode="auto">
            <a:xfrm>
              <a:off x="811285" y="1662083"/>
              <a:ext cx="3529012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0"/>
                </a:spcBef>
                <a:buClr>
                  <a:srgbClr val="F900F9"/>
                </a:buClr>
                <a:buNone/>
              </a:pP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即  ∠</a:t>
              </a:r>
              <a:r>
                <a:rPr lang="en-US" altLang="zh-CN" sz="2000" b="1" dirty="0">
                  <a:latin typeface="+mn-lt"/>
                  <a:ea typeface="+mn-ea"/>
                  <a:cs typeface="+mn-ea"/>
                  <a:sym typeface="+mn-lt"/>
                </a:rPr>
                <a:t>BAC =  ∠BOC.</a:t>
              </a:r>
            </a:p>
          </p:txBody>
        </p:sp>
        <p:sp>
          <p:nvSpPr>
            <p:cNvPr id="17" name="文本框 5"/>
            <p:cNvSpPr txBox="1">
              <a:spLocks noChangeArrowheads="1"/>
            </p:cNvSpPr>
            <p:nvPr/>
          </p:nvSpPr>
          <p:spPr bwMode="auto">
            <a:xfrm>
              <a:off x="811285" y="1260781"/>
              <a:ext cx="80899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zh-CN" altLang="en-US" sz="2000" b="1" dirty="0">
                  <a:latin typeface="+mn-lt"/>
                  <a:ea typeface="+mn-ea"/>
                  <a:cs typeface="+mn-ea"/>
                  <a:sym typeface="+mn-lt"/>
                </a:rPr>
                <a:t>一条弧所对的圆周角等于它所对的圆心角的一半。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对象 7">
                  <a:hlinkClick r:id="" action="ppaction://ole?verb=1"/>
                </p:cNvPr>
                <p:cNvSpPr txBox="1"/>
                <p:nvPr/>
              </p:nvSpPr>
              <p:spPr bwMode="auto">
                <a:xfrm>
                  <a:off x="4210467" y="1542743"/>
                  <a:ext cx="234950" cy="6080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zh-CN" altLang="en-US" sz="16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8" name="对象 7">
                  <a:hlinkClick r:id="" action="ppaction://ole?verb=1"/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10467" y="1542743"/>
                  <a:ext cx="234950" cy="608012"/>
                </a:xfrm>
                <a:prstGeom prst="rect">
                  <a:avLst/>
                </a:prstGeom>
                <a:blipFill rotWithShape="1">
                  <a:blip r:embed="rId6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73719" y="1360777"/>
            <a:ext cx="10332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kumimoji="1" lang="en-US" altLang="zh-CN" sz="2400" b="1" dirty="0">
                <a:cs typeface="+mn-ea"/>
                <a:sym typeface="+mn-lt"/>
              </a:rPr>
              <a:t>   </a:t>
            </a:r>
            <a:r>
              <a:rPr kumimoji="1" lang="zh-CN" altLang="en-US" sz="2400" b="1" dirty="0">
                <a:cs typeface="+mn-ea"/>
                <a:sym typeface="+mn-lt"/>
              </a:rPr>
              <a:t>在同圆或等圆中，两条弧相等，则他们所对应的圆周角有什么关系？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02655" y="3303658"/>
            <a:ext cx="3521772" cy="2467265"/>
            <a:chOff x="4336220" y="2434373"/>
            <a:chExt cx="2641329" cy="1850449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720000">
              <a:off x="5753586" y="2434373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1520000">
              <a:off x="4336220" y="3225960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148525" y="2893699"/>
            <a:ext cx="3266017" cy="3266016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6320000">
            <a:off x="1307275" y="2991065"/>
            <a:ext cx="1631949" cy="141181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10"/>
          <p:cNvSpPr>
            <a:spLocks noChangeArrowheads="1"/>
          </p:cNvSpPr>
          <p:nvPr/>
        </p:nvSpPr>
        <p:spPr bwMode="auto">
          <a:xfrm>
            <a:off x="2302109" y="4620899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5" name="Text Box 11"/>
          <p:cNvSpPr>
            <a:spLocks noChangeArrowheads="1"/>
          </p:cNvSpPr>
          <p:nvPr/>
        </p:nvSpPr>
        <p:spPr bwMode="auto">
          <a:xfrm>
            <a:off x="4378558" y="4635715"/>
            <a:ext cx="5757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Text Box 12"/>
          <p:cNvSpPr>
            <a:spLocks noChangeArrowheads="1"/>
          </p:cNvSpPr>
          <p:nvPr/>
        </p:nvSpPr>
        <p:spPr bwMode="auto">
          <a:xfrm>
            <a:off x="3976391" y="2705315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7" name="Text Box 30"/>
          <p:cNvSpPr>
            <a:spLocks noChangeArrowheads="1"/>
          </p:cNvSpPr>
          <p:nvPr/>
        </p:nvSpPr>
        <p:spPr bwMode="auto">
          <a:xfrm flipH="1">
            <a:off x="585491" y="3268348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29"/>
          <p:cNvSpPr>
            <a:spLocks noChangeArrowheads="1"/>
          </p:cNvSpPr>
          <p:nvPr/>
        </p:nvSpPr>
        <p:spPr bwMode="auto">
          <a:xfrm flipH="1">
            <a:off x="2617491" y="2197315"/>
            <a:ext cx="13546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87371" y="1711572"/>
            <a:ext cx="5735866" cy="4664165"/>
            <a:chOff x="3964778" y="1283679"/>
            <a:chExt cx="4179190" cy="3498124"/>
          </a:xfrm>
        </p:grpSpPr>
        <p:sp>
          <p:nvSpPr>
            <p:cNvPr id="6" name="矩形 5"/>
            <p:cNvSpPr/>
            <p:nvPr/>
          </p:nvSpPr>
          <p:spPr>
            <a:xfrm>
              <a:off x="3964778" y="1443005"/>
              <a:ext cx="4179190" cy="3338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200" dirty="0">
                  <a:cs typeface="+mn-ea"/>
                  <a:sym typeface="+mn-lt"/>
                </a:rPr>
                <a:t>将弧</a:t>
              </a:r>
              <a:r>
                <a:rPr lang="en-US" altLang="zh-CN" sz="2200" dirty="0">
                  <a:cs typeface="+mn-ea"/>
                  <a:sym typeface="+mn-lt"/>
                </a:rPr>
                <a:t>AB</a:t>
              </a:r>
              <a:r>
                <a:rPr lang="zh-CN" altLang="en-US" sz="2200" dirty="0">
                  <a:cs typeface="+mn-ea"/>
                  <a:sym typeface="+mn-lt"/>
                </a:rPr>
                <a:t>绕圆心</a:t>
              </a:r>
              <a:r>
                <a:rPr lang="en-US" altLang="zh-CN" sz="2200" dirty="0">
                  <a:cs typeface="+mn-ea"/>
                  <a:sym typeface="+mn-lt"/>
                </a:rPr>
                <a:t>O</a:t>
              </a:r>
              <a:r>
                <a:rPr lang="zh-CN" altLang="en-US" sz="2200" dirty="0">
                  <a:cs typeface="+mn-ea"/>
                  <a:sym typeface="+mn-lt"/>
                </a:rPr>
                <a:t>旋转，使弧</a:t>
              </a:r>
              <a:r>
                <a:rPr lang="en-US" altLang="zh-CN" sz="2200" dirty="0">
                  <a:cs typeface="+mn-ea"/>
                  <a:sym typeface="+mn-lt"/>
                </a:rPr>
                <a:t>AB</a:t>
              </a:r>
              <a:r>
                <a:rPr lang="zh-CN" altLang="en-US" sz="2200" dirty="0">
                  <a:cs typeface="+mn-ea"/>
                  <a:sym typeface="+mn-lt"/>
                </a:rPr>
                <a:t>与弧</a:t>
              </a:r>
              <a:r>
                <a:rPr lang="en-US" altLang="zh-CN" sz="2200" b="1" dirty="0">
                  <a:cs typeface="+mn-ea"/>
                  <a:sym typeface="+mn-lt"/>
                </a:rPr>
                <a:t>A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200" b="1" dirty="0">
                  <a:cs typeface="+mn-ea"/>
                  <a:sym typeface="+mn-lt"/>
                </a:rPr>
                <a:t>B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200" b="1" dirty="0">
                  <a:cs typeface="+mn-ea"/>
                  <a:sym typeface="+mn-lt"/>
                </a:rPr>
                <a:t>重合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en-US" altLang="zh-CN" sz="2200" b="1" dirty="0">
                  <a:cs typeface="+mn-ea"/>
                  <a:sym typeface="+mn-lt"/>
                </a:rPr>
                <a:t>∴</a:t>
              </a:r>
              <a:r>
                <a:rPr lang="zh-CN" altLang="en-US" sz="2200" b="1" dirty="0">
                  <a:cs typeface="+mn-ea"/>
                  <a:sym typeface="+mn-lt"/>
                </a:rPr>
                <a:t>点</a:t>
              </a:r>
              <a:r>
                <a:rPr lang="en-US" altLang="zh-CN" sz="2200" b="1" dirty="0">
                  <a:cs typeface="+mn-ea"/>
                  <a:sym typeface="+mn-lt"/>
                </a:rPr>
                <a:t>A</a:t>
              </a:r>
              <a:r>
                <a:rPr lang="zh-CN" altLang="en-US" sz="2200" b="1" dirty="0">
                  <a:cs typeface="+mn-ea"/>
                  <a:sym typeface="+mn-lt"/>
                </a:rPr>
                <a:t>与</a:t>
              </a:r>
              <a:r>
                <a:rPr lang="en-US" altLang="zh-CN" sz="2200" b="1" dirty="0">
                  <a:cs typeface="+mn-ea"/>
                  <a:sym typeface="+mn-lt"/>
                </a:rPr>
                <a:t>A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200" b="1" dirty="0">
                  <a:cs typeface="+mn-ea"/>
                  <a:sym typeface="+mn-lt"/>
                </a:rPr>
                <a:t>重合，</a:t>
              </a:r>
              <a:r>
                <a:rPr lang="en-US" altLang="zh-CN" sz="2200" b="1" dirty="0">
                  <a:cs typeface="+mn-ea"/>
                  <a:sym typeface="+mn-lt"/>
                </a:rPr>
                <a:t>B</a:t>
              </a:r>
              <a:r>
                <a:rPr lang="zh-CN" altLang="en-US" sz="2200" b="1" dirty="0">
                  <a:cs typeface="+mn-ea"/>
                  <a:sym typeface="+mn-lt"/>
                </a:rPr>
                <a:t>与</a:t>
              </a:r>
              <a:r>
                <a:rPr lang="en-US" altLang="zh-CN" sz="2200" b="1" dirty="0">
                  <a:cs typeface="+mn-ea"/>
                  <a:sym typeface="+mn-lt"/>
                </a:rPr>
                <a:t>B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200" b="1" dirty="0">
                  <a:cs typeface="+mn-ea"/>
                  <a:sym typeface="+mn-lt"/>
                </a:rPr>
                <a:t>重合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∴射线</a:t>
              </a:r>
              <a:r>
                <a:rPr lang="en-US" altLang="zh-CN" sz="2200" b="1" dirty="0">
                  <a:cs typeface="+mn-ea"/>
                  <a:sym typeface="+mn-lt"/>
                </a:rPr>
                <a:t>OB</a:t>
              </a:r>
              <a:r>
                <a:rPr lang="zh-CN" altLang="en-US" sz="2200" b="1" dirty="0">
                  <a:cs typeface="+mn-ea"/>
                  <a:sym typeface="+mn-lt"/>
                </a:rPr>
                <a:t>与</a:t>
              </a:r>
              <a:r>
                <a:rPr lang="en-US" altLang="zh-CN" sz="2200" b="1" dirty="0">
                  <a:cs typeface="+mn-ea"/>
                  <a:sym typeface="+mn-lt"/>
                </a:rPr>
                <a:t>OB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200" b="1" dirty="0">
                  <a:cs typeface="+mn-ea"/>
                  <a:sym typeface="+mn-lt"/>
                </a:rPr>
                <a:t>重合，射线</a:t>
              </a:r>
              <a:r>
                <a:rPr lang="en-US" altLang="zh-CN" sz="2200" b="1" dirty="0">
                  <a:cs typeface="+mn-ea"/>
                  <a:sym typeface="+mn-lt"/>
                </a:rPr>
                <a:t>OA</a:t>
              </a:r>
              <a:r>
                <a:rPr lang="zh-CN" altLang="en-US" sz="2200" b="1" dirty="0">
                  <a:cs typeface="+mn-ea"/>
                  <a:sym typeface="+mn-lt"/>
                </a:rPr>
                <a:t>与</a:t>
              </a:r>
              <a:r>
                <a:rPr lang="en-US" altLang="zh-CN" sz="2200" b="1" dirty="0">
                  <a:cs typeface="+mn-ea"/>
                  <a:sym typeface="+mn-lt"/>
                </a:rPr>
                <a:t>OA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200" b="1" dirty="0">
                  <a:cs typeface="+mn-ea"/>
                  <a:sym typeface="+mn-lt"/>
                </a:rPr>
                <a:t>重合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∴</a:t>
              </a:r>
              <a:r>
                <a:rPr lang="en-US" altLang="zh-CN" sz="2200" b="1" dirty="0">
                  <a:cs typeface="+mn-ea"/>
                  <a:sym typeface="+mn-lt"/>
                </a:rPr>
                <a:t>∠AOB</a:t>
              </a:r>
              <a:r>
                <a:rPr lang="zh-CN" altLang="en-US" sz="2200" b="1" dirty="0">
                  <a:cs typeface="+mn-ea"/>
                  <a:sym typeface="+mn-lt"/>
                </a:rPr>
                <a:t>＝</a:t>
              </a:r>
              <a:r>
                <a:rPr lang="en-US" altLang="zh-CN" sz="2200" b="1" dirty="0">
                  <a:cs typeface="+mn-ea"/>
                  <a:sym typeface="+mn-lt"/>
                </a:rPr>
                <a:t>∠A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200" b="1" dirty="0">
                  <a:cs typeface="+mn-ea"/>
                  <a:sym typeface="+mn-lt"/>
                </a:rPr>
                <a:t>OB</a:t>
              </a:r>
              <a:r>
                <a:rPr lang="en-US" altLang="zh-CN" sz="2200" b="1" baseline="-25000" dirty="0">
                  <a:cs typeface="+mn-ea"/>
                  <a:sym typeface="+mn-lt"/>
                </a:rPr>
                <a:t>1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而一条弧所对的圆周角等于它所对的圆心角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的一半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∴它们所对应的的圆周角相同。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200" b="1" dirty="0">
                  <a:cs typeface="+mn-ea"/>
                  <a:sym typeface="+mn-lt"/>
                </a:rPr>
                <a:t>即同弧或等弧所对的圆周角相等。</a:t>
              </a:r>
              <a:endParaRPr lang="en-US" altLang="zh-CN" sz="22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endParaRPr lang="en-US" altLang="zh-CN" sz="2200" b="1" baseline="-25000" dirty="0">
                <a:cs typeface="+mn-ea"/>
                <a:sym typeface="+mn-lt"/>
              </a:endParaRPr>
            </a:p>
          </p:txBody>
        </p:sp>
        <p:sp>
          <p:nvSpPr>
            <p:cNvPr id="31" name="Text Box 53"/>
            <p:cNvSpPr>
              <a:spLocks noChangeArrowheads="1"/>
            </p:cNvSpPr>
            <p:nvPr/>
          </p:nvSpPr>
          <p:spPr bwMode="auto">
            <a:xfrm>
              <a:off x="4370715" y="1298472"/>
              <a:ext cx="396161" cy="39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8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32" name="Text Box 53"/>
            <p:cNvSpPr>
              <a:spLocks noChangeArrowheads="1"/>
            </p:cNvSpPr>
            <p:nvPr/>
          </p:nvSpPr>
          <p:spPr bwMode="auto">
            <a:xfrm>
              <a:off x="7150367" y="1283679"/>
              <a:ext cx="396161" cy="39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8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cxnSp>
        <p:nvCxnSpPr>
          <p:cNvPr id="20" name="直接连接符 19"/>
          <p:cNvCxnSpPr>
            <a:stCxn id="13" idx="0"/>
            <a:endCxn id="12" idx="3"/>
          </p:cNvCxnSpPr>
          <p:nvPr/>
        </p:nvCxnSpPr>
        <p:spPr>
          <a:xfrm>
            <a:off x="1417773" y="3672337"/>
            <a:ext cx="209049" cy="200908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3" idx="4"/>
            <a:endCxn id="12" idx="3"/>
          </p:cNvCxnSpPr>
          <p:nvPr/>
        </p:nvCxnSpPr>
        <p:spPr>
          <a:xfrm flipH="1">
            <a:off x="1626822" y="2906132"/>
            <a:ext cx="1230383" cy="277528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Text Box 30"/>
          <p:cNvSpPr>
            <a:spLocks noChangeArrowheads="1"/>
          </p:cNvSpPr>
          <p:nvPr/>
        </p:nvSpPr>
        <p:spPr bwMode="auto">
          <a:xfrm flipH="1">
            <a:off x="1103017" y="5749347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en-US" altLang="zh-CN" sz="4265" b="1" i="1" baseline="-25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976 C -0.00799 -0.02624 -0.02708 -0.05309 -0.04705 -0.06327 C -0.06667 -0.07346 -0.09427 -0.08272 -0.1184 -0.08087 C -0.14254 -0.07902 -0.17188 -0.06605 -0.19201 -0.05031 C -0.21233 -0.0355 -0.23004 -0.00309 -0.23993 0.00987 " rAng="0" ptsTypes="AAAAA">
                                      <p:cBhvr additive="base"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9537 C 0.02188 -0.10864 0.02327 -0.15 0.01997 -0.175 C 0.01667 -0.2 0.01372 -0.22315 0.00243 -0.24568 C -0.00885 -0.26759 -0.03142 -0.2929 -0.04809 -0.30741 C -0.06475 -0.32161 -0.08784 -0.32654 -0.09809 -0.33148 " rAng="0" ptsTypes="AAAAA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118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822539" y="2311832"/>
            <a:ext cx="3266016" cy="3266017"/>
          </a:xfrm>
          <a:prstGeom prst="ellipse">
            <a:avLst/>
          </a:prstGeom>
          <a:noFill/>
          <a:ln w="28575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6400" b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7822539" y="3950131"/>
            <a:ext cx="3266016" cy="0"/>
          </a:xfrm>
          <a:prstGeom prst="line">
            <a:avLst/>
          </a:prstGeom>
          <a:noFill/>
          <a:ln w="28575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8283973" y="2817715"/>
            <a:ext cx="2798233" cy="1159933"/>
          </a:xfrm>
          <a:custGeom>
            <a:avLst/>
            <a:gdLst>
              <a:gd name="T0" fmla="*/ 0 w 1322"/>
              <a:gd name="T1" fmla="*/ 0 h 548"/>
              <a:gd name="T2" fmla="*/ 1322 w 1322"/>
              <a:gd name="T3" fmla="*/ 548 h 5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22" h="548">
                <a:moveTo>
                  <a:pt x="0" y="0"/>
                </a:moveTo>
                <a:lnTo>
                  <a:pt x="1322" y="548"/>
                </a:lnTo>
              </a:path>
            </a:pathLst>
          </a:custGeom>
          <a:noFill/>
          <a:ln w="28575" cap="flat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7831006" y="2826181"/>
            <a:ext cx="444500" cy="1117600"/>
          </a:xfrm>
          <a:custGeom>
            <a:avLst/>
            <a:gdLst>
              <a:gd name="T0" fmla="*/ 210 w 210"/>
              <a:gd name="T1" fmla="*/ 0 h 528"/>
              <a:gd name="T2" fmla="*/ 0 w 210"/>
              <a:gd name="T3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0" h="528">
                <a:moveTo>
                  <a:pt x="210" y="0"/>
                </a:moveTo>
                <a:lnTo>
                  <a:pt x="0" y="528"/>
                </a:lnTo>
              </a:path>
            </a:pathLst>
          </a:custGeom>
          <a:noFill/>
          <a:ln w="28575" cap="flat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 Box 13"/>
          <p:cNvSpPr>
            <a:spLocks noChangeArrowheads="1"/>
          </p:cNvSpPr>
          <p:nvPr/>
        </p:nvSpPr>
        <p:spPr bwMode="auto">
          <a:xfrm>
            <a:off x="7388622" y="3742698"/>
            <a:ext cx="624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14"/>
          <p:cNvSpPr>
            <a:spLocks noChangeArrowheads="1"/>
          </p:cNvSpPr>
          <p:nvPr/>
        </p:nvSpPr>
        <p:spPr bwMode="auto">
          <a:xfrm>
            <a:off x="11086439" y="3751165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1" name="Text Box 15"/>
          <p:cNvSpPr>
            <a:spLocks noChangeArrowheads="1"/>
          </p:cNvSpPr>
          <p:nvPr/>
        </p:nvSpPr>
        <p:spPr bwMode="auto">
          <a:xfrm>
            <a:off x="7725172" y="2409198"/>
            <a:ext cx="768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400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2" name="Text Box 17"/>
          <p:cNvSpPr>
            <a:spLocks noChangeArrowheads="1"/>
          </p:cNvSpPr>
          <p:nvPr/>
        </p:nvSpPr>
        <p:spPr bwMode="auto">
          <a:xfrm>
            <a:off x="9215305" y="3943782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3" name="Freeform 18"/>
          <p:cNvSpPr/>
          <p:nvPr/>
        </p:nvSpPr>
        <p:spPr bwMode="auto">
          <a:xfrm>
            <a:off x="7843706" y="2313949"/>
            <a:ext cx="1418167" cy="1646767"/>
          </a:xfrm>
          <a:custGeom>
            <a:avLst/>
            <a:gdLst>
              <a:gd name="T0" fmla="*/ 0 w 670"/>
              <a:gd name="T1" fmla="*/ 778 h 778"/>
              <a:gd name="T2" fmla="*/ 670 w 670"/>
              <a:gd name="T3" fmla="*/ 0 h 7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70" h="778">
                <a:moveTo>
                  <a:pt x="0" y="778"/>
                </a:moveTo>
                <a:lnTo>
                  <a:pt x="670" y="0"/>
                </a:lnTo>
              </a:path>
            </a:pathLst>
          </a:custGeom>
          <a:noFill/>
          <a:ln w="28575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9261873" y="2311831"/>
            <a:ext cx="1824567" cy="1631951"/>
          </a:xfrm>
          <a:prstGeom prst="line">
            <a:avLst/>
          </a:prstGeom>
          <a:noFill/>
          <a:ln w="28575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20"/>
          <p:cNvSpPr/>
          <p:nvPr/>
        </p:nvSpPr>
        <p:spPr bwMode="auto">
          <a:xfrm>
            <a:off x="7818305" y="2987048"/>
            <a:ext cx="2980267" cy="965200"/>
          </a:xfrm>
          <a:custGeom>
            <a:avLst/>
            <a:gdLst>
              <a:gd name="T0" fmla="*/ 0 w 1408"/>
              <a:gd name="T1" fmla="*/ 456 h 456"/>
              <a:gd name="T2" fmla="*/ 1408 w 1408"/>
              <a:gd name="T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8" h="456">
                <a:moveTo>
                  <a:pt x="0" y="456"/>
                </a:moveTo>
                <a:lnTo>
                  <a:pt x="1408" y="0"/>
                </a:lnTo>
              </a:path>
            </a:pathLst>
          </a:custGeom>
          <a:noFill/>
          <a:ln w="28575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21"/>
          <p:cNvSpPr/>
          <p:nvPr/>
        </p:nvSpPr>
        <p:spPr bwMode="auto">
          <a:xfrm>
            <a:off x="10781639" y="3003981"/>
            <a:ext cx="296333" cy="939800"/>
          </a:xfrm>
          <a:custGeom>
            <a:avLst/>
            <a:gdLst>
              <a:gd name="T0" fmla="*/ 0 w 140"/>
              <a:gd name="T1" fmla="*/ 0 h 444"/>
              <a:gd name="T2" fmla="*/ 140 w 140"/>
              <a:gd name="T3" fmla="*/ 444 h 4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" h="444">
                <a:moveTo>
                  <a:pt x="0" y="0"/>
                </a:moveTo>
                <a:lnTo>
                  <a:pt x="140" y="444"/>
                </a:lnTo>
              </a:path>
            </a:pathLst>
          </a:custGeom>
          <a:noFill/>
          <a:ln w="28575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Text Box 22"/>
          <p:cNvSpPr>
            <a:spLocks noChangeArrowheads="1"/>
          </p:cNvSpPr>
          <p:nvPr/>
        </p:nvSpPr>
        <p:spPr bwMode="auto">
          <a:xfrm>
            <a:off x="8935906" y="1833465"/>
            <a:ext cx="865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400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8" name="Text Box 23"/>
          <p:cNvSpPr>
            <a:spLocks noChangeArrowheads="1"/>
          </p:cNvSpPr>
          <p:nvPr/>
        </p:nvSpPr>
        <p:spPr bwMode="auto">
          <a:xfrm>
            <a:off x="10760472" y="2656849"/>
            <a:ext cx="768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400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19" name="矩形 18"/>
          <p:cNvSpPr/>
          <p:nvPr/>
        </p:nvSpPr>
        <p:spPr>
          <a:xfrm>
            <a:off x="1285610" y="3481891"/>
            <a:ext cx="5343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 </a:t>
            </a:r>
            <a:r>
              <a:rPr lang="zh-CN" altLang="en-US" sz="2400" dirty="0">
                <a:cs typeface="+mn-ea"/>
                <a:sym typeface="+mn-lt"/>
              </a:rPr>
              <a:t>证明：</a:t>
            </a:r>
            <a:r>
              <a:rPr lang="en-US" altLang="zh-CN" sz="2400" dirty="0">
                <a:cs typeface="+mn-ea"/>
                <a:sym typeface="+mn-lt"/>
              </a:rPr>
              <a:t>90°</a:t>
            </a:r>
            <a:r>
              <a:rPr lang="zh-CN" altLang="en-US" sz="2400" dirty="0">
                <a:cs typeface="+mn-ea"/>
                <a:sym typeface="+mn-lt"/>
              </a:rPr>
              <a:t>的圆周角所对的弦是直径？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>
            <a:spLocks noChangeArrowheads="1"/>
          </p:cNvSpPr>
          <p:nvPr/>
        </p:nvSpPr>
        <p:spPr bwMode="auto">
          <a:xfrm>
            <a:off x="711201" y="1259237"/>
            <a:ext cx="10413999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如图，⊙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直径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10cm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，弦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6cm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的平分线交⊙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于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en-US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的长．</a:t>
            </a:r>
          </a:p>
        </p:txBody>
      </p:sp>
      <p:pic>
        <p:nvPicPr>
          <p:cNvPr id="6" name="Picture 3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327" y="2408270"/>
            <a:ext cx="3869267" cy="3981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组合 19"/>
          <p:cNvGrpSpPr/>
          <p:nvPr/>
        </p:nvGrpSpPr>
        <p:grpSpPr>
          <a:xfrm>
            <a:off x="711201" y="2476892"/>
            <a:ext cx="8544982" cy="4023961"/>
            <a:chOff x="241002" y="1685892"/>
            <a:chExt cx="6408737" cy="3017971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" name="Object 5"/>
                <p:cNvGraphicFramePr>
                  <a:graphicFrameLocks noChangeAspect="1"/>
                </p:cNvGraphicFramePr>
                <p:nvPr/>
              </p:nvGraphicFramePr>
              <p:xfrm>
                <a:off x="1690044" y="2091652"/>
                <a:ext cx="3318825" cy="33319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00" name="公式" r:id="rId5" imgW="2895600" imgH="342900" progId="Equations">
                        <p:embed/>
                      </p:oleObj>
                    </mc:Choice>
                    <mc:Fallback>
                      <p:oleObj name="公式" r:id="rId5" imgW="2895600" imgH="342900" progId="Equations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90044" y="2091652"/>
                              <a:ext cx="3318825" cy="33319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ct 5"/>
                <p:cNvGraphicFramePr>
                  <a:graphicFrameLocks noChangeAspect="1"/>
                </p:cNvGraphicFramePr>
                <p:nvPr/>
              </p:nvGraphicFramePr>
              <p:xfrm>
                <a:off x="1690044" y="2091652"/>
                <a:ext cx="3318825" cy="33319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098" name="公式" r:id="rId7" imgW="2895600" imgH="342900" progId="Equations">
                        <p:embed/>
                      </p:oleObj>
                    </mc:Choice>
                    <mc:Fallback>
                      <p:oleObj name="公式" r:id="rId7" imgW="2895600" imgH="342900" progId="Equations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90044" y="2091652"/>
                              <a:ext cx="3318825" cy="33319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8" name="Text Box 7"/>
            <p:cNvSpPr>
              <a:spLocks noChangeArrowheads="1"/>
            </p:cNvSpPr>
            <p:nvPr/>
          </p:nvSpPr>
          <p:spPr bwMode="auto">
            <a:xfrm>
              <a:off x="241002" y="3529189"/>
              <a:ext cx="6408737" cy="346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又在</a:t>
              </a:r>
              <a:r>
                <a:rPr lang="en-US" altLang="zh-CN" sz="2400" dirty="0" err="1">
                  <a:latin typeface="+mn-lt"/>
                  <a:ea typeface="+mn-ea"/>
                  <a:cs typeface="+mn-ea"/>
                  <a:sym typeface="+mn-lt"/>
                </a:rPr>
                <a:t>Rt△</a:t>
              </a:r>
              <a:r>
                <a:rPr lang="en-US" altLang="zh-CN" sz="2400" i="1" dirty="0" err="1">
                  <a:latin typeface="+mn-lt"/>
                  <a:ea typeface="+mn-ea"/>
                  <a:cs typeface="+mn-ea"/>
                  <a:sym typeface="+mn-lt"/>
                </a:rPr>
                <a:t>ABD</a:t>
              </a: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中，</a:t>
              </a:r>
              <a:r>
                <a:rPr lang="en-US" altLang="zh-CN" sz="2400" i="1" dirty="0">
                  <a:latin typeface="+mn-lt"/>
                  <a:ea typeface="+mn-ea"/>
                  <a:cs typeface="+mn-ea"/>
                  <a:sym typeface="+mn-lt"/>
                </a:rPr>
                <a:t>AD</a:t>
              </a:r>
              <a:r>
                <a:rPr lang="en-US" altLang="zh-CN" sz="2400" baseline="30000" dirty="0"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en-US" altLang="zh-CN" sz="2400" dirty="0">
                  <a:latin typeface="+mn-lt"/>
                  <a:ea typeface="+mn-ea"/>
                  <a:cs typeface="+mn-ea"/>
                  <a:sym typeface="+mn-lt"/>
                </a:rPr>
                <a:t>+</a:t>
              </a:r>
              <a:r>
                <a:rPr lang="en-US" altLang="zh-CN" sz="2400" i="1" dirty="0">
                  <a:latin typeface="+mn-lt"/>
                  <a:ea typeface="+mn-ea"/>
                  <a:cs typeface="+mn-ea"/>
                  <a:sym typeface="+mn-lt"/>
                </a:rPr>
                <a:t>BD</a:t>
              </a:r>
              <a:r>
                <a:rPr lang="en-US" altLang="zh-CN" sz="2400" baseline="30000" dirty="0"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en-US" altLang="zh-CN" sz="2400" i="1" dirty="0">
                  <a:latin typeface="+mn-lt"/>
                  <a:ea typeface="+mn-ea"/>
                  <a:cs typeface="+mn-ea"/>
                  <a:sym typeface="+mn-lt"/>
                </a:rPr>
                <a:t>=AB</a:t>
              </a:r>
              <a:r>
                <a:rPr lang="en-US" altLang="zh-CN" sz="2400" baseline="30000" dirty="0"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12"/>
                <p:cNvSpPr txBox="1"/>
                <p:nvPr/>
              </p:nvSpPr>
              <p:spPr bwMode="auto">
                <a:xfrm>
                  <a:off x="246305" y="3840263"/>
                  <a:ext cx="6192837" cy="863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∴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𝐴𝐷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𝐵𝐷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f>
                          <m:fPr>
                            <m:ctrlP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𝐴𝐵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f>
                          <m:fPr>
                            <m:ctrlP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×10=5</m:t>
                        </m:r>
                        <m:rad>
                          <m:radPr>
                            <m:degHide m:val="on"/>
                            <m:ctrlP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e>
                        </m:rad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𝑐𝑚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oMath>
                    </m:oMathPara>
                  </a14:m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6305" y="3840263"/>
                  <a:ext cx="6192837" cy="863600"/>
                </a:xfrm>
                <a:prstGeom prst="rect">
                  <a:avLst/>
                </a:prstGeom>
                <a:blipFill rotWithShape="1">
                  <a:blip r:embed="rId9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246305" y="1685892"/>
              <a:ext cx="3304030" cy="99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50000"/>
                </a:lnSpc>
              </a:pP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解：∵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AB</a:t>
              </a: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是直径</a:t>
              </a:r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∴ ∠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ACB</a:t>
              </a:r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= ∠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ADB</a:t>
              </a:r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=90°</a:t>
              </a:r>
            </a:p>
            <a:p>
              <a:pPr defTabSz="914400" eaLnBrk="1" hangingPunct="1">
                <a:lnSpc>
                  <a:spcPct val="150000"/>
                </a:lnSpc>
              </a:pP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在</a:t>
              </a:r>
              <a:r>
                <a:rPr lang="en-US" altLang="zh-CN" b="0" dirty="0" err="1">
                  <a:latin typeface="+mn-lt"/>
                  <a:ea typeface="+mn-ea"/>
                  <a:cs typeface="+mn-ea"/>
                  <a:sym typeface="+mn-lt"/>
                </a:rPr>
                <a:t>Rt△</a:t>
              </a:r>
              <a:r>
                <a:rPr lang="en-US" altLang="zh-CN" b="0" i="1" dirty="0" err="1">
                  <a:latin typeface="+mn-lt"/>
                  <a:ea typeface="+mn-ea"/>
                  <a:cs typeface="+mn-ea"/>
                  <a:sym typeface="+mn-lt"/>
                </a:rPr>
                <a:t>ABC</a:t>
              </a: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中，</a:t>
              </a:r>
              <a:endParaRPr lang="en-US" altLang="zh-CN" b="0" dirty="0">
                <a:latin typeface="+mn-lt"/>
                <a:ea typeface="+mn-ea"/>
                <a:cs typeface="+mn-ea"/>
                <a:sym typeface="+mn-lt"/>
              </a:endParaRPr>
            </a:p>
            <a:p>
              <a:pPr defTabSz="914400" eaLnBrk="1" hangingPunct="1"/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∵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CD</a:t>
              </a: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平分∠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ACB</a:t>
              </a:r>
              <a:r>
                <a:rPr lang="zh-CN" altLang="en-US" b="0" dirty="0"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</p:txBody>
        </p:sp>
        <p:sp>
          <p:nvSpPr>
            <p:cNvPr id="14" name="Rectangle 33"/>
            <p:cNvSpPr>
              <a:spLocks noChangeArrowheads="1"/>
            </p:cNvSpPr>
            <p:nvPr/>
          </p:nvSpPr>
          <p:spPr bwMode="auto">
            <a:xfrm>
              <a:off x="241003" y="3160530"/>
              <a:ext cx="1079864" cy="300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∴  </a:t>
              </a:r>
              <a:r>
                <a:rPr lang="en-US" altLang="zh-CN" b="0" i="1" dirty="0">
                  <a:latin typeface="+mn-lt"/>
                  <a:ea typeface="+mn-ea"/>
                  <a:cs typeface="+mn-ea"/>
                  <a:sym typeface="+mn-lt"/>
                </a:rPr>
                <a:t>AD=BD</a:t>
              </a:r>
              <a:r>
                <a:rPr lang="en-US" altLang="zh-CN" b="0" dirty="0"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ject 34"/>
                <p:cNvSpPr txBox="1"/>
                <p:nvPr/>
              </p:nvSpPr>
              <p:spPr bwMode="auto">
                <a:xfrm>
                  <a:off x="246305" y="2819132"/>
                  <a:ext cx="2662237" cy="3968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∴∠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𝐴𝐶𝐷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=∠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𝐵𝐶𝐷</m:t>
                        </m:r>
                        <m: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.</m:t>
                        </m:r>
                      </m:oMath>
                    </m:oMathPara>
                  </a14:m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5" name="Object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6305" y="2819132"/>
                  <a:ext cx="2662237" cy="396875"/>
                </a:xfrm>
                <a:prstGeom prst="rect">
                  <a:avLst/>
                </a:prstGeom>
                <a:blipFill rotWithShape="1">
                  <a:blip r:embed="rId10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7372031" y="2266630"/>
            <a:ext cx="3030724" cy="30307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梯形 5"/>
          <p:cNvSpPr/>
          <p:nvPr/>
        </p:nvSpPr>
        <p:spPr>
          <a:xfrm>
            <a:off x="7517970" y="2668293"/>
            <a:ext cx="2769031" cy="1685441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30159" y="3724503"/>
            <a:ext cx="72327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 Box 17"/>
          <p:cNvSpPr>
            <a:spLocks noChangeArrowheads="1"/>
          </p:cNvSpPr>
          <p:nvPr/>
        </p:nvSpPr>
        <p:spPr bwMode="auto">
          <a:xfrm>
            <a:off x="8902484" y="3648025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04619" y="1942161"/>
            <a:ext cx="5513254" cy="3679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  </a:t>
            </a:r>
            <a:r>
              <a:rPr lang="zh-CN" altLang="en-US" sz="2000" dirty="0">
                <a:cs typeface="+mn-ea"/>
                <a:sym typeface="+mn-lt"/>
              </a:rPr>
              <a:t>    </a:t>
            </a:r>
            <a:r>
              <a:rPr lang="zh-CN" altLang="en-US" sz="2400" b="1" dirty="0">
                <a:cs typeface="+mn-ea"/>
                <a:sym typeface="+mn-lt"/>
              </a:rPr>
              <a:t>如果一个多边形的所有顶点都在同一个圆上，这个多边形叫做圆内接多边形。这个圆叫做这个多边形的外接圆。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例：四边形</a:t>
            </a:r>
            <a:r>
              <a:rPr lang="en-US" altLang="zh-CN" sz="2400" dirty="0">
                <a:cs typeface="+mn-ea"/>
                <a:sym typeface="+mn-lt"/>
              </a:rPr>
              <a:t>ABCD</a:t>
            </a:r>
            <a:r>
              <a:rPr lang="zh-CN" altLang="en-US" sz="2400" dirty="0">
                <a:cs typeface="+mn-ea"/>
                <a:sym typeface="+mn-lt"/>
              </a:rPr>
              <a:t>是</a:t>
            </a:r>
            <a:r>
              <a:rPr lang="en-US" altLang="zh-CN" sz="2400" dirty="0">
                <a:cs typeface="+mn-ea"/>
                <a:sym typeface="+mn-lt"/>
              </a:rPr>
              <a:t>⊙O</a:t>
            </a:r>
            <a:r>
              <a:rPr lang="zh-CN" altLang="en-US" sz="2400" dirty="0">
                <a:cs typeface="+mn-ea"/>
                <a:sym typeface="+mn-lt"/>
              </a:rPr>
              <a:t>的内接四边形，</a:t>
            </a:r>
            <a:r>
              <a:rPr lang="en-US" altLang="zh-CN" sz="2400" dirty="0">
                <a:cs typeface="+mn-ea"/>
                <a:sym typeface="+mn-lt"/>
              </a:rPr>
              <a:t> ⊙O</a:t>
            </a:r>
            <a:r>
              <a:rPr lang="zh-CN" altLang="en-US" sz="2400" dirty="0">
                <a:cs typeface="+mn-ea"/>
                <a:sym typeface="+mn-lt"/>
              </a:rPr>
              <a:t>是四边形</a:t>
            </a:r>
            <a:r>
              <a:rPr lang="en-US" altLang="zh-CN" sz="2400" dirty="0">
                <a:cs typeface="+mn-ea"/>
                <a:sym typeface="+mn-lt"/>
              </a:rPr>
              <a:t>ABCD</a:t>
            </a:r>
            <a:r>
              <a:rPr lang="zh-CN" altLang="en-US" sz="2400" dirty="0">
                <a:cs typeface="+mn-ea"/>
                <a:sym typeface="+mn-lt"/>
              </a:rPr>
              <a:t>的外接圆。</a:t>
            </a:r>
          </a:p>
        </p:txBody>
      </p:sp>
      <p:sp>
        <p:nvSpPr>
          <p:cNvPr id="10" name="Text Box 13"/>
          <p:cNvSpPr>
            <a:spLocks noChangeArrowheads="1"/>
          </p:cNvSpPr>
          <p:nvPr/>
        </p:nvSpPr>
        <p:spPr bwMode="auto">
          <a:xfrm>
            <a:off x="7402216" y="2222986"/>
            <a:ext cx="624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3" name="Text Box 14"/>
          <p:cNvSpPr>
            <a:spLocks noChangeArrowheads="1"/>
          </p:cNvSpPr>
          <p:nvPr/>
        </p:nvSpPr>
        <p:spPr bwMode="auto">
          <a:xfrm>
            <a:off x="6890307" y="4152902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4" name="Text Box 14"/>
          <p:cNvSpPr>
            <a:spLocks noChangeArrowheads="1"/>
          </p:cNvSpPr>
          <p:nvPr/>
        </p:nvSpPr>
        <p:spPr bwMode="auto">
          <a:xfrm>
            <a:off x="10402755" y="4233903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6" name="Text Box 14"/>
          <p:cNvSpPr>
            <a:spLocks noChangeArrowheads="1"/>
          </p:cNvSpPr>
          <p:nvPr/>
        </p:nvSpPr>
        <p:spPr bwMode="auto">
          <a:xfrm>
            <a:off x="9836216" y="2199462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5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圆内接多边形概念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853575" y="1540571"/>
            <a:ext cx="977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圆内接四边形的四个角之间有什么关系？</a:t>
            </a:r>
          </a:p>
        </p:txBody>
      </p:sp>
      <p:sp>
        <p:nvSpPr>
          <p:cNvPr id="21" name="椭圆 20"/>
          <p:cNvSpPr/>
          <p:nvPr/>
        </p:nvSpPr>
        <p:spPr>
          <a:xfrm>
            <a:off x="8057831" y="2169765"/>
            <a:ext cx="3030724" cy="30307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梯形 21"/>
          <p:cNvSpPr/>
          <p:nvPr/>
        </p:nvSpPr>
        <p:spPr>
          <a:xfrm>
            <a:off x="8203770" y="2571428"/>
            <a:ext cx="2769031" cy="1685441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515959" y="3627638"/>
            <a:ext cx="72327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Text Box 17"/>
          <p:cNvSpPr>
            <a:spLocks noChangeArrowheads="1"/>
          </p:cNvSpPr>
          <p:nvPr/>
        </p:nvSpPr>
        <p:spPr bwMode="auto">
          <a:xfrm>
            <a:off x="9588284" y="3551160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5" name="Text Box 13"/>
          <p:cNvSpPr>
            <a:spLocks noChangeArrowheads="1"/>
          </p:cNvSpPr>
          <p:nvPr/>
        </p:nvSpPr>
        <p:spPr bwMode="auto">
          <a:xfrm>
            <a:off x="8088016" y="2126121"/>
            <a:ext cx="624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6" name="Text Box 14"/>
          <p:cNvSpPr>
            <a:spLocks noChangeArrowheads="1"/>
          </p:cNvSpPr>
          <p:nvPr/>
        </p:nvSpPr>
        <p:spPr bwMode="auto">
          <a:xfrm>
            <a:off x="7576107" y="4056037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27" name="Text Box 14"/>
          <p:cNvSpPr>
            <a:spLocks noChangeArrowheads="1"/>
          </p:cNvSpPr>
          <p:nvPr/>
        </p:nvSpPr>
        <p:spPr bwMode="auto">
          <a:xfrm>
            <a:off x="11088555" y="4137038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8" name="Text Box 14"/>
          <p:cNvSpPr>
            <a:spLocks noChangeArrowheads="1"/>
          </p:cNvSpPr>
          <p:nvPr/>
        </p:nvSpPr>
        <p:spPr bwMode="auto">
          <a:xfrm>
            <a:off x="10522016" y="2102597"/>
            <a:ext cx="62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cxnSp>
        <p:nvCxnSpPr>
          <p:cNvPr id="30" name="直接连接符 29"/>
          <p:cNvCxnSpPr>
            <a:endCxn id="23" idx="0"/>
          </p:cNvCxnSpPr>
          <p:nvPr/>
        </p:nvCxnSpPr>
        <p:spPr>
          <a:xfrm flipH="1">
            <a:off x="9552123" y="2591547"/>
            <a:ext cx="992336" cy="1036091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endCxn id="23" idx="1"/>
          </p:cNvCxnSpPr>
          <p:nvPr/>
        </p:nvCxnSpPr>
        <p:spPr>
          <a:xfrm flipV="1">
            <a:off x="8200523" y="3636564"/>
            <a:ext cx="1326028" cy="620307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853575" y="1924453"/>
            <a:ext cx="8153080" cy="4004494"/>
            <a:chOff x="640181" y="1443340"/>
            <a:chExt cx="6114810" cy="3003371"/>
          </a:xfrm>
        </p:grpSpPr>
        <p:grpSp>
          <p:nvGrpSpPr>
            <p:cNvPr id="38" name="组合 37"/>
            <p:cNvGrpSpPr/>
            <p:nvPr/>
          </p:nvGrpSpPr>
          <p:grpSpPr>
            <a:xfrm>
              <a:off x="640181" y="1443340"/>
              <a:ext cx="6114810" cy="3003371"/>
              <a:chOff x="397809" y="1499348"/>
              <a:chExt cx="6114810" cy="30033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397809" y="1499348"/>
                    <a:ext cx="6114810" cy="30033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defTabSz="914400">
                      <a:lnSpc>
                        <a:spcPct val="200000"/>
                      </a:lnSpc>
                    </a:pP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连接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BO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和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DO</a:t>
                    </a:r>
                  </a:p>
                  <a:p>
                    <a:pPr defTabSz="914400">
                      <a:lnSpc>
                        <a:spcPct val="200000"/>
                      </a:lnSpc>
                    </a:pP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∠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A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所对的弧为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BCD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，∠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C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所对的弧为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BAD</a:t>
                    </a:r>
                  </a:p>
                  <a:p>
                    <a:pPr defTabSz="914400">
                      <a:lnSpc>
                        <a:spcPct val="200000"/>
                      </a:lnSpc>
                    </a:pP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又∵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 BCD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和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BAD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所对圆心角的和为周角</a:t>
                    </a:r>
                    <a:endPara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  <a:p>
                    <a:pPr defTabSz="914400">
                      <a:lnSpc>
                        <a:spcPct val="200000"/>
                      </a:lnSpc>
                    </a:pP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∴ ∠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A+</a:t>
                    </a: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 ∠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C=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 </a:t>
                    </a:r>
                    <a: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×360°=180°</a:t>
                    </a:r>
                  </a:p>
                  <a:p>
                    <a:pPr defTabSz="914400">
                      <a:lnSpc>
                        <a:spcPct val="200000"/>
                      </a:lnSpc>
                    </a:pPr>
                    <a:r>
                      <a:rPr lang="zh-CN" altLang="en-US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a:t>即圆内接四边形的对角互补。</a:t>
                    </a:r>
                  </a:p>
                </p:txBody>
              </p:sp>
            </mc:Choice>
            <mc:Fallback xmlns="">
              <p:sp>
                <p:nvSpPr>
                  <p:cNvPr id="34" name="文本框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809" y="1499348"/>
                    <a:ext cx="6114810" cy="3003371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Text Box 53"/>
              <p:cNvSpPr>
                <a:spLocks noChangeArrowheads="1"/>
              </p:cNvSpPr>
              <p:nvPr/>
            </p:nvSpPr>
            <p:spPr bwMode="auto">
              <a:xfrm>
                <a:off x="1864990" y="1888112"/>
                <a:ext cx="473047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3735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37" name="Text Box 53"/>
              <p:cNvSpPr>
                <a:spLocks noChangeArrowheads="1"/>
              </p:cNvSpPr>
              <p:nvPr/>
            </p:nvSpPr>
            <p:spPr bwMode="auto">
              <a:xfrm>
                <a:off x="4093104" y="1941931"/>
                <a:ext cx="473047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3735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</p:grpSp>
        <p:sp>
          <p:nvSpPr>
            <p:cNvPr id="39" name="Text Box 53"/>
            <p:cNvSpPr>
              <a:spLocks noChangeArrowheads="1"/>
            </p:cNvSpPr>
            <p:nvPr/>
          </p:nvSpPr>
          <p:spPr bwMode="auto">
            <a:xfrm>
              <a:off x="1170245" y="2392296"/>
              <a:ext cx="473047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735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40" name="Text Box 53"/>
            <p:cNvSpPr>
              <a:spLocks noChangeArrowheads="1"/>
            </p:cNvSpPr>
            <p:nvPr/>
          </p:nvSpPr>
          <p:spPr bwMode="auto">
            <a:xfrm>
              <a:off x="1847842" y="2392296"/>
              <a:ext cx="473047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735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sp>
        <p:nvSpPr>
          <p:cNvPr id="29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915"/>
          <p:cNvSpPr txBox="1">
            <a:spLocks noChangeArrowheads="1"/>
          </p:cNvSpPr>
          <p:nvPr/>
        </p:nvSpPr>
        <p:spPr bwMode="auto">
          <a:xfrm>
            <a:off x="930310" y="1381343"/>
            <a:ext cx="10945283" cy="514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、填空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）如果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∠A=45°,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∠BOC=____,∠OBC=</a:t>
            </a:r>
            <a:r>
              <a:rPr lang="en-US" altLang="zh-CN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）如果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∠BOC=46°,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∠A=____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）如果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的度数是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46°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，那么这条弧所对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的圆心角和圆周角分别等于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弧所对的圆心角是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，所对的圆周角是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组合 37916"/>
          <p:cNvGrpSpPr/>
          <p:nvPr/>
        </p:nvGrpSpPr>
        <p:grpSpPr bwMode="auto">
          <a:xfrm>
            <a:off x="8598699" y="2029160"/>
            <a:ext cx="2891367" cy="3043776"/>
            <a:chOff x="3832" y="1249"/>
            <a:chExt cx="1380" cy="1432"/>
          </a:xfrm>
        </p:grpSpPr>
        <p:sp>
          <p:nvSpPr>
            <p:cNvPr id="7" name="椭圆 37917"/>
            <p:cNvSpPr>
              <a:spLocks noChangeArrowheads="1"/>
            </p:cNvSpPr>
            <p:nvPr/>
          </p:nvSpPr>
          <p:spPr bwMode="auto">
            <a:xfrm>
              <a:off x="3947" y="1249"/>
              <a:ext cx="1248" cy="1301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直接连接符 37918"/>
            <p:cNvSpPr>
              <a:spLocks noChangeShapeType="1"/>
            </p:cNvSpPr>
            <p:nvPr/>
          </p:nvSpPr>
          <p:spPr bwMode="auto">
            <a:xfrm flipH="1">
              <a:off x="3977" y="1523"/>
              <a:ext cx="1096" cy="5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直接连接符 37919"/>
            <p:cNvSpPr>
              <a:spLocks noChangeShapeType="1"/>
            </p:cNvSpPr>
            <p:nvPr/>
          </p:nvSpPr>
          <p:spPr bwMode="auto">
            <a:xfrm flipH="1">
              <a:off x="3977" y="1897"/>
              <a:ext cx="618" cy="19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直接连接符 37920"/>
            <p:cNvSpPr>
              <a:spLocks noChangeShapeType="1"/>
            </p:cNvSpPr>
            <p:nvPr/>
          </p:nvSpPr>
          <p:spPr bwMode="auto">
            <a:xfrm>
              <a:off x="4595" y="1897"/>
              <a:ext cx="180" cy="62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直接连接符 37921"/>
            <p:cNvSpPr>
              <a:spLocks noChangeShapeType="1"/>
            </p:cNvSpPr>
            <p:nvPr/>
          </p:nvSpPr>
          <p:spPr bwMode="auto">
            <a:xfrm flipH="1">
              <a:off x="4775" y="1523"/>
              <a:ext cx="298" cy="99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37922"/>
            <p:cNvSpPr>
              <a:spLocks noChangeArrowheads="1"/>
            </p:cNvSpPr>
            <p:nvPr/>
          </p:nvSpPr>
          <p:spPr bwMode="auto">
            <a:xfrm>
              <a:off x="4583" y="1885"/>
              <a:ext cx="30" cy="3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37923"/>
            <p:cNvSpPr>
              <a:spLocks noChangeArrowheads="1"/>
            </p:cNvSpPr>
            <p:nvPr/>
          </p:nvSpPr>
          <p:spPr bwMode="auto">
            <a:xfrm>
              <a:off x="4377" y="1933"/>
              <a:ext cx="2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en-US" altLang="zh-CN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  <a:endParaRPr lang="en-US" altLang="zh-CN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椭圆 37924"/>
            <p:cNvSpPr>
              <a:spLocks noChangeArrowheads="1"/>
            </p:cNvSpPr>
            <p:nvPr/>
          </p:nvSpPr>
          <p:spPr bwMode="auto">
            <a:xfrm>
              <a:off x="5073" y="1493"/>
              <a:ext cx="30" cy="3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矩形 37925"/>
            <p:cNvSpPr>
              <a:spLocks noChangeArrowheads="1"/>
            </p:cNvSpPr>
            <p:nvPr/>
          </p:nvSpPr>
          <p:spPr bwMode="auto">
            <a:xfrm>
              <a:off x="5073" y="1292"/>
              <a:ext cx="13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en-US" altLang="zh-CN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椭圆 37926"/>
            <p:cNvSpPr>
              <a:spLocks noChangeArrowheads="1"/>
            </p:cNvSpPr>
            <p:nvPr/>
          </p:nvSpPr>
          <p:spPr bwMode="auto">
            <a:xfrm>
              <a:off x="3965" y="2083"/>
              <a:ext cx="30" cy="3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37927"/>
            <p:cNvSpPr>
              <a:spLocks noChangeArrowheads="1"/>
            </p:cNvSpPr>
            <p:nvPr/>
          </p:nvSpPr>
          <p:spPr bwMode="auto">
            <a:xfrm>
              <a:off x="3832" y="2024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en-US" altLang="zh-CN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en-US" altLang="zh-CN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椭圆 37928"/>
            <p:cNvSpPr>
              <a:spLocks noChangeArrowheads="1"/>
            </p:cNvSpPr>
            <p:nvPr/>
          </p:nvSpPr>
          <p:spPr bwMode="auto">
            <a:xfrm>
              <a:off x="4763" y="2509"/>
              <a:ext cx="30" cy="3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矩形 37929"/>
            <p:cNvSpPr>
              <a:spLocks noChangeArrowheads="1"/>
            </p:cNvSpPr>
            <p:nvPr/>
          </p:nvSpPr>
          <p:spPr bwMode="auto">
            <a:xfrm>
              <a:off x="4823" y="2449"/>
              <a:ext cx="13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en-US" altLang="zh-CN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en-US" altLang="zh-CN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4785191" y="3061774"/>
            <a:ext cx="1729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23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°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745771" y="4530266"/>
            <a:ext cx="173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46°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537234" y="4520434"/>
            <a:ext cx="173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23°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360868" y="5287194"/>
            <a:ext cx="173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n°</a:t>
            </a:r>
          </a:p>
        </p:txBody>
      </p:sp>
      <p:grpSp>
        <p:nvGrpSpPr>
          <p:cNvPr id="26" name="组合 31"/>
          <p:cNvGrpSpPr/>
          <p:nvPr/>
        </p:nvGrpSpPr>
        <p:grpSpPr bwMode="auto">
          <a:xfrm>
            <a:off x="7252513" y="4707345"/>
            <a:ext cx="2551525" cy="996915"/>
            <a:chOff x="-419504" y="3716264"/>
            <a:chExt cx="1913644" cy="747686"/>
          </a:xfrm>
        </p:grpSpPr>
        <p:sp>
          <p:nvSpPr>
            <p:cNvPr id="27" name="文本框 6"/>
            <p:cNvSpPr txBox="1">
              <a:spLocks noChangeArrowheads="1"/>
            </p:cNvSpPr>
            <p:nvPr/>
          </p:nvSpPr>
          <p:spPr bwMode="auto">
            <a:xfrm>
              <a:off x="-419504" y="4117701"/>
              <a:ext cx="1298575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 n°</a:t>
              </a:r>
            </a:p>
          </p:txBody>
        </p:sp>
        <p:graphicFrame>
          <p:nvGraphicFramePr>
            <p:cNvPr id="28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59190" y="3716264"/>
            <a:ext cx="234950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r:id="rId4" imgW="152400" imgH="393700" progId="Equation.KSEE3">
                    <p:embed/>
                  </p:oleObj>
                </mc:Choice>
                <mc:Fallback>
                  <p:oleObj r:id="rId4" imgW="152400" imgH="393700" progId="Equation.KSEE3">
                    <p:embed/>
                    <p:pic>
                      <p:nvPicPr>
                        <p:cNvPr id="0" name="对象 7">
                          <a:hlinkClick r:id="" action="ppaction://ole?verb=1"/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9190" y="3716264"/>
                          <a:ext cx="234950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4755603" y="2416899"/>
            <a:ext cx="17293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90°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6487489" y="2348842"/>
            <a:ext cx="1729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45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°</a:t>
            </a:r>
          </a:p>
        </p:txBody>
      </p:sp>
      <p:sp>
        <p:nvSpPr>
          <p:cNvPr id="31" name="Text Box 53"/>
          <p:cNvSpPr>
            <a:spLocks noChangeArrowheads="1"/>
          </p:cNvSpPr>
          <p:nvPr/>
        </p:nvSpPr>
        <p:spPr bwMode="auto">
          <a:xfrm>
            <a:off x="2030287" y="3360171"/>
            <a:ext cx="63072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373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⌒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99456" y="1123427"/>
            <a:ext cx="898419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121920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如图，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的直径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上一点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,OD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是半径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且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OD∥AC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20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求证：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CD=BD.</a:t>
            </a:r>
          </a:p>
          <a:p>
            <a:pPr defTabSz="1219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3313" name="图片 100001" descr="fig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4" y="3034713"/>
            <a:ext cx="3189345" cy="259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13030" y="3435662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896544" y="2165616"/>
                <a:ext cx="6096000" cy="406015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连接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OC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∵OD∥AC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∴∠BOD=∠A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∠COD=∠C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∵OA=OC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∴∠A=∠C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∴∠COD=∠BOD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𝐶𝐷</m:t>
                        </m:r>
                      </m:e>
                    </m:groupChr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𝐵𝐷</m:t>
                        </m:r>
                      </m:e>
                    </m:groupChr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544" y="2165616"/>
                <a:ext cx="6096000" cy="4060150"/>
              </a:xfrm>
              <a:prstGeom prst="rect">
                <a:avLst/>
              </a:prstGeom>
              <a:blipFill rotWithShape="1">
                <a:blip r:embed="rId4"/>
                <a:stretch>
                  <a:fillRect l="-1" t="-7" r="1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连接符 11"/>
          <p:cNvCxnSpPr/>
          <p:nvPr/>
        </p:nvCxnSpPr>
        <p:spPr>
          <a:xfrm flipV="1">
            <a:off x="1313030" y="4236725"/>
            <a:ext cx="1255999" cy="54232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2125" y="1500167"/>
            <a:ext cx="1034193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12192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cs typeface="+mn-ea"/>
                <a:sym typeface="+mn-lt"/>
              </a:rPr>
              <a:t>如图，在半径为</a:t>
            </a:r>
            <a:r>
              <a:rPr lang="en-US" altLang="zh-CN" sz="2400" dirty="0">
                <a:cs typeface="+mn-ea"/>
                <a:sym typeface="+mn-lt"/>
              </a:rPr>
              <a:t>5 cm</a:t>
            </a:r>
            <a:r>
              <a:rPr lang="zh-CN" altLang="en-US" sz="2400" dirty="0">
                <a:cs typeface="+mn-ea"/>
                <a:sym typeface="+mn-lt"/>
              </a:rPr>
              <a:t>的⊙</a:t>
            </a:r>
            <a:r>
              <a:rPr lang="en-US" altLang="zh-CN" sz="2400" dirty="0">
                <a:cs typeface="+mn-ea"/>
                <a:sym typeface="+mn-lt"/>
              </a:rPr>
              <a:t>O</a:t>
            </a:r>
            <a:r>
              <a:rPr lang="zh-CN" altLang="en-US" sz="2400" dirty="0">
                <a:cs typeface="+mn-ea"/>
                <a:sym typeface="+mn-lt"/>
              </a:rPr>
              <a:t>中，</a:t>
            </a:r>
            <a:r>
              <a:rPr lang="en-US" altLang="zh-CN" sz="2400" dirty="0">
                <a:cs typeface="+mn-ea"/>
                <a:sym typeface="+mn-lt"/>
              </a:rPr>
              <a:t>AB</a:t>
            </a:r>
            <a:r>
              <a:rPr lang="zh-CN" altLang="en-US" sz="2400" dirty="0">
                <a:cs typeface="+mn-ea"/>
                <a:sym typeface="+mn-lt"/>
              </a:rPr>
              <a:t>为直径，∠</a:t>
            </a:r>
            <a:r>
              <a:rPr lang="en-US" altLang="zh-CN" sz="2400" dirty="0">
                <a:cs typeface="+mn-ea"/>
                <a:sym typeface="+mn-lt"/>
              </a:rPr>
              <a:t>ACD</a:t>
            </a:r>
            <a:r>
              <a:rPr lang="zh-CN" altLang="en-US" sz="2400" dirty="0">
                <a:cs typeface="+mn-ea"/>
                <a:sym typeface="+mn-lt"/>
              </a:rPr>
              <a:t>＝</a:t>
            </a:r>
            <a:r>
              <a:rPr lang="en-US" altLang="zh-CN" sz="2400" dirty="0">
                <a:cs typeface="+mn-ea"/>
                <a:sym typeface="+mn-lt"/>
              </a:rPr>
              <a:t>30°</a:t>
            </a:r>
            <a:r>
              <a:rPr lang="zh-CN" altLang="en-US" sz="2400" dirty="0">
                <a:cs typeface="+mn-ea"/>
                <a:sym typeface="+mn-lt"/>
              </a:rPr>
              <a:t>，求弦</a:t>
            </a:r>
            <a:r>
              <a:rPr lang="en-US" altLang="zh-CN" sz="2400" dirty="0">
                <a:cs typeface="+mn-ea"/>
                <a:sym typeface="+mn-lt"/>
              </a:rPr>
              <a:t>BD</a:t>
            </a:r>
            <a:r>
              <a:rPr lang="zh-CN" altLang="en-US" sz="2400" dirty="0">
                <a:cs typeface="+mn-ea"/>
                <a:sym typeface="+mn-lt"/>
              </a:rPr>
              <a:t>的长．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13030" y="3047661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782971" y="2775184"/>
                <a:ext cx="6096000" cy="23779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由图得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30°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为直径，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ADB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90°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  <a:endParaRPr lang="en-US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en-US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AD=5∴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BD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400" b="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rad>
                      <m:radPr>
                        <m:degHide m:val="on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971" y="2775184"/>
                <a:ext cx="6096000" cy="2377959"/>
              </a:xfrm>
              <a:prstGeom prst="rect">
                <a:avLst/>
              </a:prstGeom>
              <a:blipFill rotWithShape="1">
                <a:blip r:embed="rId3"/>
                <a:stretch>
                  <a:fillRect l="-2" t="-10" r="2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36" y="2656618"/>
            <a:ext cx="2535627" cy="2645191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324"/>
            <a:ext cx="10348517" cy="15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理解圆周角的定义，了解与圆心角的关系，会在具体情景中辨别圆周角。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掌握圆周角定理及推论，并会运用这些知识进行简单的计算和证明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; 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学习中经理操作、观察、猜想、分析、交流、论证等数学活动，体验圆周角的、定理的探索。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011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理解并掌握圆周角定理及推论。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圆周角定理的证明。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感谢各位的聆听指导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61338" y="5925147"/>
            <a:ext cx="10269324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特征：顶点在圆上，两边都与圆相交。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027932" y="4023299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843903" y="2828245"/>
            <a:ext cx="2455147" cy="24551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8137" y="1506304"/>
            <a:ext cx="10715781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将圆心角顶点向上移，直至与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⊙O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相交于点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C?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观察得到的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∠ACB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有什么特征？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5496732" y="4053780"/>
            <a:ext cx="574744" cy="111812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7" idx="4"/>
          </p:cNvCxnSpPr>
          <p:nvPr/>
        </p:nvCxnSpPr>
        <p:spPr>
          <a:xfrm flipH="1" flipV="1">
            <a:off x="6076981" y="4084258"/>
            <a:ext cx="752607" cy="93676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883282" y="4291731"/>
            <a:ext cx="28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/>
          <p:cNvCxnSpPr>
            <a:endCxn id="6" idx="0"/>
          </p:cNvCxnSpPr>
          <p:nvPr/>
        </p:nvCxnSpPr>
        <p:spPr>
          <a:xfrm flipV="1">
            <a:off x="5496729" y="2828245"/>
            <a:ext cx="574747" cy="2349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endCxn id="6" idx="0"/>
          </p:cNvCxnSpPr>
          <p:nvPr/>
        </p:nvCxnSpPr>
        <p:spPr>
          <a:xfrm flipH="1" flipV="1">
            <a:off x="6071476" y="2828245"/>
            <a:ext cx="758115" cy="2198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103431"/>
          <p:cNvSpPr txBox="1">
            <a:spLocks noChangeArrowheads="1"/>
          </p:cNvSpPr>
          <p:nvPr/>
        </p:nvSpPr>
        <p:spPr bwMode="auto">
          <a:xfrm>
            <a:off x="4688992" y="4817627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50" name="文本框 103434"/>
          <p:cNvSpPr txBox="1">
            <a:spLocks noChangeArrowheads="1"/>
          </p:cNvSpPr>
          <p:nvPr/>
        </p:nvSpPr>
        <p:spPr bwMode="auto">
          <a:xfrm>
            <a:off x="5790528" y="2197969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51" name="文本框 103442"/>
          <p:cNvSpPr txBox="1">
            <a:spLocks noChangeArrowheads="1"/>
          </p:cNvSpPr>
          <p:nvPr/>
        </p:nvSpPr>
        <p:spPr bwMode="auto">
          <a:xfrm>
            <a:off x="6829587" y="4817627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情景引用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185036" y="1322691"/>
            <a:ext cx="776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概念：顶点在圆上，两边都和圆相交的角叫做圆周角。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1185037" y="1912690"/>
            <a:ext cx="835236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圆周角的特征：①顶点在圆上；</a:t>
            </a:r>
          </a:p>
          <a:p>
            <a:pPr algn="just" defTabSz="9144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                         ②两边都和圆相交。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7550446" y="2482942"/>
            <a:ext cx="3168651" cy="3168649"/>
          </a:xfrm>
          <a:prstGeom prst="ellipse">
            <a:avLst/>
          </a:prstGeom>
          <a:noFill/>
          <a:ln w="28575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800" b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grpSp>
        <p:nvGrpSpPr>
          <p:cNvPr id="27" name="Group 55"/>
          <p:cNvGrpSpPr/>
          <p:nvPr/>
        </p:nvGrpSpPr>
        <p:grpSpPr bwMode="auto">
          <a:xfrm>
            <a:off x="7550446" y="3058675"/>
            <a:ext cx="2785533" cy="2305049"/>
            <a:chOff x="2290" y="2069"/>
            <a:chExt cx="1316" cy="1089"/>
          </a:xfrm>
        </p:grpSpPr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V="1">
              <a:off x="2290" y="2069"/>
              <a:ext cx="1316" cy="363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2293" y="2432"/>
              <a:ext cx="1173" cy="726"/>
            </a:xfrm>
            <a:custGeom>
              <a:avLst/>
              <a:gdLst>
                <a:gd name="T0" fmla="*/ 0 w 1132"/>
                <a:gd name="T1" fmla="*/ 0 h 731"/>
                <a:gd name="T2" fmla="*/ 1132 w 1132"/>
                <a:gd name="T3" fmla="*/ 731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2" h="731">
                  <a:moveTo>
                    <a:pt x="0" y="0"/>
                  </a:moveTo>
                  <a:lnTo>
                    <a:pt x="1132" y="731"/>
                  </a:lnTo>
                </a:path>
              </a:pathLst>
            </a:cu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Text Box 10"/>
          <p:cNvSpPr>
            <a:spLocks noChangeArrowheads="1"/>
          </p:cNvSpPr>
          <p:nvPr/>
        </p:nvSpPr>
        <p:spPr bwMode="auto">
          <a:xfrm>
            <a:off x="10143363" y="2675557"/>
            <a:ext cx="86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zh-CN" sz="266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31" name="Text Box 11"/>
          <p:cNvSpPr>
            <a:spLocks noChangeArrowheads="1"/>
          </p:cNvSpPr>
          <p:nvPr/>
        </p:nvSpPr>
        <p:spPr bwMode="auto">
          <a:xfrm>
            <a:off x="9662879" y="5651590"/>
            <a:ext cx="86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zh-CN" sz="266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2" name="Text Box 12"/>
          <p:cNvSpPr>
            <a:spLocks noChangeArrowheads="1"/>
          </p:cNvSpPr>
          <p:nvPr/>
        </p:nvSpPr>
        <p:spPr bwMode="auto">
          <a:xfrm>
            <a:off x="6879463" y="3634407"/>
            <a:ext cx="86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zh-CN" sz="266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grpSp>
        <p:nvGrpSpPr>
          <p:cNvPr id="33" name="Group 61"/>
          <p:cNvGrpSpPr/>
          <p:nvPr/>
        </p:nvGrpSpPr>
        <p:grpSpPr bwMode="auto">
          <a:xfrm>
            <a:off x="8223547" y="2002457"/>
            <a:ext cx="2112433" cy="3361267"/>
            <a:chOff x="2608" y="1570"/>
            <a:chExt cx="998" cy="1588"/>
          </a:xfrm>
        </p:grpSpPr>
        <p:sp>
          <p:nvSpPr>
            <p:cNvPr id="34" name="Freeform 14"/>
            <p:cNvSpPr/>
            <p:nvPr/>
          </p:nvSpPr>
          <p:spPr bwMode="auto">
            <a:xfrm>
              <a:off x="2898" y="1797"/>
              <a:ext cx="590" cy="1361"/>
            </a:xfrm>
            <a:custGeom>
              <a:avLst/>
              <a:gdLst>
                <a:gd name="T0" fmla="*/ 0 w 594"/>
                <a:gd name="T1" fmla="*/ 0 h 1376"/>
                <a:gd name="T2" fmla="*/ 594 w 594"/>
                <a:gd name="T3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4" h="1376">
                  <a:moveTo>
                    <a:pt x="0" y="0"/>
                  </a:moveTo>
                  <a:lnTo>
                    <a:pt x="594" y="1376"/>
                  </a:lnTo>
                </a:path>
              </a:pathLst>
            </a:cu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15"/>
            <p:cNvSpPr/>
            <p:nvPr/>
          </p:nvSpPr>
          <p:spPr bwMode="auto">
            <a:xfrm>
              <a:off x="2898" y="1817"/>
              <a:ext cx="708" cy="252"/>
            </a:xfrm>
            <a:custGeom>
              <a:avLst/>
              <a:gdLst>
                <a:gd name="T0" fmla="*/ 0 w 753"/>
                <a:gd name="T1" fmla="*/ 0 h 268"/>
                <a:gd name="T2" fmla="*/ 753 w 753"/>
                <a:gd name="T3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3" h="268">
                  <a:moveTo>
                    <a:pt x="0" y="0"/>
                  </a:moveTo>
                  <a:lnTo>
                    <a:pt x="753" y="268"/>
                  </a:lnTo>
                </a:path>
              </a:pathLst>
            </a:cu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 Box 16"/>
            <p:cNvSpPr>
              <a:spLocks noChangeArrowheads="1"/>
            </p:cNvSpPr>
            <p:nvPr/>
          </p:nvSpPr>
          <p:spPr bwMode="auto">
            <a:xfrm>
              <a:off x="2608" y="1570"/>
              <a:ext cx="40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grpSp>
        <p:nvGrpSpPr>
          <p:cNvPr id="37" name="Group 65"/>
          <p:cNvGrpSpPr/>
          <p:nvPr/>
        </p:nvGrpSpPr>
        <p:grpSpPr bwMode="auto">
          <a:xfrm>
            <a:off x="7935680" y="3058675"/>
            <a:ext cx="2400300" cy="3001434"/>
            <a:chOff x="2472" y="2069"/>
            <a:chExt cx="1134" cy="1418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V="1">
              <a:off x="2744" y="2069"/>
              <a:ext cx="862" cy="1180"/>
            </a:xfrm>
            <a:prstGeom prst="line">
              <a:avLst/>
            </a:prstGeom>
            <a:noFill/>
            <a:ln w="28575" cap="flat" algn="ctr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2744" y="3158"/>
              <a:ext cx="726" cy="91"/>
            </a:xfrm>
            <a:prstGeom prst="line">
              <a:avLst/>
            </a:prstGeom>
            <a:noFill/>
            <a:ln w="28575" cap="flat" algn="ctr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Text Box 20"/>
            <p:cNvSpPr>
              <a:spLocks noChangeArrowheads="1"/>
            </p:cNvSpPr>
            <p:nvPr/>
          </p:nvSpPr>
          <p:spPr bwMode="auto">
            <a:xfrm>
              <a:off x="2472" y="3249"/>
              <a:ext cx="40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</p:grpSp>
      <p:sp>
        <p:nvSpPr>
          <p:cNvPr id="41" name="Text Box 21"/>
          <p:cNvSpPr>
            <a:spLocks noChangeArrowheads="1"/>
          </p:cNvSpPr>
          <p:nvPr/>
        </p:nvSpPr>
        <p:spPr bwMode="auto">
          <a:xfrm>
            <a:off x="8416163" y="3850307"/>
            <a:ext cx="86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zh-CN" sz="266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42" name="矩形 41"/>
          <p:cNvSpPr/>
          <p:nvPr/>
        </p:nvSpPr>
        <p:spPr>
          <a:xfrm>
            <a:off x="1217781" y="4165811"/>
            <a:ext cx="6275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你能指出右图中存在的圆周角吗？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圆周角的概念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 animBg="1"/>
      <p:bldP spid="30" grpId="0"/>
      <p:bldP spid="31" grpId="0"/>
      <p:bldP spid="32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20844" y="1515035"/>
            <a:ext cx="10210684" cy="11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25000"/>
              </a:lnSpc>
              <a:spcBef>
                <a:spcPct val="0"/>
              </a:spcBef>
            </a:pPr>
            <a:r>
              <a:rPr lang="zh-CN" altLang="en-US" sz="3200" b="1" dirty="0">
                <a:cs typeface="+mn-ea"/>
                <a:sym typeface="+mn-lt"/>
              </a:rPr>
              <a:t>   </a:t>
            </a:r>
            <a:r>
              <a:rPr lang="zh-CN" altLang="en-US" sz="2400" b="1" dirty="0">
                <a:cs typeface="+mn-ea"/>
                <a:sym typeface="+mn-lt"/>
              </a:rPr>
              <a:t>在纸上画出一个圆，并截取任意一条圆弧画出其所对的圆心角和圆周角，测量它们的度数，你能得出什么结论？</a:t>
            </a:r>
          </a:p>
        </p:txBody>
      </p:sp>
      <p:sp>
        <p:nvSpPr>
          <p:cNvPr id="6" name="矩形 5"/>
          <p:cNvSpPr/>
          <p:nvPr/>
        </p:nvSpPr>
        <p:spPr>
          <a:xfrm>
            <a:off x="1635945" y="3519092"/>
            <a:ext cx="5242323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经过测量，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同弧所对的圆周角度数等于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所对圆心角的一半。</a:t>
            </a:r>
          </a:p>
        </p:txBody>
      </p:sp>
      <p:sp>
        <p:nvSpPr>
          <p:cNvPr id="7" name="椭圆 6"/>
          <p:cNvSpPr/>
          <p:nvPr/>
        </p:nvSpPr>
        <p:spPr>
          <a:xfrm>
            <a:off x="8660281" y="4370054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76252" y="3175000"/>
            <a:ext cx="2455147" cy="24551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8129081" y="4400535"/>
            <a:ext cx="574744" cy="111812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endCxn id="7" idx="4"/>
          </p:cNvCxnSpPr>
          <p:nvPr/>
        </p:nvCxnSpPr>
        <p:spPr>
          <a:xfrm flipH="1" flipV="1">
            <a:off x="8709330" y="4431012"/>
            <a:ext cx="752607" cy="93676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8515631" y="4638485"/>
            <a:ext cx="28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4" name="直接连接符 13"/>
          <p:cNvCxnSpPr>
            <a:endCxn id="8" idx="0"/>
          </p:cNvCxnSpPr>
          <p:nvPr/>
        </p:nvCxnSpPr>
        <p:spPr>
          <a:xfrm flipV="1">
            <a:off x="8129079" y="3175000"/>
            <a:ext cx="574747" cy="2349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8" idx="0"/>
          </p:cNvCxnSpPr>
          <p:nvPr/>
        </p:nvCxnSpPr>
        <p:spPr>
          <a:xfrm flipH="1" flipV="1">
            <a:off x="8703825" y="3175000"/>
            <a:ext cx="758115" cy="2198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03431"/>
          <p:cNvSpPr txBox="1">
            <a:spLocks noChangeArrowheads="1"/>
          </p:cNvSpPr>
          <p:nvPr/>
        </p:nvSpPr>
        <p:spPr bwMode="auto">
          <a:xfrm>
            <a:off x="7321341" y="5164382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7" name="文本框 103434"/>
          <p:cNvSpPr txBox="1">
            <a:spLocks noChangeArrowheads="1"/>
          </p:cNvSpPr>
          <p:nvPr/>
        </p:nvSpPr>
        <p:spPr bwMode="auto">
          <a:xfrm>
            <a:off x="8422878" y="254472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8" name="文本框 103442"/>
          <p:cNvSpPr txBox="1">
            <a:spLocks noChangeArrowheads="1"/>
          </p:cNvSpPr>
          <p:nvPr/>
        </p:nvSpPr>
        <p:spPr bwMode="auto">
          <a:xfrm>
            <a:off x="9461936" y="5164382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2" y="2654441"/>
            <a:ext cx="268816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398" y="2654441"/>
            <a:ext cx="3405729" cy="3081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9" y="2654441"/>
            <a:ext cx="307119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120844" y="1533910"/>
            <a:ext cx="10210684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25000"/>
              </a:lnSpc>
              <a:spcBef>
                <a:spcPct val="0"/>
              </a:spcBef>
            </a:pPr>
            <a:r>
              <a:rPr lang="zh-CN" altLang="en-US" sz="2400" b="1" dirty="0">
                <a:cs typeface="+mn-ea"/>
                <a:sym typeface="+mn-lt"/>
              </a:rPr>
              <a:t>下面我们分以下三种情况验证上述猜想：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2" y="2375041"/>
            <a:ext cx="268816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30382" y="1333413"/>
                <a:ext cx="1021068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25000"/>
                  </a:lnSpc>
                  <a:spcBef>
                    <a:spcPct val="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情景一（证明∠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BAC=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zh-CN" altLang="en-US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82" y="1333413"/>
                <a:ext cx="10210684" cy="723788"/>
              </a:xfrm>
              <a:prstGeom prst="rect">
                <a:avLst/>
              </a:prstGeom>
              <a:blipFill rotWithShape="1">
                <a:blip r:embed="rId4"/>
                <a:stretch>
                  <a:fillRect l="-1" t="-76" r="6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弧形 8"/>
          <p:cNvSpPr/>
          <p:nvPr/>
        </p:nvSpPr>
        <p:spPr>
          <a:xfrm rot="10348455">
            <a:off x="2751157" y="2971937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19084998">
            <a:off x="2613396" y="4460932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7765490">
            <a:off x="1878999" y="3769719"/>
            <a:ext cx="353772" cy="438340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73625" y="3455877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92339" y="4000937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955010" y="4259504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3731969" y="2280481"/>
                <a:ext cx="3913863" cy="3806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证明一：</a:t>
                </a:r>
                <a:endParaRPr lang="en-US" altLang="zh-CN" sz="24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是△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AOC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的外角，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 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＋∠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2.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∵OA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（同圆半径相同）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2 .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∴∠3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2∠1 .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即</a:t>
                </a:r>
                <a14:m>
                  <m:oMath xmlns:m="http://schemas.openxmlformats.org/officeDocument/2006/math"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𝐁𝐀𝐂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𝐁𝐎𝐂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。</m:t>
                    </m:r>
                  </m:oMath>
                </a14:m>
                <a:endParaRPr lang="zh-CN" altLang="en-US" sz="24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1969" y="2280481"/>
                <a:ext cx="3913863" cy="3806298"/>
              </a:xfrm>
              <a:prstGeom prst="rect">
                <a:avLst/>
              </a:prstGeom>
              <a:blipFill rotWithShape="1">
                <a:blip r:embed="rId5"/>
                <a:stretch>
                  <a:fillRect l="-2" t="-5" r="11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接连接符 24"/>
          <p:cNvCxnSpPr/>
          <p:nvPr/>
        </p:nvCxnSpPr>
        <p:spPr>
          <a:xfrm flipV="1">
            <a:off x="2127329" y="2974243"/>
            <a:ext cx="828609" cy="9632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101663" y="3934745"/>
            <a:ext cx="879024" cy="9531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7359570" y="2096071"/>
            <a:ext cx="4517610" cy="2315262"/>
            <a:chOff x="5704254" y="1566685"/>
            <a:chExt cx="3388208" cy="1736446"/>
          </a:xfrm>
        </p:grpSpPr>
        <p:sp>
          <p:nvSpPr>
            <p:cNvPr id="34" name="矩形 33"/>
            <p:cNvSpPr/>
            <p:nvPr/>
          </p:nvSpPr>
          <p:spPr>
            <a:xfrm>
              <a:off x="8300144" y="2263973"/>
              <a:ext cx="407804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2400" b="1" dirty="0">
                  <a:cs typeface="+mn-ea"/>
                  <a:sym typeface="+mn-lt"/>
                </a:rPr>
                <a:t>=&gt;</a:t>
              </a:r>
              <a:endParaRPr lang="zh-CN" altLang="en-US" sz="2135" b="1" dirty="0"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5704254" y="1566685"/>
              <a:ext cx="3388208" cy="1736446"/>
              <a:chOff x="5734373" y="1595819"/>
              <a:chExt cx="3388208" cy="1736446"/>
            </a:xfrm>
          </p:grpSpPr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5734373" y="1595819"/>
                <a:ext cx="2935397" cy="115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证明二：</a:t>
                </a:r>
              </a:p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OA=OC</a:t>
                </a:r>
                <a:r>
                  <a:rPr lang="en-US" altLang="zh-CN" sz="2665" dirty="0">
                    <a:latin typeface="+mn-lt"/>
                    <a:ea typeface="+mn-ea"/>
                    <a:cs typeface="+mn-ea"/>
                    <a:sym typeface="+mn-lt"/>
                  </a:rPr>
                  <a:t>=&gt;</a:t>
                </a: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2 </a:t>
                </a:r>
              </a:p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1 </a:t>
                </a:r>
                <a:r>
                  <a:rPr lang="zh-CN" altLang="en-US" sz="2665" b="1" dirty="0">
                    <a:latin typeface="+mn-lt"/>
                    <a:ea typeface="+mn-ea"/>
                    <a:cs typeface="+mn-ea"/>
                    <a:sym typeface="+mn-lt"/>
                  </a:rPr>
                  <a:t>＋∠</a:t>
                </a:r>
                <a:r>
                  <a:rPr lang="en-US" altLang="zh-CN" sz="2665" b="1" dirty="0"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zh-CN" altLang="en-US" sz="2665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右大括号 32"/>
              <p:cNvSpPr/>
              <p:nvPr/>
            </p:nvSpPr>
            <p:spPr>
              <a:xfrm>
                <a:off x="8040264" y="2172106"/>
                <a:ext cx="210802" cy="52694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cs typeface="+mn-ea"/>
                  <a:sym typeface="+mn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矩形 34"/>
                  <p:cNvSpPr/>
                  <p:nvPr/>
                </p:nvSpPr>
                <p:spPr>
                  <a:xfrm>
                    <a:off x="7458713" y="2859924"/>
                    <a:ext cx="1663868" cy="47234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914400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1865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1865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𝐁𝐀𝐂</m:t>
                          </m:r>
                          <m:r>
                            <a:rPr lang="zh-CN" altLang="en-US" sz="1865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en-US" sz="1865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zh-CN" altLang="en-US" sz="1865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zh-CN" altLang="en-US" sz="1865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𝟐</m:t>
                              </m:r>
                            </m:den>
                          </m:f>
                          <m:r>
                            <a:rPr lang="zh-CN" altLang="en-US" sz="1865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1865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𝐁𝐎𝐂</m:t>
                          </m:r>
                          <m:r>
                            <a:rPr lang="zh-CN" altLang="en-US" sz="1865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。</m:t>
                          </m:r>
                        </m:oMath>
                      </m:oMathPara>
                    </a14:m>
                    <a:endParaRPr lang="zh-CN" altLang="en-US" dirty="0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mc:Choice>
            <mc:Fallback xmlns="">
              <p:sp>
                <p:nvSpPr>
                  <p:cNvPr id="35" name="矩形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8713" y="2859924"/>
                    <a:ext cx="1663868" cy="472341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7" name="文本框 36"/>
          <p:cNvSpPr txBox="1"/>
          <p:nvPr/>
        </p:nvSpPr>
        <p:spPr>
          <a:xfrm>
            <a:off x="7241855" y="4887922"/>
            <a:ext cx="4161163" cy="965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符号“</a:t>
            </a:r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=&gt;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”读作“推出”，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“</a:t>
            </a:r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A =&gt;B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”表示由</a:t>
            </a:r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条件推出结论</a:t>
            </a:r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B.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  <p:bldP spid="18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87" y="2411940"/>
            <a:ext cx="307119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61485" y="1399178"/>
                <a:ext cx="1021068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25000"/>
                  </a:lnSpc>
                  <a:spcBef>
                    <a:spcPct val="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情景二（证明∠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BAC=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zh-CN" altLang="en-US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85" y="1399178"/>
                <a:ext cx="10210684" cy="723788"/>
              </a:xfrm>
              <a:prstGeom prst="rect">
                <a:avLst/>
              </a:prstGeom>
              <a:blipFill rotWithShape="1">
                <a:blip r:embed="rId4"/>
                <a:stretch>
                  <a:fillRect l="-1" t="-38" r="6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弧形 8"/>
          <p:cNvSpPr/>
          <p:nvPr/>
        </p:nvSpPr>
        <p:spPr>
          <a:xfrm rot="10348455">
            <a:off x="2410153" y="3188963"/>
            <a:ext cx="299975" cy="277285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21318454">
            <a:off x="1497711" y="4436664"/>
            <a:ext cx="301880" cy="401456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7765490">
            <a:off x="2435817" y="3149304"/>
            <a:ext cx="512356" cy="210597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74646" y="3421915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58408" y="3447009"/>
            <a:ext cx="22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85933" y="4025164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1999402" y="3034006"/>
            <a:ext cx="702591" cy="229374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弧形 19"/>
          <p:cNvSpPr/>
          <p:nvPr/>
        </p:nvSpPr>
        <p:spPr>
          <a:xfrm rot="15877709">
            <a:off x="2965517" y="4502000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691994" y="4180880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弧形 21"/>
          <p:cNvSpPr/>
          <p:nvPr/>
        </p:nvSpPr>
        <p:spPr>
          <a:xfrm rot="10800000">
            <a:off x="2023044" y="4187620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弧形 22"/>
          <p:cNvSpPr/>
          <p:nvPr/>
        </p:nvSpPr>
        <p:spPr>
          <a:xfrm rot="6742013">
            <a:off x="2118101" y="4040015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06470" y="4590155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207033" y="4542051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4633981" y="2411940"/>
                <a:ext cx="6351519" cy="3363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证明一：</a:t>
                </a:r>
                <a:endParaRPr lang="en-US" altLang="zh-CN" sz="24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 eaLnBrk="1" hangingPunct="1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是△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的外角，∴∠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 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＋∠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3.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∵OA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OB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（同圆半径相同）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3 .∴∠5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2∠1 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同理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∠6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2∠2</a:t>
                </a: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𝐁𝐎𝐂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=∠5+∠6= 2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∠1 +∠2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 2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𝐁𝐀𝐂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即</a:t>
                </a:r>
                <a14:m>
                  <m:oMath xmlns:m="http://schemas.openxmlformats.org/officeDocument/2006/math"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𝐁𝐀𝐂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∠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𝐁𝐎𝐂</m:t>
                    </m:r>
                    <m:r>
                      <a:rPr lang="zh-CN" alt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。</m:t>
                    </m:r>
                  </m:oMath>
                </a14:m>
                <a:endParaRPr lang="zh-CN" altLang="en-US" sz="24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3981" y="2411940"/>
                <a:ext cx="6351519" cy="3363100"/>
              </a:xfrm>
              <a:prstGeom prst="rect">
                <a:avLst/>
              </a:prstGeom>
              <a:blipFill rotWithShape="1">
                <a:blip r:embed="rId5"/>
                <a:stretch>
                  <a:fillRect l="-6" t="-6" b="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103434"/>
          <p:cNvSpPr txBox="1">
            <a:spLocks noChangeArrowheads="1"/>
          </p:cNvSpPr>
          <p:nvPr/>
        </p:nvSpPr>
        <p:spPr bwMode="auto">
          <a:xfrm>
            <a:off x="1516058" y="542206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936927" y="1586417"/>
            <a:ext cx="5341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连接</a:t>
            </a:r>
            <a:r>
              <a:rPr lang="en-US" altLang="zh-CN" sz="2000" dirty="0">
                <a:cs typeface="+mn-ea"/>
                <a:sym typeface="+mn-lt"/>
              </a:rPr>
              <a:t>AO</a:t>
            </a:r>
            <a:r>
              <a:rPr lang="zh-CN" altLang="en-US" sz="2000" dirty="0">
                <a:cs typeface="+mn-ea"/>
                <a:sym typeface="+mn-lt"/>
              </a:rPr>
              <a:t>，延长</a:t>
            </a:r>
            <a:r>
              <a:rPr lang="en-US" altLang="zh-CN" sz="2000" dirty="0">
                <a:cs typeface="+mn-ea"/>
                <a:sym typeface="+mn-lt"/>
              </a:rPr>
              <a:t>AO,</a:t>
            </a:r>
            <a:r>
              <a:rPr lang="zh-CN" altLang="en-US" sz="2000" dirty="0">
                <a:cs typeface="+mn-ea"/>
                <a:sym typeface="+mn-lt"/>
              </a:rPr>
              <a:t>与</a:t>
            </a:r>
            <a:r>
              <a:rPr lang="en-US" altLang="zh-CN" sz="2000" dirty="0">
                <a:cs typeface="+mn-ea"/>
                <a:sym typeface="+mn-lt"/>
              </a:rPr>
              <a:t>⊙O</a:t>
            </a:r>
            <a:r>
              <a:rPr lang="zh-CN" altLang="en-US" sz="2000" dirty="0">
                <a:cs typeface="+mn-ea"/>
                <a:sym typeface="+mn-lt"/>
              </a:rPr>
              <a:t>相交于点</a:t>
            </a:r>
            <a:r>
              <a:rPr lang="en-US" altLang="zh-CN" sz="2000" dirty="0">
                <a:cs typeface="+mn-ea"/>
                <a:sym typeface="+mn-lt"/>
              </a:rPr>
              <a:t>D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  <p:bldP spid="20" grpId="0" animBg="1"/>
      <p:bldP spid="21" grpId="0"/>
      <p:bldP spid="22" grpId="0" animBg="1"/>
      <p:bldP spid="23" grpId="0" animBg="1"/>
      <p:bldP spid="24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44" y="2439588"/>
            <a:ext cx="3071197" cy="3081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32401" y="1180978"/>
                <a:ext cx="1021068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25000"/>
                  </a:lnSpc>
                  <a:spcBef>
                    <a:spcPct val="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情景二（证明∠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BAC=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zh-CN" altLang="en-US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401" y="1180978"/>
                <a:ext cx="10210684" cy="723788"/>
              </a:xfrm>
              <a:prstGeom prst="rect">
                <a:avLst/>
              </a:prstGeom>
              <a:blipFill rotWithShape="1">
                <a:blip r:embed="rId4"/>
                <a:stretch>
                  <a:fillRect l="-2" t="-71" r="1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弧形 8"/>
          <p:cNvSpPr/>
          <p:nvPr/>
        </p:nvSpPr>
        <p:spPr>
          <a:xfrm rot="10348455">
            <a:off x="2749899" y="3188077"/>
            <a:ext cx="299975" cy="277285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21318454">
            <a:off x="1835840" y="4457477"/>
            <a:ext cx="301880" cy="401456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7765490">
            <a:off x="2773946" y="3170117"/>
            <a:ext cx="512356" cy="210597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12775" y="3442728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96536" y="3451265"/>
            <a:ext cx="30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24062" y="4045977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290916" y="3058481"/>
            <a:ext cx="702591" cy="229374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弧形 19"/>
          <p:cNvSpPr/>
          <p:nvPr/>
        </p:nvSpPr>
        <p:spPr>
          <a:xfrm rot="15877709">
            <a:off x="3303644" y="4570918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030123" y="4201693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弧形 21"/>
          <p:cNvSpPr/>
          <p:nvPr/>
        </p:nvSpPr>
        <p:spPr>
          <a:xfrm rot="10800000">
            <a:off x="2315705" y="4164469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弧形 22"/>
          <p:cNvSpPr/>
          <p:nvPr/>
        </p:nvSpPr>
        <p:spPr>
          <a:xfrm rot="6742013">
            <a:off x="2446473" y="4095174"/>
            <a:ext cx="409560" cy="4321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044599" y="4610968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545162" y="4562864"/>
            <a:ext cx="3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103434"/>
          <p:cNvSpPr txBox="1">
            <a:spLocks noChangeArrowheads="1"/>
          </p:cNvSpPr>
          <p:nvPr/>
        </p:nvSpPr>
        <p:spPr bwMode="auto">
          <a:xfrm>
            <a:off x="1854187" y="5442876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zh-CN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012893" y="1362133"/>
            <a:ext cx="5341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连接</a:t>
            </a:r>
            <a:r>
              <a:rPr lang="en-US" altLang="zh-CN" sz="2400" dirty="0">
                <a:cs typeface="+mn-ea"/>
                <a:sym typeface="+mn-lt"/>
              </a:rPr>
              <a:t>AO</a:t>
            </a:r>
            <a:r>
              <a:rPr lang="zh-CN" altLang="en-US" sz="2400" dirty="0">
                <a:cs typeface="+mn-ea"/>
                <a:sym typeface="+mn-lt"/>
              </a:rPr>
              <a:t>，延长</a:t>
            </a:r>
            <a:r>
              <a:rPr lang="en-US" altLang="zh-CN" sz="2400" dirty="0">
                <a:cs typeface="+mn-ea"/>
                <a:sym typeface="+mn-lt"/>
              </a:rPr>
              <a:t>AO,</a:t>
            </a:r>
            <a:r>
              <a:rPr lang="zh-CN" altLang="en-US" sz="2400" dirty="0">
                <a:cs typeface="+mn-ea"/>
                <a:sym typeface="+mn-lt"/>
              </a:rPr>
              <a:t>与</a:t>
            </a:r>
            <a:r>
              <a:rPr lang="en-US" altLang="zh-CN" sz="2400" dirty="0">
                <a:cs typeface="+mn-ea"/>
                <a:sym typeface="+mn-lt"/>
              </a:rPr>
              <a:t>⊙O</a:t>
            </a:r>
            <a:r>
              <a:rPr lang="zh-CN" altLang="en-US" sz="2400" dirty="0">
                <a:cs typeface="+mn-ea"/>
                <a:sym typeface="+mn-lt"/>
              </a:rPr>
              <a:t>相交于点</a:t>
            </a:r>
            <a:r>
              <a:rPr lang="en-US" altLang="zh-CN" sz="2400" dirty="0">
                <a:cs typeface="+mn-ea"/>
                <a:sym typeface="+mn-lt"/>
              </a:rPr>
              <a:t>D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552992" y="2553174"/>
            <a:ext cx="6714053" cy="3474477"/>
            <a:chOff x="3210608" y="1711187"/>
            <a:chExt cx="5035540" cy="2605858"/>
          </a:xfrm>
        </p:grpSpPr>
        <p:grpSp>
          <p:nvGrpSpPr>
            <p:cNvPr id="25" name="组合 24"/>
            <p:cNvGrpSpPr/>
            <p:nvPr/>
          </p:nvGrpSpPr>
          <p:grpSpPr>
            <a:xfrm>
              <a:off x="3210608" y="1711187"/>
              <a:ext cx="5035540" cy="2605858"/>
              <a:chOff x="5734373" y="869177"/>
              <a:chExt cx="5035540" cy="26058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5734373" y="869177"/>
                    <a:ext cx="2935397" cy="26058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anchor="ctr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证明二：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OA=OC</a:t>
                    </a:r>
                    <a:r>
                      <a:rPr lang="en-US" altLang="zh-CN" sz="2665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=&gt;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4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＝∠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2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OA=OB</a:t>
                    </a:r>
                    <a:r>
                      <a:rPr lang="en-US" altLang="zh-CN" sz="2665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=&gt;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1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＝∠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3 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5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＝∠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1 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＋∠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3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6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＝∠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5 </a:t>
                    </a:r>
                    <a:r>
                      <a:rPr lang="zh-CN" altLang="en-US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＋∠</a:t>
                    </a:r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4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14:m>
                      <m:oMath xmlns:m="http://schemas.openxmlformats.org/officeDocument/2006/math"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∠</m:t>
                        </m:r>
                        <m:r>
                          <a:rPr lang="zh-CN" altLang="en-US" sz="2665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𝐁𝐎𝐂</m:t>
                        </m:r>
                      </m:oMath>
                    </a14:m>
                    <a:r>
                      <a:rPr lang="en-US" altLang="zh-CN" sz="2665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=∠5+∠6</a:t>
                    </a:r>
                  </a:p>
                  <a:p>
                    <a:pPr defTabSz="914400" eaLnBrk="1" hangingPunct="1">
                      <a:lnSpc>
                        <a:spcPct val="120000"/>
                      </a:lnSpc>
                      <a:spcBef>
                        <a:spcPct val="0"/>
                      </a:spcBef>
                      <a:buNone/>
                    </a:pPr>
                    <a:endParaRPr lang="zh-CN" altLang="en-US" sz="2665" b="1" dirty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mc:Choice>
            <mc:Fallback xmlns="">
              <p:sp>
                <p:nvSpPr>
                  <p:cNvPr id="29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734373" y="869177"/>
                    <a:ext cx="2935397" cy="2605858"/>
                  </a:xfrm>
                  <a:prstGeom prst="rect">
                    <a:avLst/>
                  </a:prstGeom>
                  <a:blipFill rotWithShape="1">
                    <a:blip r:embed="rId5"/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右大括号 29"/>
              <p:cNvSpPr/>
              <p:nvPr/>
            </p:nvSpPr>
            <p:spPr>
              <a:xfrm>
                <a:off x="7935709" y="1400372"/>
                <a:ext cx="224726" cy="1562451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cs typeface="+mn-ea"/>
                  <a:sym typeface="+mn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矩形 30"/>
                  <p:cNvSpPr/>
                  <p:nvPr/>
                </p:nvSpPr>
                <p:spPr>
                  <a:xfrm>
                    <a:off x="8669770" y="1836606"/>
                    <a:ext cx="2100143" cy="58785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914400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𝐁𝐀𝐂</m:t>
                          </m:r>
                          <m:r>
                            <a:rPr lang="zh-CN" altLang="en-U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zh-CN" altLang="en-US" sz="2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zh-CN" altLang="en-US" sz="2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𝟐</m:t>
                              </m:r>
                            </m:den>
                          </m:f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∠</m:t>
                          </m:r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𝐁𝐎𝐂</m:t>
                          </m:r>
                          <m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。</m:t>
                          </m:r>
                        </m:oMath>
                      </m:oMathPara>
                    </a14:m>
                    <a:endParaRPr lang="zh-CN" altLang="en-US" dirty="0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mc:Choice>
            <mc:Fallback xmlns="">
              <p:sp>
                <p:nvSpPr>
                  <p:cNvPr id="31" name="矩形 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69770" y="1836606"/>
                    <a:ext cx="2100143" cy="587853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2" name="矩形 31"/>
            <p:cNvSpPr/>
            <p:nvPr/>
          </p:nvSpPr>
          <p:spPr>
            <a:xfrm>
              <a:off x="5754082" y="2829451"/>
              <a:ext cx="407804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2400" b="1" dirty="0">
                  <a:cs typeface="+mn-ea"/>
                  <a:sym typeface="+mn-lt"/>
                </a:rPr>
                <a:t>=&gt;</a:t>
              </a:r>
              <a:endParaRPr lang="zh-CN" altLang="en-US" sz="2135" b="1" dirty="0">
                <a:cs typeface="+mn-ea"/>
                <a:sym typeface="+mn-lt"/>
              </a:endParaRPr>
            </a:p>
          </p:txBody>
        </p:sp>
      </p:grpSp>
      <p:sp>
        <p:nvSpPr>
          <p:cNvPr id="33" name="TextBox 6"/>
          <p:cNvSpPr txBox="1"/>
          <p:nvPr/>
        </p:nvSpPr>
        <p:spPr>
          <a:xfrm>
            <a:off x="1120844" y="502151"/>
            <a:ext cx="8810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圆心角和圆周角之间存在的关系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yoftrgpe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1472</Words>
  <Application>Microsoft Office PowerPoint</Application>
  <PresentationFormat>宽屏</PresentationFormat>
  <Paragraphs>241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阿里巴巴普惠体 R</vt:lpstr>
      <vt:lpstr>思源黑体 CN Regular</vt:lpstr>
      <vt:lpstr>Arial</vt:lpstr>
      <vt:lpstr>Cambria Math</vt:lpstr>
      <vt:lpstr>www.2ppt.com</vt:lpstr>
      <vt:lpstr>公式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2020-04-09T07:10:00Z</dcterms:created>
  <dcterms:modified xsi:type="dcterms:W3CDTF">2023-01-16T16:21:16Z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D2A32878EA69451EB617308A91DD9F37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