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88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DCE855-5BE8-4A1D-BDD7-D0BD2EC25C74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842974-6B52-43D7-BDB1-A07F006EAF3A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BCFAB2-041B-4F74-9BE5-06FC410CE5EF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DD414A-7871-4694-B9EF-A9A979AADC48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710CF7-6E5F-4085-9F58-CEB82D0972C6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0FEB46-0EE8-4455-A075-358D1722DA1B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E67683-B450-49B4-B041-C411DFCC6505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C38110-62DA-41CF-BE4F-696F8AB4C011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6FD234-4FE6-4471-847C-5BF93AD99787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2E4F1F-088B-4576-BA94-9416C67C2579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40B1C69A-9B49-4626-81EE-992F841FC45C}" type="slidenum">
              <a:rPr lang="zh-CN" alt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Rounded MT Bold" panose="020F0704030504030204" pitchFamily="2" charset="0"/>
          <a:ea typeface="微软雅黑" panose="020B0503020204020204" pitchFamily="34" charset="-122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Rounded MT Bold" panose="020F0704030504030204" pitchFamily="2" charset="0"/>
          <a:ea typeface="微软雅黑" panose="020B0503020204020204" pitchFamily="34" charset="-122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Rounded MT Bold" panose="020F0704030504030204" pitchFamily="2" charset="0"/>
          <a:ea typeface="微软雅黑" panose="020B0503020204020204" pitchFamily="34" charset="-122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Rounded MT Bold" panose="020F0704030504030204" pitchFamily="2" charset="0"/>
          <a:ea typeface="微软雅黑" panose="020B0503020204020204" pitchFamily="34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Rounded MT Bold" panose="020F0704030504030204" pitchFamily="2" charset="0"/>
          <a:ea typeface="微软雅黑" panose="020B0503020204020204" pitchFamily="34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Rounded MT Bold" panose="020F0704030504030204" pitchFamily="2" charset="0"/>
          <a:ea typeface="微软雅黑" panose="020B0503020204020204" pitchFamily="34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Rounded MT Bold" panose="020F0704030504030204" pitchFamily="2" charset="0"/>
          <a:ea typeface="微软雅黑" panose="020B0503020204020204" pitchFamily="34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Rounded MT Bold" panose="020F0704030504030204" pitchFamily="2" charset="0"/>
          <a:ea typeface="微软雅黑" panose="020B0503020204020204" pitchFamily="34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bg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bg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bg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bg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bg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bg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bg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6"/>
          <p:cNvSpPr>
            <a:spLocks noChangeArrowheads="1"/>
          </p:cNvSpPr>
          <p:nvPr/>
        </p:nvSpPr>
        <p:spPr bwMode="auto">
          <a:xfrm>
            <a:off x="611560" y="620688"/>
            <a:ext cx="7920880" cy="3034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Module 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Heroes</a:t>
            </a:r>
          </a:p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Unit 2 </a:t>
            </a:r>
          </a:p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There were few doctors, so he had to work very hard on his own.</a:t>
            </a:r>
          </a:p>
        </p:txBody>
      </p:sp>
      <p:pic>
        <p:nvPicPr>
          <p:cNvPr id="4099" name="Picture 3" descr="AA0183009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911719" y="3861048"/>
            <a:ext cx="3733800" cy="181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/>
          <p:cNvSpPr/>
          <p:nvPr/>
        </p:nvSpPr>
        <p:spPr>
          <a:xfrm>
            <a:off x="0" y="6093296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228600" y="304800"/>
            <a:ext cx="8686800" cy="629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70000"/>
              </a:lnSpc>
            </a:pPr>
            <a:r>
              <a:rPr lang="zh-CN" altLang="en-US" sz="2400" b="1">
                <a:latin typeface="Times New Roman" panose="02020603050405020304" pitchFamily="18" charset="0"/>
              </a:rPr>
              <a:t>12. </a:t>
            </a:r>
            <a:r>
              <a:rPr lang="zh-CN" altLang="en-US" sz="2400" b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manage to do </a:t>
            </a:r>
            <a:r>
              <a:rPr lang="zh-CN" altLang="en-US" sz="2400" b="1">
                <a:latin typeface="Times New Roman" panose="02020603050405020304" pitchFamily="18" charset="0"/>
              </a:rPr>
              <a:t>  设法做某事</a:t>
            </a:r>
          </a:p>
          <a:p>
            <a:pPr>
              <a:lnSpc>
                <a:spcPct val="170000"/>
              </a:lnSpc>
            </a:pPr>
            <a:r>
              <a:rPr lang="zh-CN" altLang="en-US" sz="2400" b="1">
                <a:latin typeface="Times New Roman" panose="02020603050405020304" pitchFamily="18" charset="0"/>
              </a:rPr>
              <a:t>13. </a:t>
            </a:r>
            <a:r>
              <a:rPr lang="zh-CN" altLang="en-US" sz="2400" b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in the end  </a:t>
            </a:r>
            <a:r>
              <a:rPr lang="zh-CN" altLang="en-US" sz="2400" b="1">
                <a:latin typeface="Times New Roman" panose="02020603050405020304" pitchFamily="18" charset="0"/>
              </a:rPr>
              <a:t> 最后；终于（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= at last / finally</a:t>
            </a:r>
            <a:r>
              <a:rPr lang="zh-CN" altLang="en-US" sz="2400" b="1">
                <a:latin typeface="Times New Roman" panose="02020603050405020304" pitchFamily="18" charset="0"/>
              </a:rPr>
              <a:t>）</a:t>
            </a:r>
          </a:p>
          <a:p>
            <a:pPr>
              <a:lnSpc>
                <a:spcPct val="170000"/>
              </a:lnSpc>
            </a:pPr>
            <a:r>
              <a:rPr lang="zh-CN" altLang="en-US" sz="2400" b="1">
                <a:latin typeface="Times New Roman" panose="02020603050405020304" pitchFamily="18" charset="0"/>
              </a:rPr>
              <a:t>14.</a:t>
            </a:r>
            <a:r>
              <a:rPr lang="zh-CN" altLang="en-US" sz="2400" b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 die of </a:t>
            </a:r>
            <a:r>
              <a:rPr lang="zh-CN" altLang="en-US" sz="2400" b="1">
                <a:latin typeface="Times New Roman" panose="02020603050405020304" pitchFamily="18" charset="0"/>
              </a:rPr>
              <a:t>  </a:t>
            </a:r>
            <a:r>
              <a:rPr lang="zh-CN" altLang="en-US" sz="2400" b="1">
                <a:latin typeface="Arial" panose="020B0604020202020204"/>
              </a:rPr>
              <a:t>“</a:t>
            </a:r>
            <a:r>
              <a:rPr lang="zh-CN" altLang="en-US" sz="2400" b="1">
                <a:latin typeface="Times New Roman" panose="02020603050405020304" pitchFamily="18" charset="0"/>
              </a:rPr>
              <a:t>死于</a:t>
            </a:r>
            <a:r>
              <a:rPr lang="zh-CN" altLang="en-US" sz="2400" b="1">
                <a:latin typeface="宋体" panose="02010600030101010101" pitchFamily="2" charset="-122"/>
              </a:rPr>
              <a:t>……</a:t>
            </a:r>
            <a:r>
              <a:rPr lang="zh-CN" altLang="en-US" sz="2400" b="1">
                <a:latin typeface="Arial" panose="020B0604020202020204"/>
              </a:rPr>
              <a:t>”</a:t>
            </a:r>
            <a:r>
              <a:rPr lang="zh-CN" altLang="en-US" sz="2400" b="1">
                <a:latin typeface="Times New Roman" panose="02020603050405020304" pitchFamily="18" charset="0"/>
              </a:rPr>
              <a:t>，一般指死于存在于人体之上或之内的</a:t>
            </a:r>
          </a:p>
          <a:p>
            <a:pPr>
              <a:lnSpc>
                <a:spcPct val="170000"/>
              </a:lnSpc>
            </a:pPr>
            <a:r>
              <a:rPr lang="zh-CN" altLang="en-US" sz="2400" b="1">
                <a:latin typeface="Times New Roman" panose="02020603050405020304" pitchFamily="18" charset="0"/>
              </a:rPr>
              <a:t>因素（主要指疾病、衰老等自身的原因)</a:t>
            </a:r>
          </a:p>
          <a:p>
            <a:pPr>
              <a:lnSpc>
                <a:spcPct val="170000"/>
              </a:lnSpc>
            </a:pPr>
            <a:r>
              <a:rPr lang="zh-CN" altLang="en-US" sz="2400" b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     die from </a:t>
            </a:r>
            <a:r>
              <a:rPr lang="zh-CN" altLang="en-US" sz="2400" b="1">
                <a:latin typeface="Times New Roman" panose="02020603050405020304" pitchFamily="18" charset="0"/>
                <a:sym typeface="Arial" panose="020B0604020202020204" pitchFamily="34" charset="0"/>
              </a:rPr>
              <a:t>“</a:t>
            </a:r>
            <a:r>
              <a:rPr lang="zh-CN" altLang="en-US" sz="2400" b="1">
                <a:latin typeface="Times New Roman" panose="02020603050405020304" pitchFamily="18" charset="0"/>
              </a:rPr>
              <a:t>死于</a:t>
            </a:r>
            <a:r>
              <a:rPr lang="zh-CN" altLang="en-US" sz="2400" b="1">
                <a:latin typeface="宋体" panose="02010600030101010101" pitchFamily="2" charset="-122"/>
              </a:rPr>
              <a:t>……</a:t>
            </a:r>
            <a:r>
              <a:rPr lang="zh-CN" altLang="en-US" sz="2400" b="1">
                <a:latin typeface="Arial" panose="020B0604020202020204"/>
              </a:rPr>
              <a:t>”</a:t>
            </a:r>
            <a:r>
              <a:rPr lang="zh-CN" altLang="en-US" sz="2400" b="1">
                <a:latin typeface="Times New Roman" panose="02020603050405020304" pitchFamily="18" charset="0"/>
              </a:rPr>
              <a:t>，一般指死于由环境造成的(主要指事</a:t>
            </a:r>
          </a:p>
          <a:p>
            <a:pPr>
              <a:lnSpc>
                <a:spcPct val="170000"/>
              </a:lnSpc>
            </a:pPr>
            <a:r>
              <a:rPr lang="zh-CN" altLang="en-US" sz="2400" b="1">
                <a:latin typeface="Times New Roman" panose="02020603050405020304" pitchFamily="18" charset="0"/>
              </a:rPr>
              <a:t>故等方面的）外部原因</a:t>
            </a:r>
          </a:p>
          <a:p>
            <a:pPr>
              <a:lnSpc>
                <a:spcPct val="170000"/>
              </a:lnSpc>
            </a:pPr>
            <a:r>
              <a:rPr lang="zh-CN" altLang="en-US" sz="2400" b="1">
                <a:latin typeface="Times New Roman" panose="02020603050405020304" pitchFamily="18" charset="0"/>
              </a:rPr>
              <a:t>15. </a:t>
            </a:r>
            <a:r>
              <a:rPr lang="zh-CN" altLang="en-US" sz="2400" b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... and he is still remembered in both China and Canada </a:t>
            </a:r>
            <a:r>
              <a:rPr lang="en-US" sz="2400" b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today.</a:t>
            </a:r>
          </a:p>
          <a:p>
            <a:pPr>
              <a:lnSpc>
                <a:spcPct val="170000"/>
              </a:lnSpc>
            </a:pPr>
            <a:r>
              <a:rPr lang="zh-CN" altLang="en-US" sz="2400" b="1">
                <a:latin typeface="Times New Roman" panose="02020603050405020304" pitchFamily="18" charset="0"/>
              </a:rPr>
              <a:t>(1) 本句是被动语态，其谓语动词结构：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be + 过去分词；</a:t>
            </a:r>
          </a:p>
          <a:p>
            <a:pPr>
              <a:lnSpc>
                <a:spcPct val="170000"/>
              </a:lnSpc>
            </a:pPr>
            <a:r>
              <a:rPr lang="zh-CN" altLang="en-US" sz="2400" b="1">
                <a:latin typeface="Times New Roman" panose="02020603050405020304" pitchFamily="18" charset="0"/>
              </a:rPr>
              <a:t>(2) 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both ... and ...   用于连接两个表示并列关系的名词或代词。</a:t>
            </a: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467600" y="609600"/>
            <a:ext cx="1477963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68300" y="781050"/>
            <a:ext cx="81661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Complete the passage with the correct form of the words in the box.</a:t>
            </a:r>
          </a:p>
        </p:txBody>
      </p:sp>
      <p:sp>
        <p:nvSpPr>
          <p:cNvPr id="14339" name="AutoShape 3"/>
          <p:cNvSpPr>
            <a:spLocks noChangeArrowheads="1"/>
          </p:cNvSpPr>
          <p:nvPr/>
        </p:nvSpPr>
        <p:spPr bwMode="auto">
          <a:xfrm>
            <a:off x="457200" y="1600200"/>
            <a:ext cx="7848600" cy="8382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Canadian   continue   himself   invention   manage  </a:t>
            </a:r>
          </a:p>
          <a:p>
            <a:pPr algn="ctr"/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sick   tool   war  wound 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381000" y="2514600"/>
            <a:ext cx="8458200" cy="246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400" b="1" dirty="0">
                <a:latin typeface="Times New Roman" panose="02020603050405020304" pitchFamily="18" charset="0"/>
              </a:rPr>
              <a:t>Norman Bethune was (1)__________, but he is one of the most famous heroes in China. During the (2) ________ in Spain, he treated the wounded soldiers there. He invented special (</a:t>
            </a:r>
            <a:r>
              <a:rPr lang="en-US" sz="2400" b="1" dirty="0">
                <a:latin typeface="Times New Roman" panose="02020603050405020304" pitchFamily="18" charset="0"/>
              </a:rPr>
              <a:t>3)___________ to use outside hospitals. His (4)___________ saved many lives. In China, he (5)___________ to treat 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3878263" y="2590800"/>
            <a:ext cx="15319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Canadian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5867400" y="3048000"/>
            <a:ext cx="1533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war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914400" y="3962400"/>
            <a:ext cx="1533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tools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6705600" y="396240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invention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4876800" y="441960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continued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 bldLvl="0" autoUpdateAnimBg="0"/>
      <p:bldP spid="14342" grpId="0" bldLvl="0" autoUpdateAnimBg="0"/>
      <p:bldP spid="14343" grpId="0" bldLvl="0" autoUpdateAnimBg="0"/>
      <p:bldP spid="14344" grpId="0" bldLvl="0" autoUpdateAnimBg="0"/>
      <p:bldP spid="14345" grpId="0" bldLvl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381000" y="1336675"/>
            <a:ext cx="9067800" cy="315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zh-CN" altLang="en-US" sz="2400" b="1" dirty="0">
                <a:latin typeface="Times New Roman" panose="02020603050405020304" pitchFamily="18" charset="0"/>
              </a:rPr>
              <a:t>(</a:t>
            </a:r>
            <a:r>
              <a:rPr lang="en-US" sz="2400" b="1" dirty="0">
                <a:latin typeface="Times New Roman" panose="02020603050405020304" pitchFamily="18" charset="0"/>
              </a:rPr>
              <a:t>6)___________ and wounded soldiers. He often worked </a:t>
            </a:r>
          </a:p>
          <a:p>
            <a:pPr>
              <a:lnSpc>
                <a:spcPct val="140000"/>
              </a:lnSpc>
            </a:pPr>
            <a:r>
              <a:rPr lang="en-US" sz="2400" b="1" dirty="0">
                <a:latin typeface="Times New Roman" panose="02020603050405020304" pitchFamily="18" charset="0"/>
              </a:rPr>
              <a:t>without taking a rest and did not look after (7)___________. At</a:t>
            </a:r>
          </a:p>
          <a:p>
            <a:pPr>
              <a:lnSpc>
                <a:spcPct val="140000"/>
              </a:lnSpc>
            </a:pPr>
            <a:r>
              <a:rPr lang="en-US" sz="2400" b="1" dirty="0">
                <a:latin typeface="Times New Roman" panose="02020603050405020304" pitchFamily="18" charset="0"/>
              </a:rPr>
              <a:t>one point, he (8)___________ to save over one hundred lives in</a:t>
            </a:r>
          </a:p>
          <a:p>
            <a:pPr>
              <a:lnSpc>
                <a:spcPct val="140000"/>
              </a:lnSpc>
            </a:pPr>
            <a:r>
              <a:rPr lang="en-US" sz="2400" b="1" dirty="0">
                <a:latin typeface="Times New Roman" panose="02020603050405020304" pitchFamily="18" charset="0"/>
              </a:rPr>
              <a:t> sixty-nine hours. During an operation, he cut his finger, and</a:t>
            </a:r>
          </a:p>
          <a:p>
            <a:pPr>
              <a:lnSpc>
                <a:spcPct val="140000"/>
              </a:lnSpc>
            </a:pPr>
            <a:r>
              <a:rPr lang="en-US" sz="2400" b="1" dirty="0">
                <a:latin typeface="Times New Roman" panose="02020603050405020304" pitchFamily="18" charset="0"/>
              </a:rPr>
              <a:t> finally died of his (9)____________. He is still remembered in </a:t>
            </a:r>
          </a:p>
          <a:p>
            <a:pPr>
              <a:lnSpc>
                <a:spcPct val="140000"/>
              </a:lnSpc>
            </a:pPr>
            <a:r>
              <a:rPr lang="en-US" sz="2400" b="1" dirty="0">
                <a:latin typeface="Times New Roman" panose="02020603050405020304" pitchFamily="18" charset="0"/>
              </a:rPr>
              <a:t>both China and Canada.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990600" y="1371600"/>
            <a:ext cx="1533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sick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6705600" y="1905000"/>
            <a:ext cx="1533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himself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2590800" y="2438400"/>
            <a:ext cx="1533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managed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3343275" y="3429000"/>
            <a:ext cx="1533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wound</a:t>
            </a:r>
          </a:p>
        </p:txBody>
      </p:sp>
      <p:pic>
        <p:nvPicPr>
          <p:cNvPr id="15367" name="Picture 7" descr="pig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5562600"/>
            <a:ext cx="4160838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ldLvl="0" autoUpdateAnimBg="0"/>
      <p:bldP spid="15364" grpId="0" bldLvl="0" autoUpdateAnimBg="0"/>
      <p:bldP spid="15365" grpId="0" bldLvl="0" autoUpdateAnimBg="0"/>
      <p:bldP spid="15366" grpId="0" bldLvl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457200" y="457200"/>
            <a:ext cx="8153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Look at the facts about 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Yuan Longping</a:t>
            </a:r>
            <a:r>
              <a:rPr lang="zh-CN" altLang="en-US" sz="28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 and write a passage about him.</a:t>
            </a:r>
          </a:p>
        </p:txBody>
      </p:sp>
      <p:sp>
        <p:nvSpPr>
          <p:cNvPr id="16387" name="AutoShape 3"/>
          <p:cNvSpPr>
            <a:spLocks noChangeArrowheads="1"/>
          </p:cNvSpPr>
          <p:nvPr/>
        </p:nvSpPr>
        <p:spPr bwMode="auto">
          <a:xfrm>
            <a:off x="76200" y="1371600"/>
            <a:ext cx="3581400" cy="5181600"/>
          </a:xfrm>
          <a:prstGeom prst="upArrow">
            <a:avLst>
              <a:gd name="adj1" fmla="val 51204"/>
              <a:gd name="adj2" fmla="val 3617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endParaRPr lang="zh-CN" altLang="en-US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990600" y="2362200"/>
            <a:ext cx="1879600" cy="418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60000"/>
              </a:lnSpc>
            </a:pPr>
            <a:r>
              <a:rPr lang="zh-CN" altLang="en-US" sz="2400" b="1">
                <a:solidFill>
                  <a:srgbClr val="FF0000"/>
                </a:solidFill>
              </a:rPr>
              <a:t>Now</a:t>
            </a:r>
          </a:p>
          <a:p>
            <a:pPr algn="ctr">
              <a:lnSpc>
                <a:spcPct val="160000"/>
              </a:lnSpc>
            </a:pPr>
            <a:r>
              <a:rPr lang="zh-CN" altLang="en-US" sz="2400" b="1">
                <a:solidFill>
                  <a:srgbClr val="FF0000"/>
                </a:solidFill>
              </a:rPr>
              <a:t>2004</a:t>
            </a:r>
          </a:p>
          <a:p>
            <a:pPr algn="ctr">
              <a:lnSpc>
                <a:spcPct val="160000"/>
              </a:lnSpc>
            </a:pPr>
            <a:r>
              <a:rPr lang="zh-CN" altLang="en-US" sz="2400" b="1">
                <a:solidFill>
                  <a:srgbClr val="FF0000"/>
                </a:solidFill>
              </a:rPr>
              <a:t>1980s</a:t>
            </a:r>
          </a:p>
          <a:p>
            <a:pPr algn="ctr">
              <a:lnSpc>
                <a:spcPct val="160000"/>
              </a:lnSpc>
            </a:pPr>
            <a:r>
              <a:rPr lang="zh-CN" altLang="en-US" sz="2400" b="1">
                <a:solidFill>
                  <a:srgbClr val="FF0000"/>
                </a:solidFill>
              </a:rPr>
              <a:t>1974</a:t>
            </a:r>
          </a:p>
          <a:p>
            <a:pPr algn="ctr">
              <a:lnSpc>
                <a:spcPct val="160000"/>
              </a:lnSpc>
            </a:pPr>
            <a:r>
              <a:rPr lang="zh-CN" altLang="en-US" sz="2400" b="1">
                <a:solidFill>
                  <a:srgbClr val="FF0000"/>
                </a:solidFill>
              </a:rPr>
              <a:t>1964</a:t>
            </a:r>
          </a:p>
          <a:p>
            <a:pPr algn="ctr">
              <a:lnSpc>
                <a:spcPct val="160000"/>
              </a:lnSpc>
            </a:pPr>
            <a:r>
              <a:rPr lang="zh-CN" altLang="en-US" sz="2400" b="1">
                <a:solidFill>
                  <a:srgbClr val="FF0000"/>
                </a:solidFill>
              </a:rPr>
              <a:t>1950~1953</a:t>
            </a:r>
          </a:p>
          <a:p>
            <a:pPr algn="ctr">
              <a:lnSpc>
                <a:spcPct val="160000"/>
              </a:lnSpc>
            </a:pPr>
            <a:r>
              <a:rPr lang="zh-CN" altLang="en-US" sz="2400" b="1">
                <a:solidFill>
                  <a:srgbClr val="FF0000"/>
                </a:solidFill>
              </a:rPr>
              <a:t>1930</a:t>
            </a:r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2743200" y="2819400"/>
            <a:ext cx="1066800" cy="1588"/>
          </a:xfrm>
          <a:prstGeom prst="line">
            <a:avLst/>
          </a:prstGeom>
          <a:noFill/>
          <a:ln w="2857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2743200" y="3352800"/>
            <a:ext cx="1066800" cy="1588"/>
          </a:xfrm>
          <a:prstGeom prst="line">
            <a:avLst/>
          </a:prstGeom>
          <a:noFill/>
          <a:ln w="2857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>
            <a:off x="2743200" y="3962400"/>
            <a:ext cx="1066800" cy="1588"/>
          </a:xfrm>
          <a:prstGeom prst="line">
            <a:avLst/>
          </a:prstGeom>
          <a:noFill/>
          <a:ln w="2857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2743200" y="4572000"/>
            <a:ext cx="1066800" cy="1588"/>
          </a:xfrm>
          <a:prstGeom prst="line">
            <a:avLst/>
          </a:prstGeom>
          <a:noFill/>
          <a:ln w="2857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2743200" y="5181600"/>
            <a:ext cx="1066800" cy="1588"/>
          </a:xfrm>
          <a:prstGeom prst="line">
            <a:avLst/>
          </a:prstGeom>
          <a:noFill/>
          <a:ln w="2857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2743200" y="5715000"/>
            <a:ext cx="1066800" cy="1588"/>
          </a:xfrm>
          <a:prstGeom prst="line">
            <a:avLst/>
          </a:prstGeom>
          <a:noFill/>
          <a:ln w="2857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>
            <a:off x="2743200" y="6324600"/>
            <a:ext cx="1066800" cy="1588"/>
          </a:xfrm>
          <a:prstGeom prst="line">
            <a:avLst/>
          </a:prstGeom>
          <a:noFill/>
          <a:ln w="2857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3733800" y="2590800"/>
            <a:ext cx="5070475" cy="388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zh-CN" altLang="en-US" sz="2400" b="1">
                <a:latin typeface="Times New Roman" panose="02020603050405020304" pitchFamily="18" charset="0"/>
              </a:rPr>
              <a:t>Helping many countries of the world grow more ric</a:t>
            </a:r>
            <a:r>
              <a:rPr lang="en-US" sz="2400" b="1">
                <a:latin typeface="Times New Roman" panose="02020603050405020304" pitchFamily="18" charset="0"/>
              </a:rPr>
              <a:t>e than before</a:t>
            </a:r>
          </a:p>
          <a:p>
            <a:pPr>
              <a:lnSpc>
                <a:spcPct val="80000"/>
              </a:lnSpc>
            </a:pPr>
            <a:r>
              <a:rPr lang="en-US" sz="2400" b="1">
                <a:latin typeface="Times New Roman" panose="02020603050405020304" pitchFamily="18" charset="0"/>
              </a:rPr>
              <a:t>Won World Food Prize</a:t>
            </a:r>
          </a:p>
          <a:p>
            <a:pPr>
              <a:lnSpc>
                <a:spcPct val="80000"/>
              </a:lnSpc>
            </a:pPr>
            <a:endParaRPr lang="zh-CN" altLang="en-US" sz="2400" b="1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en-US" sz="2400" b="1">
                <a:latin typeface="Times New Roman" panose="02020603050405020304" pitchFamily="18" charset="0"/>
              </a:rPr>
              <a:t>Travelled around the world and gave Advice about growing rice</a:t>
            </a:r>
          </a:p>
          <a:p>
            <a:pPr>
              <a:lnSpc>
                <a:spcPct val="80000"/>
              </a:lnSpc>
            </a:pPr>
            <a:r>
              <a:rPr lang="en-US" sz="2400" b="1">
                <a:latin typeface="Times New Roman" panose="02020603050405020304" pitchFamily="18" charset="0"/>
              </a:rPr>
              <a:t>Developed a new kind of rice</a:t>
            </a:r>
          </a:p>
          <a:p>
            <a:pPr>
              <a:lnSpc>
                <a:spcPct val="80000"/>
              </a:lnSpc>
            </a:pPr>
            <a:endParaRPr lang="zh-CN" altLang="en-US" sz="2400" b="1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en-US" sz="2400" b="1">
                <a:latin typeface="Times New Roman" panose="02020603050405020304" pitchFamily="18" charset="0"/>
              </a:rPr>
              <a:t>Made a special study of rice</a:t>
            </a:r>
          </a:p>
          <a:p>
            <a:pPr>
              <a:lnSpc>
                <a:spcPct val="80000"/>
              </a:lnSpc>
            </a:pPr>
            <a:endParaRPr lang="zh-CN" altLang="en-US" sz="2400" b="1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en-US" sz="2400" b="1">
                <a:latin typeface="Times New Roman" panose="02020603050405020304" pitchFamily="18" charset="0"/>
              </a:rPr>
              <a:t>Studied in Southwest Agricultural College</a:t>
            </a:r>
          </a:p>
          <a:p>
            <a:pPr>
              <a:lnSpc>
                <a:spcPct val="80000"/>
              </a:lnSpc>
            </a:pPr>
            <a:r>
              <a:rPr lang="en-US" sz="2400" b="1">
                <a:latin typeface="Times New Roman" panose="02020603050405020304" pitchFamily="18" charset="0"/>
              </a:rPr>
              <a:t>Was born in Beijing</a:t>
            </a:r>
            <a:endParaRPr lang="zh-CN" altLang="en-US" sz="2400" b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5" descr="BS00554_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629400" y="914400"/>
            <a:ext cx="2160588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Text Box 6"/>
          <p:cNvSpPr txBox="1">
            <a:spLocks noChangeArrowheads="1"/>
          </p:cNvSpPr>
          <p:nvPr/>
        </p:nvSpPr>
        <p:spPr bwMode="auto">
          <a:xfrm>
            <a:off x="762000" y="2133600"/>
            <a:ext cx="7772400" cy="241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en-US" sz="36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Homework</a:t>
            </a:r>
          </a:p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Retell the story about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Dr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Norman Bethune to your friends.</a:t>
            </a:r>
          </a:p>
        </p:txBody>
      </p:sp>
      <p:pic>
        <p:nvPicPr>
          <p:cNvPr id="17412" name="Picture 11" descr="图片1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11188" y="4800600"/>
            <a:ext cx="7775575" cy="123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5" descr="MCj02321330000[1]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62000" y="838200"/>
            <a:ext cx="133667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990600" y="2667000"/>
            <a:ext cx="7419975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en-US" sz="30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 great man is always willing to be little.                                           </a:t>
            </a:r>
          </a:p>
          <a:p>
            <a:pPr algn="ctr">
              <a:lnSpc>
                <a:spcPct val="140000"/>
              </a:lnSpc>
            </a:pPr>
            <a:r>
              <a:rPr lang="zh-CN" altLang="en-US" sz="30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伟人总是愿意当小人物。</a:t>
            </a:r>
            <a:r>
              <a:rPr lang="zh-CN" altLang="en-US" sz="3000">
                <a:latin typeface="黑体" panose="02010609060101010101" pitchFamily="49" charset="-122"/>
                <a:ea typeface="黑体" panose="02010609060101010101" pitchFamily="49" charset="-122"/>
              </a:rPr>
              <a:t>               </a:t>
            </a:r>
          </a:p>
        </p:txBody>
      </p:sp>
      <p:pic>
        <p:nvPicPr>
          <p:cNvPr id="18435" name="Picture 3" descr="末页放的彩图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19400" y="1143000"/>
            <a:ext cx="3035300" cy="96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8"/>
          <p:cNvSpPr txBox="1">
            <a:spLocks noChangeArrowheads="1"/>
          </p:cNvSpPr>
          <p:nvPr/>
        </p:nvSpPr>
        <p:spPr bwMode="auto">
          <a:xfrm>
            <a:off x="457200" y="1219200"/>
            <a:ext cx="8153400" cy="134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en-US" sz="36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Lead in</a:t>
            </a:r>
          </a:p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Look at the picture and say something about him.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609600" y="2605088"/>
            <a:ext cx="5638800" cy="3414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His name was Norman Bethune.</a:t>
            </a:r>
          </a:p>
          <a:p>
            <a:pPr>
              <a:lnSpc>
                <a:spcPct val="130000"/>
              </a:lnSpc>
            </a:pP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Norman Bethune came from Canada.</a:t>
            </a:r>
          </a:p>
          <a:p>
            <a:pPr>
              <a:lnSpc>
                <a:spcPct val="130000"/>
              </a:lnSpc>
            </a:pP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He saved many lives in China. </a:t>
            </a:r>
          </a:p>
          <a:p>
            <a:pPr>
              <a:lnSpc>
                <a:spcPct val="130000"/>
              </a:lnSpc>
            </a:pP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He gave treatments to injured soldiers. </a:t>
            </a:r>
          </a:p>
          <a:p>
            <a:pPr>
              <a:lnSpc>
                <a:spcPct val="130000"/>
              </a:lnSpc>
            </a:pP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He travelled far away from his country </a:t>
            </a:r>
          </a:p>
          <a:p>
            <a:pPr>
              <a:lnSpc>
                <a:spcPct val="130000"/>
              </a:lnSpc>
            </a:pP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to China.</a:t>
            </a:r>
          </a:p>
          <a:p>
            <a:pPr>
              <a:lnSpc>
                <a:spcPct val="130000"/>
              </a:lnSpc>
            </a:pP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…</a:t>
            </a: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25" y="3733800"/>
            <a:ext cx="2516188" cy="262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228600" y="1096963"/>
            <a:ext cx="7162800" cy="5049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spcBef>
                <a:spcPct val="10000"/>
              </a:spcBef>
            </a:pP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1. Canadian       加拿大的；加拿大人的</a:t>
            </a:r>
            <a:endParaRPr lang="zh-CN" altLang="en-US" sz="2800" b="1" i="1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ct val="10000"/>
              </a:spcBef>
            </a:pP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. sick                （感觉）不适的；生病的</a:t>
            </a:r>
          </a:p>
          <a:p>
            <a:pPr>
              <a:lnSpc>
                <a:spcPct val="120000"/>
              </a:lnSpc>
              <a:spcBef>
                <a:spcPct val="10000"/>
              </a:spcBef>
            </a:pP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. soldier            军人；士兵</a:t>
            </a:r>
          </a:p>
          <a:p>
            <a:pPr>
              <a:lnSpc>
                <a:spcPct val="120000"/>
              </a:lnSpc>
              <a:spcBef>
                <a:spcPct val="10000"/>
              </a:spcBef>
            </a:pP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4. war                 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战争</a:t>
            </a:r>
            <a:endParaRPr lang="en-US" sz="2800" b="1" i="1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ct val="10000"/>
              </a:spcBef>
            </a:pP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5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. wounded        受伤的</a:t>
            </a:r>
          </a:p>
          <a:p>
            <a:pPr>
              <a:lnSpc>
                <a:spcPct val="120000"/>
              </a:lnSpc>
              <a:spcBef>
                <a:spcPct val="10000"/>
              </a:spcBef>
            </a:pP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6.die for             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为</a:t>
            </a:r>
            <a:r>
              <a:rPr lang="en-US" sz="2800" b="1" dirty="0">
                <a:solidFill>
                  <a:srgbClr val="0000FF"/>
                </a:solidFill>
                <a:latin typeface="宋体" panose="02010600030101010101" pitchFamily="2" charset="-122"/>
                <a:cs typeface="Times New Roman" panose="02020603050405020304" pitchFamily="18" charset="0"/>
                <a:sym typeface="Arial" panose="020B0604020202020204" pitchFamily="34" charset="0"/>
              </a:rPr>
              <a:t>……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而死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 </a:t>
            </a:r>
          </a:p>
          <a:p>
            <a:pPr>
              <a:lnSpc>
                <a:spcPct val="120000"/>
              </a:lnSpc>
              <a:spcBef>
                <a:spcPct val="10000"/>
              </a:spcBef>
            </a:pP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7.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realise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            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了解；意识到</a:t>
            </a:r>
          </a:p>
          <a:p>
            <a:pPr>
              <a:lnSpc>
                <a:spcPct val="120000"/>
              </a:lnSpc>
              <a:spcBef>
                <a:spcPct val="10000"/>
              </a:spcBef>
            </a:pP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8. care                 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照顾；照料</a:t>
            </a:r>
          </a:p>
          <a:p>
            <a:pPr>
              <a:lnSpc>
                <a:spcPct val="120000"/>
              </a:lnSpc>
              <a:spcBef>
                <a:spcPct val="10000"/>
              </a:spcBef>
            </a:pP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9.take care of    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照顾；护理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2895600" y="609600"/>
            <a:ext cx="3352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New Words</a:t>
            </a:r>
          </a:p>
        </p:txBody>
      </p:sp>
      <p:pic>
        <p:nvPicPr>
          <p:cNvPr id="6148" name="Picture 4" descr="图片13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316788" y="901700"/>
            <a:ext cx="1522412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149" name="Object 5"/>
          <p:cNvGraphicFramePr>
            <a:graphicFrameLocks noChangeAspect="1"/>
          </p:cNvGraphicFramePr>
          <p:nvPr/>
        </p:nvGraphicFramePr>
        <p:xfrm>
          <a:off x="7620000" y="3505200"/>
          <a:ext cx="1260475" cy="285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r:id="rId4" imgW="1123950" imgH="2416810" progId="MS_ClipArt_Gallery.2">
                  <p:embed/>
                </p:oleObj>
              </mc:Choice>
              <mc:Fallback>
                <p:oleObj r:id="rId4" imgW="1123950" imgH="2416810" progId="MS_ClipArt_Gallery.2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0" y="3505200"/>
                        <a:ext cx="1260475" cy="2852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228600" y="992188"/>
            <a:ext cx="7162800" cy="483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1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10. tool                     </a:t>
            </a: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工具；器械</a:t>
            </a:r>
          </a:p>
          <a:p>
            <a:pPr>
              <a:lnSpc>
                <a:spcPct val="150000"/>
              </a:lnSpc>
              <a:spcBef>
                <a:spcPct val="10000"/>
              </a:spcBef>
            </a:pP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1</a:t>
            </a:r>
            <a:r>
              <a:rPr lang="en-US" sz="2800" b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1. invention            </a:t>
            </a: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发明;创造</a:t>
            </a:r>
          </a:p>
          <a:p>
            <a:pPr>
              <a:lnSpc>
                <a:spcPct val="150000"/>
              </a:lnSpc>
              <a:spcBef>
                <a:spcPct val="1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12.at that time         </a:t>
            </a: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那时候</a:t>
            </a:r>
          </a:p>
          <a:p>
            <a:pPr>
              <a:lnSpc>
                <a:spcPct val="150000"/>
              </a:lnSpc>
              <a:spcBef>
                <a:spcPct val="1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13.on one’s own       </a:t>
            </a: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独自一人</a:t>
            </a:r>
            <a:endParaRPr lang="en-US" sz="2800" b="1">
              <a:solidFill>
                <a:srgbClr val="0000FF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ct val="10000"/>
              </a:spcBef>
            </a:pP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1</a:t>
            </a:r>
            <a:r>
              <a:rPr lang="en-US" sz="2800" b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4. useful                 </a:t>
            </a: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有用的；有益的</a:t>
            </a:r>
          </a:p>
          <a:p>
            <a:pPr>
              <a:lnSpc>
                <a:spcPct val="150000"/>
              </a:lnSpc>
              <a:spcBef>
                <a:spcPct val="10000"/>
              </a:spcBef>
            </a:pP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1</a:t>
            </a:r>
            <a:r>
              <a:rPr lang="en-US" sz="2800" b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5. rest                     </a:t>
            </a: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休息；睡眠                 </a:t>
            </a:r>
          </a:p>
          <a:p>
            <a:pPr>
              <a:lnSpc>
                <a:spcPct val="150000"/>
              </a:lnSpc>
              <a:spcBef>
                <a:spcPct val="10000"/>
              </a:spcBef>
            </a:pP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1</a:t>
            </a:r>
            <a:r>
              <a:rPr lang="en-US" sz="2800" b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6. himself               </a:t>
            </a: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他自己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895600" y="609600"/>
            <a:ext cx="3352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CC00FF"/>
                </a:solidFill>
                <a:latin typeface="Times New Roman" panose="02020603050405020304" pitchFamily="18" charset="0"/>
              </a:rPr>
              <a:t>New Words</a:t>
            </a:r>
          </a:p>
        </p:txBody>
      </p:sp>
      <p:pic>
        <p:nvPicPr>
          <p:cNvPr id="7172" name="Picture 4" descr="图片13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316788" y="901700"/>
            <a:ext cx="1522412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173" name="Object 5"/>
          <p:cNvGraphicFramePr>
            <a:graphicFrameLocks noChangeAspect="1"/>
          </p:cNvGraphicFramePr>
          <p:nvPr/>
        </p:nvGraphicFramePr>
        <p:xfrm>
          <a:off x="7620000" y="3505200"/>
          <a:ext cx="1260475" cy="285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r:id="rId4" imgW="1123950" imgH="2416810" progId="MS_ClipArt_Gallery.2">
                  <p:embed/>
                </p:oleObj>
              </mc:Choice>
              <mc:Fallback>
                <p:oleObj r:id="rId4" imgW="1123950" imgH="2416810" progId="MS_ClipArt_Gallery.2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0" y="3505200"/>
                        <a:ext cx="1260475" cy="2852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228600" y="1295400"/>
            <a:ext cx="7162800" cy="415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10000"/>
              </a:spcBef>
            </a:pP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1</a:t>
            </a:r>
            <a:r>
              <a:rPr lang="en-US" sz="2800" b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8. manage              </a:t>
            </a: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做成；设法完成</a:t>
            </a:r>
          </a:p>
          <a:p>
            <a:pPr>
              <a:lnSpc>
                <a:spcPct val="150000"/>
              </a:lnSpc>
              <a:spcBef>
                <a:spcPct val="1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19.manage to do sth.     </a:t>
            </a: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设法完成</a:t>
            </a:r>
          </a:p>
          <a:p>
            <a:pPr>
              <a:lnSpc>
                <a:spcPct val="150000"/>
              </a:lnSpc>
              <a:spcBef>
                <a:spcPct val="1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20.operation            </a:t>
            </a: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手术</a:t>
            </a:r>
          </a:p>
          <a:p>
            <a:pPr>
              <a:lnSpc>
                <a:spcPct val="150000"/>
              </a:lnSpc>
              <a:spcBef>
                <a:spcPct val="1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21. continue           </a:t>
            </a: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（使） 继续</a:t>
            </a:r>
          </a:p>
          <a:p>
            <a:pPr>
              <a:lnSpc>
                <a:spcPct val="150000"/>
              </a:lnSpc>
              <a:spcBef>
                <a:spcPct val="1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22.die of                   </a:t>
            </a: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死于</a:t>
            </a:r>
            <a:r>
              <a:rPr lang="en-US" sz="2800" b="1">
                <a:solidFill>
                  <a:srgbClr val="0000FF"/>
                </a:solidFill>
                <a:latin typeface="宋体" panose="02010600030101010101" pitchFamily="2" charset="-122"/>
                <a:sym typeface="Arial" panose="020B0604020202020204" pitchFamily="34" charset="0"/>
              </a:rPr>
              <a:t>……</a:t>
            </a:r>
            <a:endParaRPr lang="zh-CN" altLang="en-US" sz="2800" b="1">
              <a:solidFill>
                <a:srgbClr val="0000FF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ct val="1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23. Canada               </a:t>
            </a: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加拿大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895600" y="609600"/>
            <a:ext cx="3352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CC00FF"/>
                </a:solidFill>
                <a:latin typeface="Times New Roman" panose="02020603050405020304" pitchFamily="18" charset="0"/>
              </a:rPr>
              <a:t>New Words</a:t>
            </a:r>
          </a:p>
        </p:txBody>
      </p:sp>
      <p:pic>
        <p:nvPicPr>
          <p:cNvPr id="8196" name="Picture 4" descr="图片13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316788" y="901700"/>
            <a:ext cx="1522412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197" name="Object 5"/>
          <p:cNvGraphicFramePr>
            <a:graphicFrameLocks noChangeAspect="1"/>
          </p:cNvGraphicFramePr>
          <p:nvPr/>
        </p:nvGraphicFramePr>
        <p:xfrm>
          <a:off x="7620000" y="3505200"/>
          <a:ext cx="1260475" cy="285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r:id="rId4" imgW="1123950" imgH="2416810" progId="MS_ClipArt_Gallery.2">
                  <p:embed/>
                </p:oleObj>
              </mc:Choice>
              <mc:Fallback>
                <p:oleObj r:id="rId4" imgW="1123950" imgH="2416810" progId="MS_ClipArt_Gallery.2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0" y="3505200"/>
                        <a:ext cx="1260475" cy="2852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04800" y="685800"/>
            <a:ext cx="8610600" cy="578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400" b="1">
                <a:latin typeface="Times New Roman" panose="02020603050405020304" pitchFamily="18" charset="0"/>
              </a:rPr>
              <a:t>1. </a:t>
            </a:r>
            <a:r>
              <a:rPr lang="zh-CN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 Canadian  </a:t>
            </a:r>
            <a:r>
              <a:rPr lang="zh-CN" altLang="en-US" sz="2400" b="1" i="1">
                <a:solidFill>
                  <a:srgbClr val="0000FF"/>
                </a:solidFill>
                <a:latin typeface="Times New Roman" panose="02020603050405020304" pitchFamily="18" charset="0"/>
              </a:rPr>
              <a:t>adj.</a:t>
            </a:r>
            <a:r>
              <a:rPr lang="zh-CN" altLang="en-US" sz="2400" b="1">
                <a:latin typeface="Times New Roman" panose="02020603050405020304" pitchFamily="18" charset="0"/>
              </a:rPr>
              <a:t>   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加拿大的；加拿大人的&amp; </a:t>
            </a:r>
            <a:r>
              <a:rPr lang="zh-CN" altLang="en-US" sz="2400" b="1" i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n. 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加拿大人</a:t>
            </a:r>
          </a:p>
          <a:p>
            <a:pPr>
              <a:lnSpc>
                <a:spcPct val="130000"/>
              </a:lnSpc>
            </a:pPr>
            <a:r>
              <a:rPr lang="zh-CN" altLang="en-US" sz="2400" b="1">
                <a:latin typeface="Times New Roman" panose="02020603050405020304" pitchFamily="18" charset="0"/>
              </a:rPr>
              <a:t>      </a:t>
            </a:r>
            <a:r>
              <a:rPr lang="zh-CN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Canada  </a:t>
            </a:r>
            <a:r>
              <a:rPr lang="zh-CN" altLang="en-US" sz="2400" b="1" i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n.</a:t>
            </a:r>
            <a:r>
              <a:rPr lang="zh-CN" altLang="en-US" sz="2400" b="1" i="1">
                <a:latin typeface="Times New Roman" panose="02020603050405020304" pitchFamily="18" charset="0"/>
                <a:sym typeface="Arial" panose="020B0604020202020204" pitchFamily="34" charset="0"/>
              </a:rPr>
              <a:t> 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加拿大</a:t>
            </a:r>
          </a:p>
          <a:p>
            <a:pPr>
              <a:lnSpc>
                <a:spcPct val="130000"/>
              </a:lnSpc>
            </a:pPr>
            <a:r>
              <a:rPr lang="en-US" sz="2400" b="1">
                <a:latin typeface="Times New Roman" panose="02020603050405020304" pitchFamily="18" charset="0"/>
                <a:sym typeface="Arial" panose="020B0604020202020204" pitchFamily="34" charset="0"/>
              </a:rPr>
              <a:t>2. </a:t>
            </a:r>
            <a:r>
              <a:rPr lang="en-US" sz="2400" b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sick   </a:t>
            </a:r>
            <a:r>
              <a:rPr lang="en-US" sz="2400" b="1" i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adj.</a:t>
            </a:r>
            <a:r>
              <a:rPr lang="en-US" sz="2400" b="1">
                <a:latin typeface="Times New Roman" panose="02020603050405020304" pitchFamily="18" charset="0"/>
                <a:sym typeface="Arial" panose="020B0604020202020204" pitchFamily="34" charset="0"/>
              </a:rPr>
              <a:t> </a:t>
            </a:r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(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感觉)不适的；生病的</a:t>
            </a:r>
          </a:p>
          <a:p>
            <a:pPr>
              <a:lnSpc>
                <a:spcPct val="130000"/>
              </a:lnSpc>
            </a:pPr>
            <a:r>
              <a:rPr lang="zh-CN" altLang="en-US" sz="2400" b="1">
                <a:latin typeface="Times New Roman" panose="02020603050405020304" pitchFamily="18" charset="0"/>
                <a:sym typeface="Arial" panose="020B0604020202020204" pitchFamily="34" charset="0"/>
              </a:rPr>
              <a:t>When she got up, she felt a little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 sick</a:t>
            </a:r>
            <a:r>
              <a:rPr lang="zh-CN" altLang="en-US" sz="2400" b="1">
                <a:latin typeface="Times New Roman" panose="02020603050405020304" pitchFamily="18" charset="0"/>
                <a:sym typeface="Arial" panose="020B0604020202020204" pitchFamily="34" charset="0"/>
              </a:rPr>
              <a:t> and took some medicine.</a:t>
            </a:r>
          </a:p>
          <a:p>
            <a:pPr>
              <a:lnSpc>
                <a:spcPct val="130000"/>
              </a:lnSpc>
            </a:pPr>
            <a:r>
              <a:rPr lang="zh-CN" altLang="en-US" sz="2400" b="1">
                <a:latin typeface="Times New Roman" panose="02020603050405020304" pitchFamily="18" charset="0"/>
                <a:sym typeface="Arial" panose="020B0604020202020204" pitchFamily="34" charset="0"/>
              </a:rPr>
              <a:t>Not every 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sick</a:t>
            </a:r>
            <a:r>
              <a:rPr lang="zh-CN" altLang="en-US" sz="2400" b="1">
                <a:latin typeface="Times New Roman" panose="02020603050405020304" pitchFamily="18" charset="0"/>
                <a:sym typeface="Arial" panose="020B0604020202020204" pitchFamily="34" charset="0"/>
              </a:rPr>
              <a:t> person likes the answer.</a:t>
            </a:r>
          </a:p>
          <a:p>
            <a:pPr>
              <a:lnSpc>
                <a:spcPct val="130000"/>
              </a:lnSpc>
            </a:pPr>
            <a:r>
              <a:rPr lang="zh-CN" altLang="en-US" sz="2400" b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ill </a:t>
            </a:r>
            <a:r>
              <a:rPr lang="zh-CN" altLang="en-US" sz="2400" b="1" i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adj. 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生病的  （只作表语）</a:t>
            </a:r>
          </a:p>
          <a:p>
            <a:pPr>
              <a:lnSpc>
                <a:spcPct val="130000"/>
              </a:lnSpc>
            </a:pPr>
            <a:r>
              <a:rPr lang="en-US" sz="2400" b="1">
                <a:latin typeface="Times New Roman" panose="02020603050405020304" pitchFamily="18" charset="0"/>
                <a:sym typeface="Arial" panose="020B0604020202020204" pitchFamily="34" charset="0"/>
              </a:rPr>
              <a:t>3. </a:t>
            </a:r>
            <a:r>
              <a:rPr lang="en-US" sz="2400" b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wounded </a:t>
            </a:r>
            <a:r>
              <a:rPr lang="en-US" sz="2400" b="1" i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adj. </a:t>
            </a:r>
            <a:r>
              <a:rPr lang="en-US" sz="2400" b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 </a:t>
            </a:r>
            <a:r>
              <a:rPr lang="en-US" sz="2400" b="1">
                <a:latin typeface="Times New Roman" panose="02020603050405020304" pitchFamily="18" charset="0"/>
                <a:sym typeface="Arial" panose="020B0604020202020204" pitchFamily="34" charset="0"/>
              </a:rPr>
              <a:t> 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受伤的</a:t>
            </a:r>
          </a:p>
          <a:p>
            <a:pPr>
              <a:lnSpc>
                <a:spcPct val="130000"/>
              </a:lnSpc>
            </a:pPr>
            <a:r>
              <a:rPr lang="zh-CN" altLang="en-US" sz="2400" b="1">
                <a:latin typeface="Times New Roman" panose="02020603050405020304" pitchFamily="18" charset="0"/>
                <a:sym typeface="Arial" panose="020B0604020202020204" pitchFamily="34" charset="0"/>
              </a:rPr>
              <a:t>A three-year-old girl was 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wounded. </a:t>
            </a:r>
          </a:p>
          <a:p>
            <a:pPr>
              <a:lnSpc>
                <a:spcPct val="130000"/>
              </a:lnSpc>
            </a:pPr>
            <a:r>
              <a:rPr lang="en-US" sz="2400" b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4. realise  </a:t>
            </a:r>
            <a:r>
              <a:rPr lang="en-US" sz="2400" b="1" i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v.</a:t>
            </a:r>
            <a:r>
              <a:rPr lang="en-US" sz="2400" b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 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了解；意识到</a:t>
            </a:r>
          </a:p>
          <a:p>
            <a:pPr>
              <a:lnSpc>
                <a:spcPct val="130000"/>
              </a:lnSpc>
            </a:pPr>
            <a:r>
              <a:rPr lang="zh-CN" altLang="en-US" sz="2400" b="1">
                <a:latin typeface="Times New Roman" panose="02020603050405020304" pitchFamily="18" charset="0"/>
                <a:sym typeface="Arial" panose="020B0604020202020204" pitchFamily="34" charset="0"/>
              </a:rPr>
              <a:t>I reali</a:t>
            </a:r>
            <a:r>
              <a:rPr lang="en-US" sz="2400" b="1">
                <a:latin typeface="Times New Roman" panose="02020603050405020304" pitchFamily="18" charset="0"/>
                <a:sym typeface="Arial" panose="020B0604020202020204" pitchFamily="34" charset="0"/>
              </a:rPr>
              <a:t>sed what he meant.</a:t>
            </a:r>
          </a:p>
          <a:p>
            <a:pPr>
              <a:lnSpc>
                <a:spcPct val="130000"/>
              </a:lnSpc>
            </a:pPr>
            <a:r>
              <a:rPr lang="en-US" sz="2400" b="1">
                <a:latin typeface="Times New Roman" panose="02020603050405020304" pitchFamily="18" charset="0"/>
                <a:sym typeface="Arial" panose="020B0604020202020204" pitchFamily="34" charset="0"/>
              </a:rPr>
              <a:t>5.</a:t>
            </a:r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 </a:t>
            </a:r>
            <a:r>
              <a:rPr lang="en-US" sz="2400" b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invention  </a:t>
            </a:r>
            <a:r>
              <a:rPr lang="en-US" sz="2400" b="1" i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n</a:t>
            </a:r>
            <a:r>
              <a:rPr lang="en-US" sz="2400" b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.</a:t>
            </a:r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 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发明；创造      </a:t>
            </a:r>
            <a:r>
              <a:rPr lang="en-US" sz="2400" b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invent     </a:t>
            </a:r>
            <a:r>
              <a:rPr lang="en-US" sz="2400" b="1" i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v</a:t>
            </a:r>
            <a:r>
              <a:rPr lang="en-US" sz="2400" b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.</a:t>
            </a:r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 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发明；创造</a:t>
            </a:r>
          </a:p>
          <a:p>
            <a:pPr>
              <a:lnSpc>
                <a:spcPct val="130000"/>
              </a:lnSpc>
            </a:pPr>
            <a:r>
              <a:rPr lang="en-US" sz="2400" b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inventor   </a:t>
            </a:r>
            <a:r>
              <a:rPr lang="en-US" sz="2400" b="1" i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n</a:t>
            </a:r>
            <a:r>
              <a:rPr lang="en-US" sz="2400" b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.</a:t>
            </a:r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 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发明家；发明者</a:t>
            </a:r>
            <a:endParaRPr lang="en-US" sz="2400" b="1">
              <a:solidFill>
                <a:srgbClr val="FF0000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0" y="3124200"/>
            <a:ext cx="1171575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2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2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2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2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2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2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2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228600" y="685800"/>
            <a:ext cx="8686800" cy="578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6. </a:t>
            </a:r>
            <a:r>
              <a:rPr 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useful </a:t>
            </a:r>
            <a:r>
              <a:rPr lang="en-US" sz="2400" b="1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adj. </a:t>
            </a:r>
            <a:r>
              <a:rPr 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 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有用的；有益的 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  </a:t>
            </a:r>
            <a:r>
              <a:rPr lang="zh-CN" alt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use </a:t>
            </a:r>
            <a:r>
              <a:rPr lang="zh-CN" altLang="en-US" sz="2400" b="1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n. 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用处 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  </a:t>
            </a:r>
            <a:r>
              <a:rPr lang="zh-CN" alt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useless </a:t>
            </a:r>
            <a:r>
              <a:rPr lang="zh-CN" altLang="en-US" sz="2400" b="1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adj. 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无用的</a:t>
            </a:r>
          </a:p>
          <a:p>
            <a:pPr>
              <a:lnSpc>
                <a:spcPct val="120000"/>
              </a:lnSpc>
            </a:pPr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7. </a:t>
            </a:r>
            <a:r>
              <a:rPr 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rest </a:t>
            </a:r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 </a:t>
            </a:r>
            <a:r>
              <a:rPr lang="en-US" sz="24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v</a:t>
            </a:r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. 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休息；睡眠</a:t>
            </a:r>
          </a:p>
          <a:p>
            <a:pPr>
              <a:lnSpc>
                <a:spcPct val="120000"/>
              </a:lnSpc>
            </a:pP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I have free time to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 rest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zh-CN" altLang="en-US" sz="2400" b="1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n. 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休息   </a:t>
            </a:r>
            <a:r>
              <a:rPr lang="zh-CN" alt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have a rest 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休息一下</a:t>
            </a:r>
          </a:p>
          <a:p>
            <a:pPr>
              <a:lnSpc>
                <a:spcPct val="120000"/>
              </a:lnSpc>
            </a:pPr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8.</a:t>
            </a:r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 </a:t>
            </a:r>
            <a:r>
              <a:rPr 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himself</a:t>
            </a:r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 </a:t>
            </a:r>
            <a:r>
              <a:rPr lang="en-US" sz="2400" b="1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pron. </a:t>
            </a:r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 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他自己  （反身代词）</a:t>
            </a:r>
          </a:p>
          <a:p>
            <a:pPr>
              <a:lnSpc>
                <a:spcPct val="120000"/>
              </a:lnSpc>
            </a:pP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The boy can't look after himself.</a:t>
            </a:r>
          </a:p>
          <a:p>
            <a:pPr>
              <a:lnSpc>
                <a:spcPct val="120000"/>
              </a:lnSpc>
            </a:pPr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9.</a:t>
            </a:r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 </a:t>
            </a:r>
            <a:r>
              <a:rPr 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manage</a:t>
            </a:r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  </a:t>
            </a:r>
            <a:r>
              <a:rPr lang="en-US" sz="2400" b="1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v. 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做成（尤指）设法做成</a:t>
            </a:r>
          </a:p>
          <a:p>
            <a:pPr>
              <a:lnSpc>
                <a:spcPct val="120000"/>
              </a:lnSpc>
            </a:pPr>
            <a:r>
              <a:rPr lang="zh-CN" alt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manage to do sth. 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设法做某事</a:t>
            </a:r>
          </a:p>
          <a:p>
            <a:pPr>
              <a:lnSpc>
                <a:spcPct val="120000"/>
              </a:lnSpc>
            </a:pPr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10. </a:t>
            </a:r>
            <a:r>
              <a:rPr 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operation   </a:t>
            </a:r>
            <a:r>
              <a:rPr lang="en-US" sz="2400" b="1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n</a:t>
            </a:r>
            <a:r>
              <a:rPr 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.</a:t>
            </a:r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  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手术    </a:t>
            </a:r>
            <a:r>
              <a:rPr 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operate    </a:t>
            </a:r>
            <a:r>
              <a:rPr lang="en-US" sz="2400" b="1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v</a:t>
            </a:r>
            <a:r>
              <a:rPr 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.</a:t>
            </a:r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  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做手术</a:t>
            </a:r>
          </a:p>
          <a:p>
            <a:pPr>
              <a:lnSpc>
                <a:spcPct val="120000"/>
              </a:lnSpc>
            </a:pPr>
            <a:r>
              <a:rPr 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operate on ...</a:t>
            </a:r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   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给</a:t>
            </a:r>
            <a:r>
              <a:rPr lang="en-US" sz="2400" b="1">
                <a:latin typeface="宋体" panose="02010600030101010101" pitchFamily="2" charset="-122"/>
                <a:cs typeface="Times New Roman" panose="02020603050405020304" pitchFamily="18" charset="0"/>
                <a:sym typeface="Arial" panose="020B0604020202020204" pitchFamily="34" charset="0"/>
              </a:rPr>
              <a:t>……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做手术</a:t>
            </a:r>
          </a:p>
          <a:p>
            <a:pPr>
              <a:lnSpc>
                <a:spcPct val="120000"/>
              </a:lnSpc>
            </a:pP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11. </a:t>
            </a:r>
            <a:r>
              <a:rPr lang="zh-CN" alt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continue 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 </a:t>
            </a:r>
            <a:r>
              <a:rPr lang="zh-CN" altLang="en-US" sz="2400" b="1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v. 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（使）继续</a:t>
            </a:r>
          </a:p>
          <a:p>
            <a:pPr>
              <a:lnSpc>
                <a:spcPct val="120000"/>
              </a:lnSpc>
            </a:pPr>
            <a:r>
              <a:rPr lang="zh-CN" alt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continue to do / doing sth. 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继续做某事</a:t>
            </a:r>
          </a:p>
          <a:p>
            <a:pPr>
              <a:lnSpc>
                <a:spcPct val="120000"/>
              </a:lnSpc>
            </a:pPr>
            <a:r>
              <a:rPr lang="zh-CN" alt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continue with sth. 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继续某事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2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2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2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2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2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2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2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2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2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024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024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04800" y="1219200"/>
            <a:ext cx="8610600" cy="537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70000"/>
              </a:lnSpc>
            </a:pPr>
            <a:r>
              <a:rPr lang="zh-CN" altLang="en-US" sz="2400" b="1" dirty="0">
                <a:latin typeface="Times New Roman" panose="02020603050405020304" pitchFamily="18" charset="0"/>
              </a:rPr>
              <a:t>1. </a:t>
            </a: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one of the most famous heroes</a:t>
            </a:r>
            <a:r>
              <a:rPr lang="zh-CN" altLang="en-US" sz="2400" b="1" dirty="0">
                <a:latin typeface="Times New Roman" panose="02020603050405020304" pitchFamily="18" charset="0"/>
              </a:rPr>
              <a:t>    最著名的英雄之一</a:t>
            </a:r>
          </a:p>
          <a:p>
            <a:pPr>
              <a:lnSpc>
                <a:spcPct val="170000"/>
              </a:lnSpc>
            </a:pPr>
            <a:r>
              <a:rPr lang="zh-CN" altLang="en-US" sz="2400" b="1" dirty="0">
                <a:latin typeface="Times New Roman" panose="02020603050405020304" pitchFamily="18" charset="0"/>
              </a:rPr>
              <a:t>2. </a:t>
            </a: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die for </a:t>
            </a:r>
            <a:r>
              <a:rPr lang="zh-CN" altLang="en-US" sz="2400" b="1" dirty="0">
                <a:latin typeface="Times New Roman" panose="02020603050405020304" pitchFamily="18" charset="0"/>
              </a:rPr>
              <a:t>    为</a:t>
            </a:r>
            <a:r>
              <a:rPr lang="zh-CN" altLang="en-US" sz="2400" b="1" dirty="0">
                <a:latin typeface="宋体" panose="02010600030101010101" pitchFamily="2" charset="-122"/>
              </a:rPr>
              <a:t>……</a:t>
            </a:r>
            <a:r>
              <a:rPr lang="zh-CN" altLang="en-US" sz="2400" b="1" dirty="0">
                <a:latin typeface="Times New Roman" panose="02020603050405020304" pitchFamily="18" charset="0"/>
              </a:rPr>
              <a:t>而死</a:t>
            </a:r>
          </a:p>
          <a:p>
            <a:pPr>
              <a:lnSpc>
                <a:spcPct val="170000"/>
              </a:lnSpc>
            </a:pPr>
            <a:r>
              <a:rPr lang="zh-CN" altLang="en-US" sz="2400" b="1" dirty="0">
                <a:latin typeface="Times New Roman" panose="02020603050405020304" pitchFamily="18" charset="0"/>
              </a:rPr>
              <a:t>3. </a:t>
            </a: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be born in </a:t>
            </a:r>
            <a:r>
              <a:rPr lang="zh-CN" altLang="en-US" sz="2400" b="1" dirty="0">
                <a:latin typeface="Times New Roman" panose="02020603050405020304" pitchFamily="18" charset="0"/>
              </a:rPr>
              <a:t>  出生于</a:t>
            </a:r>
          </a:p>
          <a:p>
            <a:pPr>
              <a:lnSpc>
                <a:spcPct val="170000"/>
              </a:lnSpc>
            </a:pPr>
            <a:r>
              <a:rPr lang="zh-CN" altLang="en-US" sz="2400" b="1" dirty="0">
                <a:latin typeface="Times New Roman" panose="02020603050405020304" pitchFamily="18" charset="0"/>
              </a:rPr>
              <a:t>4. </a:t>
            </a: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take care of </a:t>
            </a:r>
            <a:r>
              <a:rPr lang="zh-CN" altLang="en-US" sz="2400" b="1" dirty="0">
                <a:latin typeface="Times New Roman" panose="02020603050405020304" pitchFamily="18" charset="0"/>
              </a:rPr>
              <a:t>  照顾 （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= look after</a:t>
            </a:r>
            <a:r>
              <a:rPr lang="zh-CN" altLang="en-US" sz="2400" b="1" dirty="0">
                <a:latin typeface="Times New Roman" panose="02020603050405020304" pitchFamily="18" charset="0"/>
              </a:rPr>
              <a:t>）</a:t>
            </a:r>
          </a:p>
          <a:p>
            <a:pPr>
              <a:lnSpc>
                <a:spcPct val="170000"/>
              </a:lnSpc>
            </a:pPr>
            <a:r>
              <a:rPr lang="zh-CN" altLang="en-US" sz="2400" b="1" dirty="0">
                <a:latin typeface="Times New Roman" panose="02020603050405020304" pitchFamily="18" charset="0"/>
              </a:rPr>
              <a:t>5. </a:t>
            </a: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so that </a:t>
            </a:r>
            <a:r>
              <a:rPr lang="zh-CN" altLang="en-US" sz="2400" b="1" dirty="0">
                <a:latin typeface="Times New Roman" panose="02020603050405020304" pitchFamily="18" charset="0"/>
              </a:rPr>
              <a:t>  目的是；为的是 （= in order that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引导目的状语从句</a:t>
            </a:r>
            <a:r>
              <a:rPr lang="zh-CN" altLang="en-US" sz="2400" b="1" dirty="0">
                <a:latin typeface="Times New Roman" panose="02020603050405020304" pitchFamily="18" charset="0"/>
              </a:rPr>
              <a:t>）</a:t>
            </a:r>
          </a:p>
          <a:p>
            <a:pPr>
              <a:lnSpc>
                <a:spcPct val="170000"/>
              </a:lnSpc>
            </a:pP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The little boy saved every coin </a:t>
            </a:r>
            <a:r>
              <a:rPr lang="zh-CN" altLang="en-US" sz="3600" b="1" u="sng" dirty="0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so that</a:t>
            </a:r>
            <a:r>
              <a:rPr lang="zh-CN" altLang="en-US" sz="3600" b="1" i="1" u="sng" dirty="0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 </a:t>
            </a: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he could buy his mother a present on Mother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  <a:sym typeface="Arial" panose="020B0604020202020204" pitchFamily="34" charset="0"/>
              </a:rPr>
              <a:t>'</a:t>
            </a: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s day.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057400" y="533400"/>
            <a:ext cx="5486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4000" b="1" dirty="0">
                <a:solidFill>
                  <a:srgbClr val="CC00FF"/>
                </a:solidFill>
                <a:latin typeface="Monotype Corsiva" panose="03010101010201010101" pitchFamily="66" charset="0"/>
              </a:rPr>
              <a:t>Language points</a:t>
            </a:r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8400" y="2057400"/>
            <a:ext cx="23622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228600" y="990600"/>
            <a:ext cx="8610600" cy="505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70000"/>
              </a:lnSpc>
            </a:pPr>
            <a:r>
              <a:rPr lang="zh-CN" altLang="en-US" sz="2400" b="1" dirty="0">
                <a:latin typeface="Times New Roman" panose="02020603050405020304" pitchFamily="18" charset="0"/>
              </a:rPr>
              <a:t>6. </a:t>
            </a: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save one's life </a:t>
            </a:r>
            <a:r>
              <a:rPr lang="zh-CN" altLang="en-US" sz="2400" b="1" dirty="0">
                <a:latin typeface="Times New Roman" panose="02020603050405020304" pitchFamily="18" charset="0"/>
              </a:rPr>
              <a:t>   挽救某人的生命</a:t>
            </a:r>
          </a:p>
          <a:p>
            <a:pPr>
              <a:lnSpc>
                <a:spcPct val="170000"/>
              </a:lnSpc>
            </a:pPr>
            <a:r>
              <a:rPr lang="zh-CN" altLang="en-US" sz="2400" b="1" dirty="0">
                <a:latin typeface="Times New Roman" panose="02020603050405020304" pitchFamily="18" charset="0"/>
              </a:rPr>
              <a:t>7. </a:t>
            </a: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at th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at time</a:t>
            </a:r>
            <a:r>
              <a:rPr lang="en-US" sz="2400" b="1" dirty="0">
                <a:latin typeface="Times New Roman" panose="02020603050405020304" pitchFamily="18" charset="0"/>
              </a:rPr>
              <a:t>   </a:t>
            </a:r>
            <a:r>
              <a:rPr lang="zh-CN" altLang="en-US" sz="2400" b="1" dirty="0">
                <a:latin typeface="Times New Roman" panose="02020603050405020304" pitchFamily="18" charset="0"/>
              </a:rPr>
              <a:t>那时候</a:t>
            </a:r>
          </a:p>
          <a:p>
            <a:pPr>
              <a:lnSpc>
                <a:spcPct val="170000"/>
              </a:lnSpc>
            </a:pPr>
            <a:r>
              <a:rPr lang="zh-CN" altLang="en-US" sz="2400" b="1" dirty="0">
                <a:latin typeface="Times New Roman" panose="02020603050405020304" pitchFamily="18" charset="0"/>
              </a:rPr>
              <a:t>8. </a:t>
            </a: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have to do  </a:t>
            </a:r>
            <a:r>
              <a:rPr lang="zh-CN" altLang="en-US" sz="2400" b="1" dirty="0">
                <a:latin typeface="Times New Roman" panose="02020603050405020304" pitchFamily="18" charset="0"/>
              </a:rPr>
              <a:t> 不得不做</a:t>
            </a:r>
            <a:r>
              <a:rPr lang="zh-CN" altLang="en-US" sz="2400" b="1" dirty="0">
                <a:latin typeface="宋体" panose="02010600030101010101" pitchFamily="2" charset="-122"/>
              </a:rPr>
              <a:t>……</a:t>
            </a:r>
            <a:endParaRPr lang="zh-CN" altLang="en-US" sz="2400" b="1" dirty="0">
              <a:latin typeface="Times New Roman" panose="02020603050405020304" pitchFamily="18" charset="0"/>
            </a:endParaRPr>
          </a:p>
          <a:p>
            <a:pPr>
              <a:lnSpc>
                <a:spcPct val="170000"/>
              </a:lnSpc>
            </a:pPr>
            <a:r>
              <a:rPr lang="zh-CN" altLang="en-US" sz="2400" b="1" dirty="0">
                <a:latin typeface="Times New Roman" panose="02020603050405020304" pitchFamily="18" charset="0"/>
              </a:rPr>
              <a:t>9. </a:t>
            </a: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on one's own </a:t>
            </a:r>
            <a:r>
              <a:rPr lang="zh-CN" altLang="en-US" sz="2400" b="1" dirty="0">
                <a:latin typeface="Times New Roman" panose="02020603050405020304" pitchFamily="18" charset="0"/>
              </a:rPr>
              <a:t> 独自 （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= alone / by oneself</a:t>
            </a:r>
            <a:r>
              <a:rPr lang="zh-CN" altLang="en-US" sz="2400" b="1" dirty="0">
                <a:latin typeface="Times New Roman" panose="02020603050405020304" pitchFamily="18" charset="0"/>
              </a:rPr>
              <a:t>）</a:t>
            </a:r>
          </a:p>
          <a:p>
            <a:pPr>
              <a:lnSpc>
                <a:spcPct val="170000"/>
              </a:lnSpc>
            </a:pPr>
            <a:r>
              <a:rPr lang="zh-CN" altLang="en-US" sz="2400" b="1" dirty="0">
                <a:latin typeface="Times New Roman" panose="02020603050405020304" pitchFamily="18" charset="0"/>
              </a:rPr>
              <a:t>10. </a:t>
            </a: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learn about </a:t>
            </a:r>
            <a:r>
              <a:rPr lang="zh-CN" altLang="en-US" sz="2400" b="1" dirty="0">
                <a:latin typeface="Times New Roman" panose="02020603050405020304" pitchFamily="18" charset="0"/>
              </a:rPr>
              <a:t> 了解</a:t>
            </a:r>
          </a:p>
          <a:p>
            <a:pPr>
              <a:lnSpc>
                <a:spcPct val="170000"/>
              </a:lnSpc>
            </a:pPr>
            <a:r>
              <a:rPr lang="zh-CN" altLang="en-US" sz="2400" b="1" dirty="0">
                <a:latin typeface="Times New Roman" panose="02020603050405020304" pitchFamily="18" charset="0"/>
              </a:rPr>
              <a:t>11.  </a:t>
            </a: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Dr Bethune often worked very hard without resting or taking care of himself.</a:t>
            </a:r>
          </a:p>
          <a:p>
            <a:pPr>
              <a:lnSpc>
                <a:spcPct val="17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without resting or taking care of himself</a:t>
            </a:r>
            <a:r>
              <a:rPr lang="zh-CN" altLang="en-US" sz="2400" b="1" dirty="0">
                <a:solidFill>
                  <a:srgbClr val="FF0000"/>
                </a:solidFill>
              </a:rPr>
              <a:t> 在句中作伴随状语。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1981200" y="533400"/>
            <a:ext cx="5486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3200" b="1">
                <a:solidFill>
                  <a:srgbClr val="CC00FF"/>
                </a:solidFill>
                <a:latin typeface="Times New Roman" panose="02020603050405020304" pitchFamily="18" charset="0"/>
              </a:rPr>
              <a:t>Language points</a:t>
            </a:r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35663" y="1143000"/>
            <a:ext cx="3017837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深蓝商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深蓝商务模板">
      <a:majorFont>
        <a:latin typeface="Arial Rounded MT Bold"/>
        <a:ea typeface="微软雅黑"/>
        <a:cs typeface=""/>
      </a:majorFont>
      <a:minorFont>
        <a:latin typeface="Arial Rounded MT Bold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深蓝商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深蓝商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深蓝商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深蓝商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深蓝商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深蓝商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深蓝商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深蓝商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深蓝商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深蓝商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深蓝商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深蓝商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1007</Words>
  <Application>Microsoft Office PowerPoint</Application>
  <PresentationFormat>全屏显示(4:3)</PresentationFormat>
  <Paragraphs>128</Paragraphs>
  <Slides>15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5" baseType="lpstr">
      <vt:lpstr>黑体</vt:lpstr>
      <vt:lpstr>宋体</vt:lpstr>
      <vt:lpstr>微软雅黑</vt:lpstr>
      <vt:lpstr>Arial</vt:lpstr>
      <vt:lpstr>Arial Rounded MT Bold</vt:lpstr>
      <vt:lpstr>Calibri</vt:lpstr>
      <vt:lpstr>Monotype Corsiva</vt:lpstr>
      <vt:lpstr>Times New Roman</vt:lpstr>
      <vt:lpstr>WWW.2PPT.COM
</vt:lpstr>
      <vt:lpstr>MS_ClipArt_Gallery.2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5</cp:revision>
  <dcterms:created xsi:type="dcterms:W3CDTF">2012-06-06T01:30:00Z</dcterms:created>
  <dcterms:modified xsi:type="dcterms:W3CDTF">2023-01-16T16:21:41Z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0C435A3C0AF1431290A791EDA354CCDA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