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07" r:id="rId2"/>
    <p:sldId id="408" r:id="rId3"/>
    <p:sldId id="409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23" r:id="rId18"/>
    <p:sldId id="424" r:id="rId19"/>
  </p:sldIdLst>
  <p:sldSz cx="9144000" cy="5143500" type="screen16x9"/>
  <p:notesSz cx="6797675" cy="9928225"/>
  <p:defaultTextStyle>
    <a:defPPr>
      <a:defRPr lang="zh-CN"/>
    </a:defPPr>
    <a:lvl1pPr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indent="114300"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indent="228600"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indent="342900"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indent="457200"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00FF"/>
    <a:srgbClr val="E3F2E7"/>
    <a:srgbClr val="FFF2CC"/>
    <a:srgbClr val="7F868D"/>
    <a:srgbClr val="CC1F41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6370" autoAdjust="0"/>
  </p:normalViewPr>
  <p:slideViewPr>
    <p:cSldViewPr snapToGrid="0">
      <p:cViewPr>
        <p:scale>
          <a:sx n="150" d="100"/>
          <a:sy n="150" d="100"/>
        </p:scale>
        <p:origin x="-504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30T14:33:01.740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9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9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9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100"/>
            </a:lvl1pPr>
          </a:lstStyle>
          <a:p>
            <a:fld id="{146DAB5A-FC13-4C8D-B658-A892F69B10F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3466B1C-6BDA-4F85-B772-EDA51571AAC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9015EF6E-B929-4FA2-8562-DD15DA69764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fld id="{531B82FE-3608-46CC-8CE6-C8A0F6B1489D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  <a:ea typeface="黑体" panose="02010609060101010101" pitchFamily="49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  <a:ea typeface="黑体" panose="02010609060101010101" pitchFamily="49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  <a:ea typeface="黑体" panose="02010609060101010101" pitchFamily="49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  <a:ea typeface="黑体" panose="02010609060101010101" pitchFamily="49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  <a:ea typeface="黑体" panose="02010609060101010101" pitchFamily="49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  <a:ea typeface="黑体" panose="02010609060101010101" pitchFamily="49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  <a:ea typeface="黑体" panose="02010609060101010101" pitchFamily="49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  <a:ea typeface="黑体" panose="02010609060101010101" pitchFamily="49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4"/>
          <p:cNvSpPr txBox="1">
            <a:spLocks noChangeArrowheads="1"/>
          </p:cNvSpPr>
          <p:nvPr/>
        </p:nvSpPr>
        <p:spPr bwMode="auto">
          <a:xfrm>
            <a:off x="2862134" y="3325406"/>
            <a:ext cx="34512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青岛版五年级上册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2246313" y="3067050"/>
            <a:ext cx="4829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1"/>
          <p:cNvSpPr txBox="1"/>
          <p:nvPr/>
        </p:nvSpPr>
        <p:spPr bwMode="auto">
          <a:xfrm>
            <a:off x="2069971" y="2282824"/>
            <a:ext cx="50355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>
              <a:spcBef>
                <a:spcPct val="0"/>
              </a:spcBef>
              <a:buFontTx/>
              <a:buNone/>
              <a:defRPr/>
            </a:pPr>
            <a:r>
              <a:rPr lang="zh-CN" altLang="en-US" dirty="0" smtClean="0">
                <a:latin typeface="+mn-lt"/>
                <a:ea typeface="黑体" panose="02010609060101010101" pitchFamily="49" charset="-122"/>
              </a:rPr>
              <a:t>第</a:t>
            </a:r>
            <a:r>
              <a:rPr lang="en-US" altLang="zh-CN" dirty="0" smtClean="0">
                <a:latin typeface="+mn-lt"/>
                <a:ea typeface="黑体" panose="02010609060101010101" pitchFamily="49" charset="-122"/>
              </a:rPr>
              <a:t>3</a:t>
            </a:r>
            <a:r>
              <a:rPr lang="zh-CN" altLang="en-US" dirty="0" smtClean="0">
                <a:latin typeface="+mn-lt"/>
                <a:ea typeface="黑体" panose="02010609060101010101" pitchFamily="49" charset="-122"/>
              </a:rPr>
              <a:t>课时</a:t>
            </a:r>
            <a:endParaRPr lang="zh-CN" altLang="en-US" dirty="0">
              <a:latin typeface="+mn-lt"/>
              <a:ea typeface="黑体" panose="02010609060101010101" pitchFamily="49" charset="-122"/>
            </a:endParaRPr>
          </a:p>
        </p:txBody>
      </p:sp>
      <p:grpSp>
        <p:nvGrpSpPr>
          <p:cNvPr id="10" name="组合 1"/>
          <p:cNvGrpSpPr/>
          <p:nvPr/>
        </p:nvGrpSpPr>
        <p:grpSpPr bwMode="auto">
          <a:xfrm>
            <a:off x="1985963" y="465138"/>
            <a:ext cx="4151312" cy="874712"/>
            <a:chOff x="1920349" y="218953"/>
            <a:chExt cx="4152130" cy="875559"/>
          </a:xfrm>
        </p:grpSpPr>
        <p:grpSp>
          <p:nvGrpSpPr>
            <p:cNvPr id="11" name="组合 6"/>
            <p:cNvGrpSpPr/>
            <p:nvPr/>
          </p:nvGrpSpPr>
          <p:grpSpPr bwMode="auto">
            <a:xfrm>
              <a:off x="1920349" y="218953"/>
              <a:ext cx="4152130" cy="875559"/>
              <a:chOff x="2979713" y="3483750"/>
              <a:chExt cx="4152130" cy="875559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2979713" y="3483750"/>
                <a:ext cx="884411" cy="875559"/>
              </a:xfrm>
              <a:prstGeom prst="ellipse">
                <a:avLst/>
              </a:prstGeom>
              <a:solidFill>
                <a:srgbClr val="FABD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>
                  <a:defRPr/>
                </a:pPr>
                <a:endParaRPr lang="zh-CN" altLang="en-US" sz="28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矩形: 圆角 7"/>
              <p:cNvSpPr/>
              <p:nvPr/>
            </p:nvSpPr>
            <p:spPr>
              <a:xfrm>
                <a:off x="3770444" y="3550490"/>
                <a:ext cx="3361399" cy="751614"/>
              </a:xfrm>
              <a:custGeom>
                <a:avLst/>
                <a:gdLst>
                  <a:gd name="connsiteX0" fmla="*/ 0 w 3600450"/>
                  <a:gd name="connsiteY0" fmla="*/ 239229 h 749558"/>
                  <a:gd name="connsiteX1" fmla="*/ 239229 w 3600450"/>
                  <a:gd name="connsiteY1" fmla="*/ 0 h 749558"/>
                  <a:gd name="connsiteX2" fmla="*/ 3361221 w 3600450"/>
                  <a:gd name="connsiteY2" fmla="*/ 0 h 749558"/>
                  <a:gd name="connsiteX3" fmla="*/ 3600450 w 3600450"/>
                  <a:gd name="connsiteY3" fmla="*/ 239229 h 749558"/>
                  <a:gd name="connsiteX4" fmla="*/ 3600450 w 3600450"/>
                  <a:gd name="connsiteY4" fmla="*/ 510329 h 749558"/>
                  <a:gd name="connsiteX5" fmla="*/ 3361221 w 3600450"/>
                  <a:gd name="connsiteY5" fmla="*/ 749558 h 749558"/>
                  <a:gd name="connsiteX6" fmla="*/ 239229 w 3600450"/>
                  <a:gd name="connsiteY6" fmla="*/ 749558 h 749558"/>
                  <a:gd name="connsiteX7" fmla="*/ 0 w 3600450"/>
                  <a:gd name="connsiteY7" fmla="*/ 510329 h 749558"/>
                  <a:gd name="connsiteX8" fmla="*/ 0 w 3600450"/>
                  <a:gd name="connsiteY8" fmla="*/ 239229 h 749558"/>
                  <a:gd name="connsiteX0-1" fmla="*/ 381000 w 3600450"/>
                  <a:gd name="connsiteY0-2" fmla="*/ 272566 h 749558"/>
                  <a:gd name="connsiteX1-3" fmla="*/ 239229 w 3600450"/>
                  <a:gd name="connsiteY1-4" fmla="*/ 0 h 749558"/>
                  <a:gd name="connsiteX2-5" fmla="*/ 3361221 w 3600450"/>
                  <a:gd name="connsiteY2-6" fmla="*/ 0 h 749558"/>
                  <a:gd name="connsiteX3-7" fmla="*/ 3600450 w 3600450"/>
                  <a:gd name="connsiteY3-8" fmla="*/ 239229 h 749558"/>
                  <a:gd name="connsiteX4-9" fmla="*/ 3600450 w 3600450"/>
                  <a:gd name="connsiteY4-10" fmla="*/ 510329 h 749558"/>
                  <a:gd name="connsiteX5-11" fmla="*/ 3361221 w 3600450"/>
                  <a:gd name="connsiteY5-12" fmla="*/ 749558 h 749558"/>
                  <a:gd name="connsiteX6-13" fmla="*/ 239229 w 3600450"/>
                  <a:gd name="connsiteY6-14" fmla="*/ 749558 h 749558"/>
                  <a:gd name="connsiteX7-15" fmla="*/ 0 w 3600450"/>
                  <a:gd name="connsiteY7-16" fmla="*/ 510329 h 749558"/>
                  <a:gd name="connsiteX8-17" fmla="*/ 381000 w 3600450"/>
                  <a:gd name="connsiteY8-18" fmla="*/ 272566 h 749558"/>
                  <a:gd name="connsiteX0-19" fmla="*/ 177789 w 3397239"/>
                  <a:gd name="connsiteY0-20" fmla="*/ 272566 h 749558"/>
                  <a:gd name="connsiteX1-21" fmla="*/ 36018 w 3397239"/>
                  <a:gd name="connsiteY1-22" fmla="*/ 0 h 749558"/>
                  <a:gd name="connsiteX2-23" fmla="*/ 3158010 w 3397239"/>
                  <a:gd name="connsiteY2-24" fmla="*/ 0 h 749558"/>
                  <a:gd name="connsiteX3-25" fmla="*/ 3397239 w 3397239"/>
                  <a:gd name="connsiteY3-26" fmla="*/ 239229 h 749558"/>
                  <a:gd name="connsiteX4-27" fmla="*/ 3397239 w 3397239"/>
                  <a:gd name="connsiteY4-28" fmla="*/ 510329 h 749558"/>
                  <a:gd name="connsiteX5-29" fmla="*/ 3158010 w 3397239"/>
                  <a:gd name="connsiteY5-30" fmla="*/ 749558 h 749558"/>
                  <a:gd name="connsiteX6-31" fmla="*/ 36018 w 3397239"/>
                  <a:gd name="connsiteY6-32" fmla="*/ 749558 h 749558"/>
                  <a:gd name="connsiteX7-33" fmla="*/ 187314 w 3397239"/>
                  <a:gd name="connsiteY7-34" fmla="*/ 529379 h 749558"/>
                  <a:gd name="connsiteX8-35" fmla="*/ 177789 w 3397239"/>
                  <a:gd name="connsiteY8-36" fmla="*/ 272566 h 749558"/>
                  <a:gd name="connsiteX0-37" fmla="*/ 176873 w 3396323"/>
                  <a:gd name="connsiteY0-38" fmla="*/ 272566 h 749558"/>
                  <a:gd name="connsiteX1-39" fmla="*/ 35102 w 3396323"/>
                  <a:gd name="connsiteY1-40" fmla="*/ 0 h 749558"/>
                  <a:gd name="connsiteX2-41" fmla="*/ 3157094 w 3396323"/>
                  <a:gd name="connsiteY2-42" fmla="*/ 0 h 749558"/>
                  <a:gd name="connsiteX3-43" fmla="*/ 3396323 w 3396323"/>
                  <a:gd name="connsiteY3-44" fmla="*/ 239229 h 749558"/>
                  <a:gd name="connsiteX4-45" fmla="*/ 3396323 w 3396323"/>
                  <a:gd name="connsiteY4-46" fmla="*/ 510329 h 749558"/>
                  <a:gd name="connsiteX5-47" fmla="*/ 3157094 w 3396323"/>
                  <a:gd name="connsiteY5-48" fmla="*/ 749558 h 749558"/>
                  <a:gd name="connsiteX6-49" fmla="*/ 35102 w 3396323"/>
                  <a:gd name="connsiteY6-50" fmla="*/ 749558 h 749558"/>
                  <a:gd name="connsiteX7-51" fmla="*/ 186398 w 3396323"/>
                  <a:gd name="connsiteY7-52" fmla="*/ 529379 h 749558"/>
                  <a:gd name="connsiteX8-53" fmla="*/ 176873 w 3396323"/>
                  <a:gd name="connsiteY8-54" fmla="*/ 272566 h 749558"/>
                  <a:gd name="connsiteX0-55" fmla="*/ 141771 w 3361221"/>
                  <a:gd name="connsiteY0-56" fmla="*/ 272566 h 749558"/>
                  <a:gd name="connsiteX1-57" fmla="*/ 0 w 3361221"/>
                  <a:gd name="connsiteY1-58" fmla="*/ 0 h 749558"/>
                  <a:gd name="connsiteX2-59" fmla="*/ 3121992 w 3361221"/>
                  <a:gd name="connsiteY2-60" fmla="*/ 0 h 749558"/>
                  <a:gd name="connsiteX3-61" fmla="*/ 3361221 w 3361221"/>
                  <a:gd name="connsiteY3-62" fmla="*/ 239229 h 749558"/>
                  <a:gd name="connsiteX4-63" fmla="*/ 3361221 w 3361221"/>
                  <a:gd name="connsiteY4-64" fmla="*/ 510329 h 749558"/>
                  <a:gd name="connsiteX5-65" fmla="*/ 3121992 w 3361221"/>
                  <a:gd name="connsiteY5-66" fmla="*/ 749558 h 749558"/>
                  <a:gd name="connsiteX6-67" fmla="*/ 0 w 3361221"/>
                  <a:gd name="connsiteY6-68" fmla="*/ 749558 h 749558"/>
                  <a:gd name="connsiteX7-69" fmla="*/ 151296 w 3361221"/>
                  <a:gd name="connsiteY7-70" fmla="*/ 529379 h 749558"/>
                  <a:gd name="connsiteX8-71" fmla="*/ 141771 w 3361221"/>
                  <a:gd name="connsiteY8-72" fmla="*/ 272566 h 749558"/>
                  <a:gd name="connsiteX0-73" fmla="*/ 141771 w 3361221"/>
                  <a:gd name="connsiteY0-74" fmla="*/ 272566 h 749558"/>
                  <a:gd name="connsiteX1-75" fmla="*/ 0 w 3361221"/>
                  <a:gd name="connsiteY1-76" fmla="*/ 0 h 749558"/>
                  <a:gd name="connsiteX2-77" fmla="*/ 3121992 w 3361221"/>
                  <a:gd name="connsiteY2-78" fmla="*/ 0 h 749558"/>
                  <a:gd name="connsiteX3-79" fmla="*/ 3361221 w 3361221"/>
                  <a:gd name="connsiteY3-80" fmla="*/ 239229 h 749558"/>
                  <a:gd name="connsiteX4-81" fmla="*/ 3361221 w 3361221"/>
                  <a:gd name="connsiteY4-82" fmla="*/ 510329 h 749558"/>
                  <a:gd name="connsiteX5-83" fmla="*/ 3121992 w 3361221"/>
                  <a:gd name="connsiteY5-84" fmla="*/ 749558 h 749558"/>
                  <a:gd name="connsiteX6-85" fmla="*/ 0 w 3361221"/>
                  <a:gd name="connsiteY6-86" fmla="*/ 749558 h 749558"/>
                  <a:gd name="connsiteX7-87" fmla="*/ 151296 w 3361221"/>
                  <a:gd name="connsiteY7-88" fmla="*/ 529379 h 749558"/>
                  <a:gd name="connsiteX8-89" fmla="*/ 141771 w 3361221"/>
                  <a:gd name="connsiteY8-90" fmla="*/ 272566 h 749558"/>
                  <a:gd name="connsiteX0-91" fmla="*/ 141771 w 3361221"/>
                  <a:gd name="connsiteY0-92" fmla="*/ 272566 h 749558"/>
                  <a:gd name="connsiteX1-93" fmla="*/ 0 w 3361221"/>
                  <a:gd name="connsiteY1-94" fmla="*/ 0 h 749558"/>
                  <a:gd name="connsiteX2-95" fmla="*/ 3121992 w 3361221"/>
                  <a:gd name="connsiteY2-96" fmla="*/ 0 h 749558"/>
                  <a:gd name="connsiteX3-97" fmla="*/ 3361221 w 3361221"/>
                  <a:gd name="connsiteY3-98" fmla="*/ 239229 h 749558"/>
                  <a:gd name="connsiteX4-99" fmla="*/ 3361221 w 3361221"/>
                  <a:gd name="connsiteY4-100" fmla="*/ 510329 h 749558"/>
                  <a:gd name="connsiteX5-101" fmla="*/ 3121992 w 3361221"/>
                  <a:gd name="connsiteY5-102" fmla="*/ 749558 h 749558"/>
                  <a:gd name="connsiteX6-103" fmla="*/ 0 w 3361221"/>
                  <a:gd name="connsiteY6-104" fmla="*/ 749558 h 749558"/>
                  <a:gd name="connsiteX7-105" fmla="*/ 151296 w 3361221"/>
                  <a:gd name="connsiteY7-106" fmla="*/ 529379 h 749558"/>
                  <a:gd name="connsiteX8-107" fmla="*/ 141771 w 3361221"/>
                  <a:gd name="connsiteY8-108" fmla="*/ 272566 h 749558"/>
                  <a:gd name="connsiteX0-109" fmla="*/ 141771 w 3361221"/>
                  <a:gd name="connsiteY0-110" fmla="*/ 272566 h 749558"/>
                  <a:gd name="connsiteX1-111" fmla="*/ 0 w 3361221"/>
                  <a:gd name="connsiteY1-112" fmla="*/ 0 h 749558"/>
                  <a:gd name="connsiteX2-113" fmla="*/ 3121992 w 3361221"/>
                  <a:gd name="connsiteY2-114" fmla="*/ 0 h 749558"/>
                  <a:gd name="connsiteX3-115" fmla="*/ 3361221 w 3361221"/>
                  <a:gd name="connsiteY3-116" fmla="*/ 239229 h 749558"/>
                  <a:gd name="connsiteX4-117" fmla="*/ 3361221 w 3361221"/>
                  <a:gd name="connsiteY4-118" fmla="*/ 510329 h 749558"/>
                  <a:gd name="connsiteX5-119" fmla="*/ 3121992 w 3361221"/>
                  <a:gd name="connsiteY5-120" fmla="*/ 749558 h 749558"/>
                  <a:gd name="connsiteX6-121" fmla="*/ 0 w 3361221"/>
                  <a:gd name="connsiteY6-122" fmla="*/ 749558 h 749558"/>
                  <a:gd name="connsiteX7-123" fmla="*/ 151296 w 3361221"/>
                  <a:gd name="connsiteY7-124" fmla="*/ 529379 h 749558"/>
                  <a:gd name="connsiteX8-125" fmla="*/ 141771 w 3361221"/>
                  <a:gd name="connsiteY8-126" fmla="*/ 272566 h 749558"/>
                  <a:gd name="connsiteX0-127" fmla="*/ 328448 w 3547898"/>
                  <a:gd name="connsiteY0-128" fmla="*/ 272566 h 749558"/>
                  <a:gd name="connsiteX1-129" fmla="*/ 186677 w 3547898"/>
                  <a:gd name="connsiteY1-130" fmla="*/ 0 h 749558"/>
                  <a:gd name="connsiteX2-131" fmla="*/ 3308669 w 3547898"/>
                  <a:gd name="connsiteY2-132" fmla="*/ 0 h 749558"/>
                  <a:gd name="connsiteX3-133" fmla="*/ 3547898 w 3547898"/>
                  <a:gd name="connsiteY3-134" fmla="*/ 239229 h 749558"/>
                  <a:gd name="connsiteX4-135" fmla="*/ 3547898 w 3547898"/>
                  <a:gd name="connsiteY4-136" fmla="*/ 510329 h 749558"/>
                  <a:gd name="connsiteX5-137" fmla="*/ 3308669 w 3547898"/>
                  <a:gd name="connsiteY5-138" fmla="*/ 749558 h 749558"/>
                  <a:gd name="connsiteX6-139" fmla="*/ 186677 w 3547898"/>
                  <a:gd name="connsiteY6-140" fmla="*/ 749558 h 749558"/>
                  <a:gd name="connsiteX7-141" fmla="*/ 337973 w 3547898"/>
                  <a:gd name="connsiteY7-142" fmla="*/ 529379 h 749558"/>
                  <a:gd name="connsiteX8-143" fmla="*/ 328448 w 3547898"/>
                  <a:gd name="connsiteY8-144" fmla="*/ 272566 h 749558"/>
                  <a:gd name="connsiteX0-145" fmla="*/ 141771 w 3361221"/>
                  <a:gd name="connsiteY0-146" fmla="*/ 272566 h 749558"/>
                  <a:gd name="connsiteX1-147" fmla="*/ 0 w 3361221"/>
                  <a:gd name="connsiteY1-148" fmla="*/ 0 h 749558"/>
                  <a:gd name="connsiteX2-149" fmla="*/ 3121992 w 3361221"/>
                  <a:gd name="connsiteY2-150" fmla="*/ 0 h 749558"/>
                  <a:gd name="connsiteX3-151" fmla="*/ 3361221 w 3361221"/>
                  <a:gd name="connsiteY3-152" fmla="*/ 239229 h 749558"/>
                  <a:gd name="connsiteX4-153" fmla="*/ 3361221 w 3361221"/>
                  <a:gd name="connsiteY4-154" fmla="*/ 510329 h 749558"/>
                  <a:gd name="connsiteX5-155" fmla="*/ 3121992 w 3361221"/>
                  <a:gd name="connsiteY5-156" fmla="*/ 749558 h 749558"/>
                  <a:gd name="connsiteX6-157" fmla="*/ 0 w 3361221"/>
                  <a:gd name="connsiteY6-158" fmla="*/ 749558 h 749558"/>
                  <a:gd name="connsiteX7-159" fmla="*/ 151296 w 3361221"/>
                  <a:gd name="connsiteY7-160" fmla="*/ 529379 h 749558"/>
                  <a:gd name="connsiteX8-161" fmla="*/ 141771 w 3361221"/>
                  <a:gd name="connsiteY8-162" fmla="*/ 272566 h 749558"/>
                  <a:gd name="connsiteX0-163" fmla="*/ 141771 w 3361221"/>
                  <a:gd name="connsiteY0-164" fmla="*/ 229703 h 749558"/>
                  <a:gd name="connsiteX1-165" fmla="*/ 0 w 3361221"/>
                  <a:gd name="connsiteY1-166" fmla="*/ 0 h 749558"/>
                  <a:gd name="connsiteX2-167" fmla="*/ 3121992 w 3361221"/>
                  <a:gd name="connsiteY2-168" fmla="*/ 0 h 749558"/>
                  <a:gd name="connsiteX3-169" fmla="*/ 3361221 w 3361221"/>
                  <a:gd name="connsiteY3-170" fmla="*/ 239229 h 749558"/>
                  <a:gd name="connsiteX4-171" fmla="*/ 3361221 w 3361221"/>
                  <a:gd name="connsiteY4-172" fmla="*/ 510329 h 749558"/>
                  <a:gd name="connsiteX5-173" fmla="*/ 3121992 w 3361221"/>
                  <a:gd name="connsiteY5-174" fmla="*/ 749558 h 749558"/>
                  <a:gd name="connsiteX6-175" fmla="*/ 0 w 3361221"/>
                  <a:gd name="connsiteY6-176" fmla="*/ 749558 h 749558"/>
                  <a:gd name="connsiteX7-177" fmla="*/ 151296 w 3361221"/>
                  <a:gd name="connsiteY7-178" fmla="*/ 529379 h 749558"/>
                  <a:gd name="connsiteX8-179" fmla="*/ 141771 w 3361221"/>
                  <a:gd name="connsiteY8-180" fmla="*/ 229703 h 749558"/>
                  <a:gd name="connsiteX0-181" fmla="*/ 141771 w 3361221"/>
                  <a:gd name="connsiteY0-182" fmla="*/ 229703 h 749558"/>
                  <a:gd name="connsiteX1-183" fmla="*/ 0 w 3361221"/>
                  <a:gd name="connsiteY1-184" fmla="*/ 0 h 749558"/>
                  <a:gd name="connsiteX2-185" fmla="*/ 3121992 w 3361221"/>
                  <a:gd name="connsiteY2-186" fmla="*/ 0 h 749558"/>
                  <a:gd name="connsiteX3-187" fmla="*/ 3361221 w 3361221"/>
                  <a:gd name="connsiteY3-188" fmla="*/ 239229 h 749558"/>
                  <a:gd name="connsiteX4-189" fmla="*/ 3361221 w 3361221"/>
                  <a:gd name="connsiteY4-190" fmla="*/ 510329 h 749558"/>
                  <a:gd name="connsiteX5-191" fmla="*/ 3121992 w 3361221"/>
                  <a:gd name="connsiteY5-192" fmla="*/ 749558 h 749558"/>
                  <a:gd name="connsiteX6-193" fmla="*/ 0 w 3361221"/>
                  <a:gd name="connsiteY6-194" fmla="*/ 749558 h 749558"/>
                  <a:gd name="connsiteX7-195" fmla="*/ 151296 w 3361221"/>
                  <a:gd name="connsiteY7-196" fmla="*/ 529379 h 749558"/>
                  <a:gd name="connsiteX8-197" fmla="*/ 141771 w 3361221"/>
                  <a:gd name="connsiteY8-198" fmla="*/ 229703 h 749558"/>
                  <a:gd name="connsiteX0-199" fmla="*/ 141771 w 3361221"/>
                  <a:gd name="connsiteY0-200" fmla="*/ 229703 h 749558"/>
                  <a:gd name="connsiteX1-201" fmla="*/ 0 w 3361221"/>
                  <a:gd name="connsiteY1-202" fmla="*/ 0 h 749558"/>
                  <a:gd name="connsiteX2-203" fmla="*/ 3121992 w 3361221"/>
                  <a:gd name="connsiteY2-204" fmla="*/ 0 h 749558"/>
                  <a:gd name="connsiteX3-205" fmla="*/ 3361221 w 3361221"/>
                  <a:gd name="connsiteY3-206" fmla="*/ 239229 h 749558"/>
                  <a:gd name="connsiteX4-207" fmla="*/ 3361221 w 3361221"/>
                  <a:gd name="connsiteY4-208" fmla="*/ 510329 h 749558"/>
                  <a:gd name="connsiteX5-209" fmla="*/ 3121992 w 3361221"/>
                  <a:gd name="connsiteY5-210" fmla="*/ 749558 h 749558"/>
                  <a:gd name="connsiteX6-211" fmla="*/ 0 w 3361221"/>
                  <a:gd name="connsiteY6-212" fmla="*/ 749558 h 749558"/>
                  <a:gd name="connsiteX7-213" fmla="*/ 156059 w 3361221"/>
                  <a:gd name="connsiteY7-214" fmla="*/ 500804 h 749558"/>
                  <a:gd name="connsiteX8-215" fmla="*/ 141771 w 3361221"/>
                  <a:gd name="connsiteY8-216" fmla="*/ 229703 h 749558"/>
                  <a:gd name="connsiteX0-217" fmla="*/ 141771 w 3361221"/>
                  <a:gd name="connsiteY0-218" fmla="*/ 229703 h 749558"/>
                  <a:gd name="connsiteX1-219" fmla="*/ 0 w 3361221"/>
                  <a:gd name="connsiteY1-220" fmla="*/ 0 h 749558"/>
                  <a:gd name="connsiteX2-221" fmla="*/ 3121992 w 3361221"/>
                  <a:gd name="connsiteY2-222" fmla="*/ 0 h 749558"/>
                  <a:gd name="connsiteX3-223" fmla="*/ 3361221 w 3361221"/>
                  <a:gd name="connsiteY3-224" fmla="*/ 239229 h 749558"/>
                  <a:gd name="connsiteX4-225" fmla="*/ 3361221 w 3361221"/>
                  <a:gd name="connsiteY4-226" fmla="*/ 510329 h 749558"/>
                  <a:gd name="connsiteX5-227" fmla="*/ 3121992 w 3361221"/>
                  <a:gd name="connsiteY5-228" fmla="*/ 749558 h 749558"/>
                  <a:gd name="connsiteX6-229" fmla="*/ 0 w 3361221"/>
                  <a:gd name="connsiteY6-230" fmla="*/ 749558 h 749558"/>
                  <a:gd name="connsiteX7-231" fmla="*/ 156059 w 3361221"/>
                  <a:gd name="connsiteY7-232" fmla="*/ 500804 h 749558"/>
                  <a:gd name="connsiteX8-233" fmla="*/ 141771 w 3361221"/>
                  <a:gd name="connsiteY8-234" fmla="*/ 229703 h 749558"/>
                  <a:gd name="connsiteX0-235" fmla="*/ 141771 w 3361221"/>
                  <a:gd name="connsiteY0-236" fmla="*/ 229703 h 749558"/>
                  <a:gd name="connsiteX1-237" fmla="*/ 0 w 3361221"/>
                  <a:gd name="connsiteY1-238" fmla="*/ 0 h 749558"/>
                  <a:gd name="connsiteX2-239" fmla="*/ 3121992 w 3361221"/>
                  <a:gd name="connsiteY2-240" fmla="*/ 0 h 749558"/>
                  <a:gd name="connsiteX3-241" fmla="*/ 3361221 w 3361221"/>
                  <a:gd name="connsiteY3-242" fmla="*/ 239229 h 749558"/>
                  <a:gd name="connsiteX4-243" fmla="*/ 3361221 w 3361221"/>
                  <a:gd name="connsiteY4-244" fmla="*/ 510329 h 749558"/>
                  <a:gd name="connsiteX5-245" fmla="*/ 3121992 w 3361221"/>
                  <a:gd name="connsiteY5-246" fmla="*/ 749558 h 749558"/>
                  <a:gd name="connsiteX6-247" fmla="*/ 0 w 3361221"/>
                  <a:gd name="connsiteY6-248" fmla="*/ 749558 h 749558"/>
                  <a:gd name="connsiteX7-249" fmla="*/ 156059 w 3361221"/>
                  <a:gd name="connsiteY7-250" fmla="*/ 500804 h 749558"/>
                  <a:gd name="connsiteX8-251" fmla="*/ 141771 w 3361221"/>
                  <a:gd name="connsiteY8-252" fmla="*/ 229703 h 749558"/>
                  <a:gd name="connsiteX0-253" fmla="*/ 141771 w 3361221"/>
                  <a:gd name="connsiteY0-254" fmla="*/ 229703 h 749558"/>
                  <a:gd name="connsiteX1-255" fmla="*/ 0 w 3361221"/>
                  <a:gd name="connsiteY1-256" fmla="*/ 0 h 749558"/>
                  <a:gd name="connsiteX2-257" fmla="*/ 3121992 w 3361221"/>
                  <a:gd name="connsiteY2-258" fmla="*/ 0 h 749558"/>
                  <a:gd name="connsiteX3-259" fmla="*/ 3361221 w 3361221"/>
                  <a:gd name="connsiteY3-260" fmla="*/ 239229 h 749558"/>
                  <a:gd name="connsiteX4-261" fmla="*/ 3361221 w 3361221"/>
                  <a:gd name="connsiteY4-262" fmla="*/ 510329 h 749558"/>
                  <a:gd name="connsiteX5-263" fmla="*/ 3121992 w 3361221"/>
                  <a:gd name="connsiteY5-264" fmla="*/ 749558 h 749558"/>
                  <a:gd name="connsiteX6-265" fmla="*/ 0 w 3361221"/>
                  <a:gd name="connsiteY6-266" fmla="*/ 749558 h 749558"/>
                  <a:gd name="connsiteX7-267" fmla="*/ 156059 w 3361221"/>
                  <a:gd name="connsiteY7-268" fmla="*/ 500804 h 749558"/>
                  <a:gd name="connsiteX8-269" fmla="*/ 141771 w 3361221"/>
                  <a:gd name="connsiteY8-270" fmla="*/ 229703 h 749558"/>
                  <a:gd name="connsiteX0-271" fmla="*/ 141771 w 3361221"/>
                  <a:gd name="connsiteY0-272" fmla="*/ 229703 h 749558"/>
                  <a:gd name="connsiteX1-273" fmla="*/ 0 w 3361221"/>
                  <a:gd name="connsiteY1-274" fmla="*/ 0 h 749558"/>
                  <a:gd name="connsiteX2-275" fmla="*/ 3121992 w 3361221"/>
                  <a:gd name="connsiteY2-276" fmla="*/ 0 h 749558"/>
                  <a:gd name="connsiteX3-277" fmla="*/ 3361221 w 3361221"/>
                  <a:gd name="connsiteY3-278" fmla="*/ 239229 h 749558"/>
                  <a:gd name="connsiteX4-279" fmla="*/ 3361221 w 3361221"/>
                  <a:gd name="connsiteY4-280" fmla="*/ 510329 h 749558"/>
                  <a:gd name="connsiteX5-281" fmla="*/ 3121992 w 3361221"/>
                  <a:gd name="connsiteY5-282" fmla="*/ 749558 h 749558"/>
                  <a:gd name="connsiteX6-283" fmla="*/ 0 w 3361221"/>
                  <a:gd name="connsiteY6-284" fmla="*/ 749558 h 749558"/>
                  <a:gd name="connsiteX7-285" fmla="*/ 156059 w 3361221"/>
                  <a:gd name="connsiteY7-286" fmla="*/ 500804 h 749558"/>
                  <a:gd name="connsiteX8-287" fmla="*/ 141771 w 3361221"/>
                  <a:gd name="connsiteY8-288" fmla="*/ 229703 h 749558"/>
                  <a:gd name="connsiteX0-289" fmla="*/ 141771 w 3361221"/>
                  <a:gd name="connsiteY0-290" fmla="*/ 229703 h 749558"/>
                  <a:gd name="connsiteX1-291" fmla="*/ 0 w 3361221"/>
                  <a:gd name="connsiteY1-292" fmla="*/ 0 h 749558"/>
                  <a:gd name="connsiteX2-293" fmla="*/ 3121992 w 3361221"/>
                  <a:gd name="connsiteY2-294" fmla="*/ 0 h 749558"/>
                  <a:gd name="connsiteX3-295" fmla="*/ 3361221 w 3361221"/>
                  <a:gd name="connsiteY3-296" fmla="*/ 239229 h 749558"/>
                  <a:gd name="connsiteX4-297" fmla="*/ 3361221 w 3361221"/>
                  <a:gd name="connsiteY4-298" fmla="*/ 510329 h 749558"/>
                  <a:gd name="connsiteX5-299" fmla="*/ 3121992 w 3361221"/>
                  <a:gd name="connsiteY5-300" fmla="*/ 749558 h 749558"/>
                  <a:gd name="connsiteX6-301" fmla="*/ 0 w 3361221"/>
                  <a:gd name="connsiteY6-302" fmla="*/ 749558 h 749558"/>
                  <a:gd name="connsiteX7-303" fmla="*/ 156059 w 3361221"/>
                  <a:gd name="connsiteY7-304" fmla="*/ 500804 h 749558"/>
                  <a:gd name="connsiteX8-305" fmla="*/ 141771 w 3361221"/>
                  <a:gd name="connsiteY8-306" fmla="*/ 229703 h 749558"/>
                  <a:gd name="connsiteX0-307" fmla="*/ 141771 w 3361221"/>
                  <a:gd name="connsiteY0-308" fmla="*/ 229703 h 749558"/>
                  <a:gd name="connsiteX1-309" fmla="*/ 0 w 3361221"/>
                  <a:gd name="connsiteY1-310" fmla="*/ 0 h 749558"/>
                  <a:gd name="connsiteX2-311" fmla="*/ 3121992 w 3361221"/>
                  <a:gd name="connsiteY2-312" fmla="*/ 0 h 749558"/>
                  <a:gd name="connsiteX3-313" fmla="*/ 3361221 w 3361221"/>
                  <a:gd name="connsiteY3-314" fmla="*/ 239229 h 749558"/>
                  <a:gd name="connsiteX4-315" fmla="*/ 3361221 w 3361221"/>
                  <a:gd name="connsiteY4-316" fmla="*/ 510329 h 749558"/>
                  <a:gd name="connsiteX5-317" fmla="*/ 3121992 w 3361221"/>
                  <a:gd name="connsiteY5-318" fmla="*/ 749558 h 749558"/>
                  <a:gd name="connsiteX6-319" fmla="*/ 0 w 3361221"/>
                  <a:gd name="connsiteY6-320" fmla="*/ 749558 h 749558"/>
                  <a:gd name="connsiteX7-321" fmla="*/ 156059 w 3361221"/>
                  <a:gd name="connsiteY7-322" fmla="*/ 500804 h 749558"/>
                  <a:gd name="connsiteX8-323" fmla="*/ 141771 w 3361221"/>
                  <a:gd name="connsiteY8-324" fmla="*/ 229703 h 74955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3361221" h="749558">
                    <a:moveTo>
                      <a:pt x="141771" y="229703"/>
                    </a:moveTo>
                    <a:cubicBezTo>
                      <a:pt x="113380" y="139092"/>
                      <a:pt x="86952" y="66675"/>
                      <a:pt x="0" y="0"/>
                    </a:cubicBezTo>
                    <a:lnTo>
                      <a:pt x="3121992" y="0"/>
                    </a:lnTo>
                    <a:cubicBezTo>
                      <a:pt x="3254115" y="0"/>
                      <a:pt x="3361221" y="107106"/>
                      <a:pt x="3361221" y="239229"/>
                    </a:cubicBezTo>
                    <a:lnTo>
                      <a:pt x="3361221" y="510329"/>
                    </a:lnTo>
                    <a:cubicBezTo>
                      <a:pt x="3361221" y="642452"/>
                      <a:pt x="3254115" y="749558"/>
                      <a:pt x="3121992" y="749558"/>
                    </a:cubicBezTo>
                    <a:lnTo>
                      <a:pt x="0" y="749558"/>
                    </a:lnTo>
                    <a:cubicBezTo>
                      <a:pt x="90672" y="722387"/>
                      <a:pt x="137193" y="592209"/>
                      <a:pt x="156059" y="500804"/>
                    </a:cubicBezTo>
                    <a:cubicBezTo>
                      <a:pt x="174925" y="409399"/>
                      <a:pt x="170162" y="320314"/>
                      <a:pt x="141771" y="229703"/>
                    </a:cubicBezTo>
                    <a:close/>
                  </a:path>
                </a:pathLst>
              </a:custGeom>
              <a:solidFill>
                <a:srgbClr val="FABD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>
                  <a:defRPr/>
                </a:pPr>
                <a:endParaRPr lang="zh-CN" altLang="en-US" sz="28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文本框 1"/>
            <p:cNvSpPr txBox="1">
              <a:spLocks noChangeArrowheads="1"/>
            </p:cNvSpPr>
            <p:nvPr/>
          </p:nvSpPr>
          <p:spPr bwMode="auto">
            <a:xfrm>
              <a:off x="2033659" y="276526"/>
              <a:ext cx="3980024" cy="760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zh-CN" altLang="en-US" sz="4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一    今天我当家</a:t>
              </a:r>
            </a:p>
          </p:txBody>
        </p:sp>
      </p:grpSp>
      <p:sp>
        <p:nvSpPr>
          <p:cNvPr id="15" name="文本框 2"/>
          <p:cNvSpPr txBox="1">
            <a:spLocks noChangeArrowheads="1"/>
          </p:cNvSpPr>
          <p:nvPr/>
        </p:nvSpPr>
        <p:spPr bwMode="auto">
          <a:xfrm>
            <a:off x="4194078" y="1339850"/>
            <a:ext cx="2646878" cy="60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小数乘法</a:t>
            </a:r>
          </a:p>
        </p:txBody>
      </p:sp>
      <p:sp>
        <p:nvSpPr>
          <p:cNvPr id="16" name="矩形 15"/>
          <p:cNvSpPr/>
          <p:nvPr/>
        </p:nvSpPr>
        <p:spPr>
          <a:xfrm>
            <a:off x="3965" y="4261434"/>
            <a:ext cx="914003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319213" y="1616075"/>
          <a:ext cx="570706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4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1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zh-CN" altLang="en-US" sz="3200" b="1" dirty="0">
                        <a:solidFill>
                          <a:schemeClr val="tx1"/>
                        </a:solidFill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C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单价</a:t>
                      </a: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C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数量</a:t>
                      </a: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C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鱼</a:t>
                      </a: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14.8</a:t>
                      </a:r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元</a:t>
                      </a:r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/ kg</a:t>
                      </a:r>
                      <a:endParaRPr lang="zh-CN" altLang="en-US" sz="3200" b="1" dirty="0">
                        <a:solidFill>
                          <a:schemeClr val="tx1"/>
                        </a:solidFill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1.5</a:t>
                      </a:r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千克</a:t>
                      </a: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4351" name="组合 15"/>
          <p:cNvGrpSpPr/>
          <p:nvPr/>
        </p:nvGrpSpPr>
        <p:grpSpPr bwMode="auto">
          <a:xfrm>
            <a:off x="1273175" y="406400"/>
            <a:ext cx="4319588" cy="569913"/>
            <a:chOff x="1272805" y="405723"/>
            <a:chExt cx="4319871" cy="569905"/>
          </a:xfrm>
        </p:grpSpPr>
        <p:pic>
          <p:nvPicPr>
            <p:cNvPr id="14352" name="图片 1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272805" y="445438"/>
              <a:ext cx="580953" cy="490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矩形: 圆角 14"/>
            <p:cNvSpPr/>
            <p:nvPr/>
          </p:nvSpPr>
          <p:spPr>
            <a:xfrm>
              <a:off x="1982464" y="405723"/>
              <a:ext cx="3610212" cy="569905"/>
            </a:xfrm>
            <a:prstGeom prst="roundRect">
              <a:avLst>
                <a:gd name="adj" fmla="val 26036"/>
              </a:avLst>
            </a:prstGeom>
            <a:solidFill>
              <a:srgbClr val="C6E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914400" eaLnBrk="0" hangingPunct="0">
                <a:defRPr/>
              </a:pPr>
              <a:r>
                <a:rPr lang="zh-CN" altLang="en-US" sz="3200" b="1" dirty="0">
                  <a:solidFill>
                    <a:schemeClr val="tx1"/>
                  </a:solidFill>
                </a:rPr>
                <a:t>买鱼花了多少钱？</a:t>
              </a:r>
            </a:p>
          </p:txBody>
        </p:sp>
      </p:grpSp>
      <p:sp>
        <p:nvSpPr>
          <p:cNvPr id="18" name="矩形 17"/>
          <p:cNvSpPr/>
          <p:nvPr/>
        </p:nvSpPr>
        <p:spPr>
          <a:xfrm>
            <a:off x="2395538" y="1614488"/>
            <a:ext cx="2609850" cy="1220787"/>
          </a:xfrm>
          <a:prstGeom prst="rect">
            <a:avLst/>
          </a:prstGeom>
          <a:solidFill>
            <a:srgbClr val="FA408B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hangingPunct="0">
              <a:defRPr/>
            </a:pP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005388" y="1614488"/>
            <a:ext cx="2020887" cy="1220787"/>
          </a:xfrm>
          <a:prstGeom prst="rect">
            <a:avLst/>
          </a:prstGeom>
          <a:solidFill>
            <a:srgbClr val="FA408B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hangingPunct="0">
              <a:defRPr/>
            </a:pP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1789113" y="3340100"/>
            <a:ext cx="48847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 dirty="0">
                <a:ea typeface="黑体" panose="02010609060101010101" pitchFamily="49" charset="-122"/>
              </a:rPr>
              <a:t>14.8×1.5=________</a:t>
            </a:r>
            <a:r>
              <a:rPr lang="zh-CN" altLang="en-US" sz="3200" b="1" dirty="0">
                <a:ea typeface="黑体" panose="02010609060101010101" pitchFamily="49" charset="-122"/>
              </a:rPr>
              <a:t>（元）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19" grpId="0" bldLvl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2651125" y="1319213"/>
            <a:ext cx="1227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  <a:defRPr/>
            </a:pPr>
            <a:r>
              <a:rPr lang="en-US" altLang="zh-CN" sz="3200" b="1" dirty="0">
                <a:latin typeface="+mn-lt"/>
                <a:ea typeface="+mn-ea"/>
              </a:rPr>
              <a:t>1 4.8 </a:t>
            </a:r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2651125" y="2473325"/>
            <a:ext cx="984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7 4 0</a:t>
            </a:r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2357438" y="2982913"/>
            <a:ext cx="984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  <a:defRPr/>
            </a:pPr>
            <a:r>
              <a:rPr lang="en-US" altLang="zh-CN" sz="3200" b="1" dirty="0">
                <a:latin typeface="+mn-lt"/>
                <a:ea typeface="+mn-ea"/>
              </a:rPr>
              <a:t>1 4 8</a:t>
            </a:r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2357438" y="3667125"/>
            <a:ext cx="128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2 2 2 0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2346325" y="1798638"/>
            <a:ext cx="1444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  <a:defRPr/>
            </a:pPr>
            <a:r>
              <a:rPr lang="en-US" altLang="zh-CN" sz="3200" b="1" dirty="0">
                <a:latin typeface="+mn-lt"/>
                <a:ea typeface="+mn-ea"/>
              </a:rPr>
              <a:t>×  1.5       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2201863" y="2463800"/>
            <a:ext cx="17319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190750" y="3629025"/>
            <a:ext cx="173196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8" name="文本框 20"/>
          <p:cNvSpPr txBox="1">
            <a:spLocks noChangeArrowheads="1"/>
          </p:cNvSpPr>
          <p:nvPr/>
        </p:nvSpPr>
        <p:spPr bwMode="auto">
          <a:xfrm>
            <a:off x="1776413" y="458788"/>
            <a:ext cx="48847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ea typeface="黑体" panose="02010609060101010101" pitchFamily="49" charset="-122"/>
              </a:rPr>
              <a:t>14.8×1.5=________</a:t>
            </a:r>
            <a:r>
              <a:rPr lang="zh-CN" altLang="en-US" sz="3200" b="1">
                <a:ea typeface="黑体" panose="02010609060101010101" pitchFamily="49" charset="-122"/>
              </a:rPr>
              <a:t>（元）</a:t>
            </a:r>
          </a:p>
        </p:txBody>
      </p:sp>
      <p:sp>
        <p:nvSpPr>
          <p:cNvPr id="23" name="Line 40"/>
          <p:cNvSpPr>
            <a:spLocks noChangeShapeType="1"/>
          </p:cNvSpPr>
          <p:nvPr/>
        </p:nvSpPr>
        <p:spPr bwMode="auto">
          <a:xfrm>
            <a:off x="3308350" y="3863975"/>
            <a:ext cx="360363" cy="207963"/>
          </a:xfrm>
          <a:prstGeom prst="line">
            <a:avLst/>
          </a:prstGeom>
          <a:noFill/>
          <a:ln w="22225">
            <a:solidFill>
              <a:srgbClr val="FA408B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Oval 48"/>
          <p:cNvSpPr>
            <a:spLocks noChangeArrowheads="1"/>
          </p:cNvSpPr>
          <p:nvPr/>
        </p:nvSpPr>
        <p:spPr bwMode="auto">
          <a:xfrm>
            <a:off x="2949575" y="3984625"/>
            <a:ext cx="7302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6" name="Freeform 55"/>
          <p:cNvSpPr>
            <a:spLocks noChangeArrowheads="1"/>
          </p:cNvSpPr>
          <p:nvPr/>
        </p:nvSpPr>
        <p:spPr bwMode="auto">
          <a:xfrm>
            <a:off x="3309938" y="4056063"/>
            <a:ext cx="360362" cy="144462"/>
          </a:xfrm>
          <a:custGeom>
            <a:avLst/>
            <a:gdLst>
              <a:gd name="T0" fmla="*/ 272 w 272"/>
              <a:gd name="T1" fmla="*/ 0 h 91"/>
              <a:gd name="T2" fmla="*/ 136 w 272"/>
              <a:gd name="T3" fmla="*/ 91 h 91"/>
              <a:gd name="T4" fmla="*/ 0 w 272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91">
                <a:moveTo>
                  <a:pt x="272" y="0"/>
                </a:moveTo>
                <a:cubicBezTo>
                  <a:pt x="226" y="45"/>
                  <a:pt x="181" y="91"/>
                  <a:pt x="136" y="91"/>
                </a:cubicBezTo>
                <a:cubicBezTo>
                  <a:pt x="91" y="91"/>
                  <a:pt x="23" y="15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Freeform 56"/>
          <p:cNvSpPr>
            <a:spLocks noChangeArrowheads="1"/>
          </p:cNvSpPr>
          <p:nvPr/>
        </p:nvSpPr>
        <p:spPr bwMode="auto">
          <a:xfrm>
            <a:off x="2949575" y="4056063"/>
            <a:ext cx="360363" cy="144462"/>
          </a:xfrm>
          <a:custGeom>
            <a:avLst/>
            <a:gdLst>
              <a:gd name="T0" fmla="*/ 272 w 272"/>
              <a:gd name="T1" fmla="*/ 0 h 91"/>
              <a:gd name="T2" fmla="*/ 136 w 272"/>
              <a:gd name="T3" fmla="*/ 91 h 91"/>
              <a:gd name="T4" fmla="*/ 0 w 272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91">
                <a:moveTo>
                  <a:pt x="272" y="0"/>
                </a:moveTo>
                <a:cubicBezTo>
                  <a:pt x="226" y="45"/>
                  <a:pt x="181" y="91"/>
                  <a:pt x="136" y="91"/>
                </a:cubicBezTo>
                <a:cubicBezTo>
                  <a:pt x="91" y="91"/>
                  <a:pt x="23" y="15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513138" y="3621088"/>
            <a:ext cx="2921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.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3178175" y="3621088"/>
            <a:ext cx="2921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.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2841625" y="3616325"/>
            <a:ext cx="2921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.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144963" y="458788"/>
            <a:ext cx="90805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22.2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  <p:sp>
        <p:nvSpPr>
          <p:cNvPr id="5" name="标注: 线形 4"/>
          <p:cNvSpPr/>
          <p:nvPr/>
        </p:nvSpPr>
        <p:spPr>
          <a:xfrm>
            <a:off x="4595813" y="2655888"/>
            <a:ext cx="3621087" cy="1276350"/>
          </a:xfrm>
          <a:prstGeom prst="borderCallout1">
            <a:avLst>
              <a:gd name="adj1" fmla="val 50671"/>
              <a:gd name="adj2" fmla="val 48"/>
              <a:gd name="adj3" fmla="val 100988"/>
              <a:gd name="adj4" fmla="val -25202"/>
            </a:avLst>
          </a:prstGeom>
          <a:solidFill>
            <a:srgbClr val="C6EAFA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hangingPunct="0">
              <a:defRPr/>
            </a:pPr>
            <a:r>
              <a:rPr lang="zh-CN" altLang="en-US" sz="3200" b="1" dirty="0">
                <a:solidFill>
                  <a:schemeClr val="tx1"/>
                </a:solidFill>
              </a:rPr>
              <a:t>先确定好小数点的位置，再去掉</a:t>
            </a:r>
            <a:r>
              <a:rPr lang="en-US" altLang="zh-CN" sz="3200" b="1" dirty="0">
                <a:solidFill>
                  <a:schemeClr val="tx1"/>
                </a:solidFill>
              </a:rPr>
              <a:t>0</a:t>
            </a:r>
            <a:r>
              <a:rPr lang="zh-CN" altLang="en-US" sz="3200" b="1" dirty="0">
                <a:solidFill>
                  <a:schemeClr val="tx1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20" grpId="0"/>
      <p:bldP spid="23" grpId="0" animBg="1"/>
      <p:bldP spid="25" grpId="0" bldLvl="0" animBg="1"/>
      <p:bldP spid="2" grpId="0"/>
      <p:bldP spid="2" grpId="1"/>
      <p:bldP spid="28" grpId="0"/>
      <p:bldP spid="28" grpId="1"/>
      <p:bldP spid="29" grpId="0"/>
      <p:bldP spid="4" grpId="0"/>
      <p:bldP spid="5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组合 13"/>
          <p:cNvGrpSpPr/>
          <p:nvPr/>
        </p:nvGrpSpPr>
        <p:grpSpPr bwMode="auto">
          <a:xfrm>
            <a:off x="1123950" y="1181100"/>
            <a:ext cx="5583238" cy="1304925"/>
            <a:chOff x="783796" y="307025"/>
            <a:chExt cx="5583633" cy="1305373"/>
          </a:xfrm>
        </p:grpSpPr>
        <p:pic>
          <p:nvPicPr>
            <p:cNvPr id="16386" name="图片 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83796" y="754214"/>
              <a:ext cx="878141" cy="858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对话气泡: 圆角矩形 3"/>
            <p:cNvSpPr/>
            <p:nvPr/>
          </p:nvSpPr>
          <p:spPr>
            <a:xfrm>
              <a:off x="1861785" y="307025"/>
              <a:ext cx="4505644" cy="1127512"/>
            </a:xfrm>
            <a:prstGeom prst="wedgeRoundRectCallout">
              <a:avLst>
                <a:gd name="adj1" fmla="val -58774"/>
                <a:gd name="adj2" fmla="val 31139"/>
                <a:gd name="adj3" fmla="val 16667"/>
              </a:avLst>
            </a:prstGeom>
            <a:solidFill>
              <a:srgbClr val="FFE2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914400" eaLnBrk="0" hangingPunct="0">
                <a:defRPr/>
              </a:pPr>
              <a:r>
                <a:rPr lang="zh-CN" altLang="en-US" sz="3200" b="1" dirty="0">
                  <a:solidFill>
                    <a:schemeClr val="tx1"/>
                  </a:solidFill>
                </a:rPr>
                <a:t>先按整数乘法算出积，再给积点上小数点。</a:t>
              </a:r>
            </a:p>
          </p:txBody>
        </p:sp>
      </p:grpSp>
      <p:grpSp>
        <p:nvGrpSpPr>
          <p:cNvPr id="14339" name="组合 20"/>
          <p:cNvGrpSpPr/>
          <p:nvPr/>
        </p:nvGrpSpPr>
        <p:grpSpPr bwMode="auto">
          <a:xfrm>
            <a:off x="1674813" y="2681288"/>
            <a:ext cx="6245225" cy="1870075"/>
            <a:chOff x="1508426" y="2301574"/>
            <a:chExt cx="6245340" cy="1869959"/>
          </a:xfrm>
        </p:grpSpPr>
        <p:pic>
          <p:nvPicPr>
            <p:cNvPr id="16389" name="图片 19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741198" y="2620671"/>
              <a:ext cx="1012568" cy="1040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对话气泡: 圆角矩形 35"/>
            <p:cNvSpPr/>
            <p:nvPr/>
          </p:nvSpPr>
          <p:spPr>
            <a:xfrm>
              <a:off x="1508426" y="2301574"/>
              <a:ext cx="4959441" cy="1869959"/>
            </a:xfrm>
            <a:prstGeom prst="wedgeRoundRectCallout">
              <a:avLst>
                <a:gd name="adj1" fmla="val 58559"/>
                <a:gd name="adj2" fmla="val -2769"/>
                <a:gd name="adj3" fmla="val 16667"/>
              </a:avLst>
            </a:prstGeom>
            <a:solidFill>
              <a:srgbClr val="FFE2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914400" eaLnBrk="0" hangingPunct="0">
                <a:defRPr/>
              </a:pPr>
              <a:r>
                <a:rPr lang="zh-CN" altLang="en-US" sz="3200" b="1" dirty="0">
                  <a:solidFill>
                    <a:schemeClr val="tx1"/>
                  </a:solidFill>
                </a:rPr>
                <a:t>可以看因数中一共有几位小数，就从积的右边起数出几位，点上小数点。</a:t>
              </a:r>
            </a:p>
          </p:txBody>
        </p:sp>
      </p:grpSp>
      <p:grpSp>
        <p:nvGrpSpPr>
          <p:cNvPr id="16391" name="组合 7"/>
          <p:cNvGrpSpPr/>
          <p:nvPr/>
        </p:nvGrpSpPr>
        <p:grpSpPr bwMode="auto">
          <a:xfrm>
            <a:off x="1268413" y="261938"/>
            <a:ext cx="4692650" cy="792162"/>
            <a:chOff x="1268076" y="262416"/>
            <a:chExt cx="4693309" cy="792163"/>
          </a:xfrm>
        </p:grpSpPr>
        <p:grpSp>
          <p:nvGrpSpPr>
            <p:cNvPr id="16392" name="组合 6"/>
            <p:cNvGrpSpPr/>
            <p:nvPr/>
          </p:nvGrpSpPr>
          <p:grpSpPr bwMode="auto">
            <a:xfrm>
              <a:off x="1268076" y="262416"/>
              <a:ext cx="777875" cy="792163"/>
              <a:chOff x="1330103" y="482509"/>
              <a:chExt cx="779024" cy="792311"/>
            </a:xfrm>
          </p:grpSpPr>
          <p:grpSp>
            <p:nvGrpSpPr>
              <p:cNvPr id="16393" name="组合 2"/>
              <p:cNvGrpSpPr/>
              <p:nvPr/>
            </p:nvGrpSpPr>
            <p:grpSpPr bwMode="auto">
              <a:xfrm>
                <a:off x="1330103" y="482509"/>
                <a:ext cx="779024" cy="792311"/>
                <a:chOff x="7327103" y="2054224"/>
                <a:chExt cx="903288" cy="901700"/>
              </a:xfrm>
            </p:grpSpPr>
            <p:sp>
              <p:nvSpPr>
                <p:cNvPr id="44" name="MH_Other_3"/>
                <p:cNvSpPr/>
                <p:nvPr>
                  <p:custDataLst>
                    <p:tags r:id="rId1"/>
                  </p:custDataLst>
                </p:nvPr>
              </p:nvSpPr>
              <p:spPr>
                <a:xfrm rot="8297680">
                  <a:off x="7327103" y="2054224"/>
                  <a:ext cx="903415" cy="901700"/>
                </a:xfrm>
                <a:prstGeom prst="teardrop">
                  <a:avLst>
                    <a:gd name="adj" fmla="val 118789"/>
                  </a:avLst>
                </a:prstGeom>
                <a:solidFill>
                  <a:srgbClr val="FF5000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>
                  <a:outerShdw dist="114300" dir="8100000" algn="tr" rotWithShape="0">
                    <a:prstClr val="black">
                      <a:alpha val="13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50" kern="0">
                    <a:solidFill>
                      <a:sysClr val="window" lastClr="FFFF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45" name="MH_SubTitle_3"/>
                <p:cNvSpPr/>
                <p:nvPr>
                  <p:custDataLst>
                    <p:tags r:id="rId2"/>
                  </p:custDataLst>
                </p:nvPr>
              </p:nvSpPr>
              <p:spPr>
                <a:xfrm>
                  <a:off x="7425863" y="2152753"/>
                  <a:ext cx="697703" cy="697703"/>
                </a:xfrm>
                <a:prstGeom prst="ellipse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20000"/>
                    </a:prstClr>
                  </a:innerShdw>
                </a:effectLst>
              </p:spPr>
              <p:txBody>
                <a:bodyPr wrap="none" lIns="0" tIns="0" rIns="0" bIns="0" anchor="ctr">
                  <a:normAutofit/>
                </a:bodyPr>
                <a:lstStyle/>
                <a:p>
                  <a:pPr algn="ctr"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altLang="zh-CN" sz="1050" kern="0" dirty="0">
                    <a:solidFill>
                      <a:srgbClr val="C0504D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</p:grpSp>
          <p:sp>
            <p:nvSpPr>
              <p:cNvPr id="16396" name="文本框 41"/>
              <p:cNvSpPr txBox="1">
                <a:spLocks noChangeArrowheads="1"/>
              </p:cNvSpPr>
              <p:nvPr/>
            </p:nvSpPr>
            <p:spPr bwMode="auto">
              <a:xfrm>
                <a:off x="1444588" y="569837"/>
                <a:ext cx="541259" cy="6078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indent="4572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indent="4572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indent="4572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indent="4572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lnSpc>
                    <a:spcPct val="120000"/>
                  </a:lnSpc>
                </a:pPr>
                <a:r>
                  <a:rPr lang="zh-CN" altLang="en-US" sz="2800" b="1">
                    <a:solidFill>
                      <a:srgbClr val="3366FF"/>
                    </a:solidFill>
                    <a:ea typeface="黑体" panose="02010609060101010101" pitchFamily="49" charset="-122"/>
                  </a:rPr>
                  <a:t>想</a:t>
                </a:r>
              </a:p>
            </p:txBody>
          </p:sp>
        </p:grpSp>
        <p:sp>
          <p:nvSpPr>
            <p:cNvPr id="16397" name="文本框 39"/>
            <p:cNvSpPr txBox="1">
              <a:spLocks noChangeArrowheads="1"/>
            </p:cNvSpPr>
            <p:nvPr/>
          </p:nvSpPr>
          <p:spPr bwMode="auto">
            <a:xfrm>
              <a:off x="2103218" y="349728"/>
              <a:ext cx="3858167" cy="681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zh-CN" altLang="en-US" sz="3200" b="1" dirty="0">
                  <a:ea typeface="黑体" panose="02010609060101010101" pitchFamily="49" charset="-122"/>
                </a:rPr>
                <a:t>怎样计算小数乘法？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19"/>
          <p:cNvGrpSpPr/>
          <p:nvPr/>
        </p:nvGrpSpPr>
        <p:grpSpPr>
          <a:xfrm>
            <a:off x="3103563" y="230188"/>
            <a:ext cx="2406650" cy="736600"/>
            <a:chOff x="2287736" y="230694"/>
            <a:chExt cx="2406616" cy="736094"/>
          </a:xfrm>
        </p:grpSpPr>
        <p:sp>
          <p:nvSpPr>
            <p:cNvPr id="22" name="矩形 21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hangingPunct="0">
                <a:defRPr/>
              </a:pPr>
              <a:endParaRPr lang="zh-CN" altLang="en-US" sz="1800"/>
            </a:p>
          </p:txBody>
        </p:sp>
        <p:sp>
          <p:nvSpPr>
            <p:cNvPr id="23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 defTabSz="914400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自主练习</a:t>
              </a:r>
            </a:p>
          </p:txBody>
        </p:sp>
      </p:grpSp>
      <p:pic>
        <p:nvPicPr>
          <p:cNvPr id="17410" name="图片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4688" y="1885950"/>
            <a:ext cx="7488237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877888" y="1219200"/>
            <a:ext cx="681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1.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你能给下面各题的积点上小数点吗</a:t>
            </a: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14" name="Freeform 39"/>
          <p:cNvSpPr>
            <a:spLocks noChangeArrowheads="1"/>
          </p:cNvSpPr>
          <p:nvPr/>
        </p:nvSpPr>
        <p:spPr bwMode="auto">
          <a:xfrm>
            <a:off x="1839913" y="2986088"/>
            <a:ext cx="360362" cy="144462"/>
          </a:xfrm>
          <a:custGeom>
            <a:avLst/>
            <a:gdLst>
              <a:gd name="T0" fmla="*/ 272 w 272"/>
              <a:gd name="T1" fmla="*/ 0 h 91"/>
              <a:gd name="T2" fmla="*/ 136 w 272"/>
              <a:gd name="T3" fmla="*/ 91 h 91"/>
              <a:gd name="T4" fmla="*/ 0 w 272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91">
                <a:moveTo>
                  <a:pt x="272" y="0"/>
                </a:moveTo>
                <a:cubicBezTo>
                  <a:pt x="226" y="45"/>
                  <a:pt x="181" y="91"/>
                  <a:pt x="136" y="91"/>
                </a:cubicBezTo>
                <a:cubicBezTo>
                  <a:pt x="91" y="91"/>
                  <a:pt x="23" y="15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1695450" y="2609850"/>
            <a:ext cx="361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2055813" y="2625725"/>
            <a:ext cx="361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17" name="Freeform 41"/>
          <p:cNvSpPr>
            <a:spLocks noChangeArrowheads="1"/>
          </p:cNvSpPr>
          <p:nvPr/>
        </p:nvSpPr>
        <p:spPr bwMode="auto">
          <a:xfrm>
            <a:off x="1479550" y="2986088"/>
            <a:ext cx="360363" cy="144462"/>
          </a:xfrm>
          <a:custGeom>
            <a:avLst/>
            <a:gdLst>
              <a:gd name="T0" fmla="*/ 272 w 272"/>
              <a:gd name="T1" fmla="*/ 0 h 91"/>
              <a:gd name="T2" fmla="*/ 136 w 272"/>
              <a:gd name="T3" fmla="*/ 91 h 91"/>
              <a:gd name="T4" fmla="*/ 0 w 272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91">
                <a:moveTo>
                  <a:pt x="272" y="0"/>
                </a:moveTo>
                <a:cubicBezTo>
                  <a:pt x="226" y="45"/>
                  <a:pt x="181" y="91"/>
                  <a:pt x="136" y="91"/>
                </a:cubicBezTo>
                <a:cubicBezTo>
                  <a:pt x="91" y="91"/>
                  <a:pt x="23" y="15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1336675" y="2625725"/>
            <a:ext cx="361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>
            <a:off x="4549775" y="3554413"/>
            <a:ext cx="360363" cy="207962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>
            <a:off x="4189413" y="3554413"/>
            <a:ext cx="360362" cy="207962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Text Box 43"/>
          <p:cNvSpPr txBox="1">
            <a:spLocks noChangeArrowheads="1"/>
          </p:cNvSpPr>
          <p:nvPr/>
        </p:nvSpPr>
        <p:spPr bwMode="auto">
          <a:xfrm>
            <a:off x="4362450" y="3408363"/>
            <a:ext cx="361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25" name="Freeform 42"/>
          <p:cNvSpPr>
            <a:spLocks noChangeArrowheads="1"/>
          </p:cNvSpPr>
          <p:nvPr/>
        </p:nvSpPr>
        <p:spPr bwMode="auto">
          <a:xfrm>
            <a:off x="4503738" y="3776663"/>
            <a:ext cx="333375" cy="144462"/>
          </a:xfrm>
          <a:custGeom>
            <a:avLst/>
            <a:gdLst>
              <a:gd name="T0" fmla="*/ 272 w 272"/>
              <a:gd name="T1" fmla="*/ 0 h 91"/>
              <a:gd name="T2" fmla="*/ 136 w 272"/>
              <a:gd name="T3" fmla="*/ 91 h 91"/>
              <a:gd name="T4" fmla="*/ 0 w 272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91">
                <a:moveTo>
                  <a:pt x="272" y="0"/>
                </a:moveTo>
                <a:cubicBezTo>
                  <a:pt x="226" y="45"/>
                  <a:pt x="181" y="91"/>
                  <a:pt x="136" y="91"/>
                </a:cubicBezTo>
                <a:cubicBezTo>
                  <a:pt x="91" y="91"/>
                  <a:pt x="23" y="15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4703763" y="3406775"/>
            <a:ext cx="361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29" name="Text Box 45"/>
          <p:cNvSpPr txBox="1">
            <a:spLocks noChangeArrowheads="1"/>
          </p:cNvSpPr>
          <p:nvPr/>
        </p:nvSpPr>
        <p:spPr bwMode="auto">
          <a:xfrm>
            <a:off x="4013200" y="3409950"/>
            <a:ext cx="361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28" name="Freeform 44"/>
          <p:cNvSpPr>
            <a:spLocks noChangeArrowheads="1"/>
          </p:cNvSpPr>
          <p:nvPr/>
        </p:nvSpPr>
        <p:spPr bwMode="auto">
          <a:xfrm>
            <a:off x="4149725" y="3775075"/>
            <a:ext cx="346075" cy="144463"/>
          </a:xfrm>
          <a:custGeom>
            <a:avLst/>
            <a:gdLst>
              <a:gd name="T0" fmla="*/ 272 w 272"/>
              <a:gd name="T1" fmla="*/ 0 h 91"/>
              <a:gd name="T2" fmla="*/ 136 w 272"/>
              <a:gd name="T3" fmla="*/ 91 h 91"/>
              <a:gd name="T4" fmla="*/ 0 w 272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91">
                <a:moveTo>
                  <a:pt x="272" y="0"/>
                </a:moveTo>
                <a:cubicBezTo>
                  <a:pt x="226" y="45"/>
                  <a:pt x="181" y="91"/>
                  <a:pt x="136" y="91"/>
                </a:cubicBezTo>
                <a:cubicBezTo>
                  <a:pt x="91" y="91"/>
                  <a:pt x="23" y="15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Freeform 46"/>
          <p:cNvSpPr>
            <a:spLocks noChangeArrowheads="1"/>
          </p:cNvSpPr>
          <p:nvPr/>
        </p:nvSpPr>
        <p:spPr bwMode="auto">
          <a:xfrm>
            <a:off x="3792538" y="3778250"/>
            <a:ext cx="360362" cy="144463"/>
          </a:xfrm>
          <a:custGeom>
            <a:avLst/>
            <a:gdLst>
              <a:gd name="T0" fmla="*/ 272 w 272"/>
              <a:gd name="T1" fmla="*/ 0 h 91"/>
              <a:gd name="T2" fmla="*/ 136 w 272"/>
              <a:gd name="T3" fmla="*/ 91 h 91"/>
              <a:gd name="T4" fmla="*/ 0 w 272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91">
                <a:moveTo>
                  <a:pt x="272" y="0"/>
                </a:moveTo>
                <a:cubicBezTo>
                  <a:pt x="226" y="45"/>
                  <a:pt x="181" y="91"/>
                  <a:pt x="136" y="91"/>
                </a:cubicBezTo>
                <a:cubicBezTo>
                  <a:pt x="91" y="91"/>
                  <a:pt x="23" y="15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Text Box 47"/>
          <p:cNvSpPr txBox="1">
            <a:spLocks noChangeArrowheads="1"/>
          </p:cNvSpPr>
          <p:nvPr/>
        </p:nvSpPr>
        <p:spPr bwMode="auto">
          <a:xfrm>
            <a:off x="3665538" y="3409950"/>
            <a:ext cx="361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32" name="Freeform 48"/>
          <p:cNvSpPr>
            <a:spLocks noChangeArrowheads="1"/>
          </p:cNvSpPr>
          <p:nvPr/>
        </p:nvSpPr>
        <p:spPr bwMode="auto">
          <a:xfrm>
            <a:off x="7526338" y="3806825"/>
            <a:ext cx="338137" cy="144463"/>
          </a:xfrm>
          <a:custGeom>
            <a:avLst/>
            <a:gdLst>
              <a:gd name="T0" fmla="*/ 272 w 272"/>
              <a:gd name="T1" fmla="*/ 0 h 91"/>
              <a:gd name="T2" fmla="*/ 136 w 272"/>
              <a:gd name="T3" fmla="*/ 91 h 91"/>
              <a:gd name="T4" fmla="*/ 0 w 272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91">
                <a:moveTo>
                  <a:pt x="272" y="0"/>
                </a:moveTo>
                <a:cubicBezTo>
                  <a:pt x="226" y="45"/>
                  <a:pt x="181" y="91"/>
                  <a:pt x="136" y="91"/>
                </a:cubicBezTo>
                <a:cubicBezTo>
                  <a:pt x="91" y="91"/>
                  <a:pt x="23" y="15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7716838" y="3432175"/>
            <a:ext cx="361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34" name="Freeform 49"/>
          <p:cNvSpPr>
            <a:spLocks noChangeArrowheads="1"/>
          </p:cNvSpPr>
          <p:nvPr/>
        </p:nvSpPr>
        <p:spPr bwMode="auto">
          <a:xfrm>
            <a:off x="7172325" y="3806825"/>
            <a:ext cx="360363" cy="144463"/>
          </a:xfrm>
          <a:custGeom>
            <a:avLst/>
            <a:gdLst>
              <a:gd name="T0" fmla="*/ 272 w 272"/>
              <a:gd name="T1" fmla="*/ 0 h 91"/>
              <a:gd name="T2" fmla="*/ 136 w 272"/>
              <a:gd name="T3" fmla="*/ 91 h 91"/>
              <a:gd name="T4" fmla="*/ 0 w 272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91">
                <a:moveTo>
                  <a:pt x="272" y="0"/>
                </a:moveTo>
                <a:cubicBezTo>
                  <a:pt x="226" y="45"/>
                  <a:pt x="181" y="91"/>
                  <a:pt x="136" y="91"/>
                </a:cubicBezTo>
                <a:cubicBezTo>
                  <a:pt x="91" y="91"/>
                  <a:pt x="23" y="15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" name="Freeform 50"/>
          <p:cNvSpPr>
            <a:spLocks noChangeArrowheads="1"/>
          </p:cNvSpPr>
          <p:nvPr/>
        </p:nvSpPr>
        <p:spPr bwMode="auto">
          <a:xfrm>
            <a:off x="6851650" y="3806825"/>
            <a:ext cx="323850" cy="144463"/>
          </a:xfrm>
          <a:custGeom>
            <a:avLst/>
            <a:gdLst>
              <a:gd name="T0" fmla="*/ 272 w 272"/>
              <a:gd name="T1" fmla="*/ 0 h 91"/>
              <a:gd name="T2" fmla="*/ 136 w 272"/>
              <a:gd name="T3" fmla="*/ 91 h 91"/>
              <a:gd name="T4" fmla="*/ 0 w 272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91">
                <a:moveTo>
                  <a:pt x="272" y="0"/>
                </a:moveTo>
                <a:cubicBezTo>
                  <a:pt x="226" y="45"/>
                  <a:pt x="181" y="91"/>
                  <a:pt x="136" y="91"/>
                </a:cubicBezTo>
                <a:cubicBezTo>
                  <a:pt x="91" y="91"/>
                  <a:pt x="23" y="15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" name="Freeform 51"/>
          <p:cNvSpPr>
            <a:spLocks noChangeArrowheads="1"/>
          </p:cNvSpPr>
          <p:nvPr/>
        </p:nvSpPr>
        <p:spPr bwMode="auto">
          <a:xfrm>
            <a:off x="6581775" y="3806825"/>
            <a:ext cx="298450" cy="144463"/>
          </a:xfrm>
          <a:custGeom>
            <a:avLst/>
            <a:gdLst>
              <a:gd name="T0" fmla="*/ 272 w 272"/>
              <a:gd name="T1" fmla="*/ 0 h 91"/>
              <a:gd name="T2" fmla="*/ 136 w 272"/>
              <a:gd name="T3" fmla="*/ 91 h 91"/>
              <a:gd name="T4" fmla="*/ 0 w 272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91">
                <a:moveTo>
                  <a:pt x="272" y="0"/>
                </a:moveTo>
                <a:cubicBezTo>
                  <a:pt x="226" y="45"/>
                  <a:pt x="181" y="91"/>
                  <a:pt x="136" y="91"/>
                </a:cubicBezTo>
                <a:cubicBezTo>
                  <a:pt x="91" y="91"/>
                  <a:pt x="23" y="15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" name="Text Box 54"/>
          <p:cNvSpPr txBox="1">
            <a:spLocks noChangeArrowheads="1"/>
          </p:cNvSpPr>
          <p:nvPr/>
        </p:nvSpPr>
        <p:spPr bwMode="auto">
          <a:xfrm>
            <a:off x="6727825" y="3444875"/>
            <a:ext cx="361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40" name="Text Box 55"/>
          <p:cNvSpPr txBox="1">
            <a:spLocks noChangeArrowheads="1"/>
          </p:cNvSpPr>
          <p:nvPr/>
        </p:nvSpPr>
        <p:spPr bwMode="auto">
          <a:xfrm>
            <a:off x="6440488" y="3432175"/>
            <a:ext cx="361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38" name="Text Box 53"/>
          <p:cNvSpPr txBox="1">
            <a:spLocks noChangeArrowheads="1"/>
          </p:cNvSpPr>
          <p:nvPr/>
        </p:nvSpPr>
        <p:spPr bwMode="auto">
          <a:xfrm>
            <a:off x="7046913" y="3446463"/>
            <a:ext cx="361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37" name="Text Box 52"/>
          <p:cNvSpPr txBox="1">
            <a:spLocks noChangeArrowheads="1"/>
          </p:cNvSpPr>
          <p:nvPr/>
        </p:nvSpPr>
        <p:spPr bwMode="auto">
          <a:xfrm>
            <a:off x="7386638" y="3432175"/>
            <a:ext cx="361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20" grpId="0"/>
      <p:bldP spid="21" grpId="0" animBg="1"/>
      <p:bldP spid="24" grpId="0" animBg="1"/>
      <p:bldP spid="27" grpId="0"/>
      <p:bldP spid="27" grpId="1"/>
      <p:bldP spid="26" grpId="0"/>
      <p:bldP spid="26" grpId="1"/>
      <p:bldP spid="29" grpId="0"/>
      <p:bldP spid="29" grpId="1"/>
      <p:bldP spid="31" grpId="0"/>
      <p:bldP spid="33" grpId="0"/>
      <p:bldP spid="33" grpId="1"/>
      <p:bldP spid="39" grpId="0"/>
      <p:bldP spid="39" grpId="1"/>
      <p:bldP spid="40" grpId="0"/>
      <p:bldP spid="38" grpId="0"/>
      <p:bldP spid="38" grpId="1"/>
      <p:bldP spid="37" grpId="0"/>
      <p:bldP spid="3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914400" y="285750"/>
            <a:ext cx="73120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  <a:defRPr/>
            </a:pP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2.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用竖式计算。</a:t>
            </a:r>
          </a:p>
        </p:txBody>
      </p:sp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550863" y="1008063"/>
            <a:ext cx="20399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ea typeface="黑体" panose="02010609060101010101" pitchFamily="49" charset="-122"/>
              </a:rPr>
              <a:t>0.8×18.5=</a:t>
            </a:r>
            <a:endParaRPr lang="zh-CN" altLang="en-US" sz="3200" b="1">
              <a:ea typeface="黑体" panose="02010609060101010101" pitchFamily="49" charset="-122"/>
            </a:endParaRPr>
          </a:p>
        </p:txBody>
      </p:sp>
      <p:sp>
        <p:nvSpPr>
          <p:cNvPr id="18435" name="文本框 24"/>
          <p:cNvSpPr txBox="1">
            <a:spLocks noChangeArrowheads="1"/>
          </p:cNvSpPr>
          <p:nvPr/>
        </p:nvSpPr>
        <p:spPr bwMode="auto">
          <a:xfrm>
            <a:off x="3421063" y="1008063"/>
            <a:ext cx="1725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ea typeface="黑体" panose="02010609060101010101" pitchFamily="49" charset="-122"/>
              </a:rPr>
              <a:t>27×0.4=</a:t>
            </a:r>
            <a:endParaRPr lang="zh-CN" altLang="en-US" sz="3200" b="1">
              <a:ea typeface="黑体" panose="02010609060101010101" pitchFamily="49" charset="-122"/>
            </a:endParaRPr>
          </a:p>
        </p:txBody>
      </p:sp>
      <p:sp>
        <p:nvSpPr>
          <p:cNvPr id="18436" name="文本框 25"/>
          <p:cNvSpPr txBox="1">
            <a:spLocks noChangeArrowheads="1"/>
          </p:cNvSpPr>
          <p:nvPr/>
        </p:nvSpPr>
        <p:spPr bwMode="auto">
          <a:xfrm>
            <a:off x="5875338" y="1001713"/>
            <a:ext cx="20399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ea typeface="黑体" panose="02010609060101010101" pitchFamily="49" charset="-122"/>
              </a:rPr>
              <a:t>10.2×6.7=</a:t>
            </a:r>
            <a:endParaRPr lang="zh-CN" altLang="en-US" sz="3200" b="1">
              <a:ea typeface="黑体" panose="02010609060101010101" pitchFamily="49" charset="-122"/>
            </a:endParaRPr>
          </a:p>
        </p:txBody>
      </p:sp>
      <p:grpSp>
        <p:nvGrpSpPr>
          <p:cNvPr id="27" name="组合 26"/>
          <p:cNvGrpSpPr/>
          <p:nvPr/>
        </p:nvGrpSpPr>
        <p:grpSpPr bwMode="auto">
          <a:xfrm>
            <a:off x="914400" y="1865313"/>
            <a:ext cx="1566863" cy="1852612"/>
            <a:chOff x="1341565" y="2072879"/>
            <a:chExt cx="1565627" cy="1853302"/>
          </a:xfrm>
        </p:grpSpPr>
        <p:sp>
          <p:nvSpPr>
            <p:cNvPr id="18438" name="文本框 27"/>
            <p:cNvSpPr txBox="1">
              <a:spLocks noChangeArrowheads="1"/>
            </p:cNvSpPr>
            <p:nvPr/>
          </p:nvSpPr>
          <p:spPr bwMode="auto">
            <a:xfrm>
              <a:off x="1766679" y="2072879"/>
              <a:ext cx="999971" cy="682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1 8.5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  <p:sp>
          <p:nvSpPr>
            <p:cNvPr id="18439" name="文本框 28"/>
            <p:cNvSpPr txBox="1">
              <a:spLocks noChangeArrowheads="1"/>
            </p:cNvSpPr>
            <p:nvPr/>
          </p:nvSpPr>
          <p:spPr bwMode="auto">
            <a:xfrm>
              <a:off x="1431982" y="2565418"/>
              <a:ext cx="1294378" cy="682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×  0.8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1341565" y="3243302"/>
              <a:ext cx="156562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1" name="文本框 30"/>
            <p:cNvSpPr txBox="1">
              <a:spLocks noChangeArrowheads="1"/>
            </p:cNvSpPr>
            <p:nvPr/>
          </p:nvSpPr>
          <p:spPr bwMode="auto">
            <a:xfrm>
              <a:off x="1444672" y="3243851"/>
              <a:ext cx="1281054" cy="682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1 4 8 0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</p:grp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527175" y="3030538"/>
            <a:ext cx="2921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.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982788" y="3201988"/>
            <a:ext cx="282575" cy="373062"/>
          </a:xfrm>
          <a:prstGeom prst="line">
            <a:avLst/>
          </a:prstGeom>
          <a:ln w="19050">
            <a:solidFill>
              <a:srgbClr val="FA4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470150" y="996950"/>
            <a:ext cx="90805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14.8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  <p:grpSp>
        <p:nvGrpSpPr>
          <p:cNvPr id="35" name="组合 34"/>
          <p:cNvGrpSpPr/>
          <p:nvPr/>
        </p:nvGrpSpPr>
        <p:grpSpPr bwMode="auto">
          <a:xfrm>
            <a:off x="3482975" y="1865313"/>
            <a:ext cx="1565275" cy="1817687"/>
            <a:chOff x="1341565" y="2072879"/>
            <a:chExt cx="1565627" cy="1817859"/>
          </a:xfrm>
        </p:grpSpPr>
        <p:sp>
          <p:nvSpPr>
            <p:cNvPr id="18446" name="文本框 35"/>
            <p:cNvSpPr txBox="1">
              <a:spLocks noChangeArrowheads="1"/>
            </p:cNvSpPr>
            <p:nvPr/>
          </p:nvSpPr>
          <p:spPr bwMode="auto">
            <a:xfrm>
              <a:off x="2049749" y="2072879"/>
              <a:ext cx="686589" cy="682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2 7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  <p:sp>
          <p:nvSpPr>
            <p:cNvPr id="18447" name="文本框 36"/>
            <p:cNvSpPr txBox="1">
              <a:spLocks noChangeArrowheads="1"/>
            </p:cNvSpPr>
            <p:nvPr/>
          </p:nvSpPr>
          <p:spPr bwMode="auto">
            <a:xfrm>
              <a:off x="1432073" y="2565287"/>
              <a:ext cx="1295691" cy="682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×  0.4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1341565" y="3242977"/>
              <a:ext cx="156562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9" name="文本框 38"/>
            <p:cNvSpPr txBox="1">
              <a:spLocks noChangeArrowheads="1"/>
            </p:cNvSpPr>
            <p:nvPr/>
          </p:nvSpPr>
          <p:spPr bwMode="auto">
            <a:xfrm>
              <a:off x="1741705" y="3208594"/>
              <a:ext cx="984471" cy="682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1 0 8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</p:grp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4391025" y="3022600"/>
            <a:ext cx="2921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.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  <p:sp>
        <p:nvSpPr>
          <p:cNvPr id="42" name="文本框 41"/>
          <p:cNvSpPr txBox="1">
            <a:spLocks noChangeArrowheads="1"/>
          </p:cNvSpPr>
          <p:nvPr/>
        </p:nvSpPr>
        <p:spPr bwMode="auto">
          <a:xfrm>
            <a:off x="4981575" y="996950"/>
            <a:ext cx="90805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10.8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  <p:grpSp>
        <p:nvGrpSpPr>
          <p:cNvPr id="43" name="组合 42"/>
          <p:cNvGrpSpPr/>
          <p:nvPr/>
        </p:nvGrpSpPr>
        <p:grpSpPr bwMode="auto">
          <a:xfrm>
            <a:off x="6059488" y="1704975"/>
            <a:ext cx="1565275" cy="3009900"/>
            <a:chOff x="1341565" y="2072879"/>
            <a:chExt cx="1565627" cy="3009889"/>
          </a:xfrm>
        </p:grpSpPr>
        <p:sp>
          <p:nvSpPr>
            <p:cNvPr id="18453" name="文本框 43"/>
            <p:cNvSpPr txBox="1">
              <a:spLocks noChangeArrowheads="1"/>
            </p:cNvSpPr>
            <p:nvPr/>
          </p:nvSpPr>
          <p:spPr bwMode="auto">
            <a:xfrm>
              <a:off x="1743292" y="2072879"/>
              <a:ext cx="1000985" cy="682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1 0.2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  <p:sp>
          <p:nvSpPr>
            <p:cNvPr id="18454" name="文本框 44"/>
            <p:cNvSpPr txBox="1">
              <a:spLocks noChangeArrowheads="1"/>
            </p:cNvSpPr>
            <p:nvPr/>
          </p:nvSpPr>
          <p:spPr bwMode="auto">
            <a:xfrm>
              <a:off x="1432072" y="2565130"/>
              <a:ext cx="1295691" cy="682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×  6.7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>
            <a:xfrm>
              <a:off x="1341565" y="3242863"/>
              <a:ext cx="156562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56" name="文本框 46"/>
            <p:cNvSpPr txBox="1">
              <a:spLocks noChangeArrowheads="1"/>
            </p:cNvSpPr>
            <p:nvPr/>
          </p:nvSpPr>
          <p:spPr bwMode="auto">
            <a:xfrm>
              <a:off x="1721062" y="3236814"/>
              <a:ext cx="984471" cy="682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7 1 4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  <p:sp>
          <p:nvSpPr>
            <p:cNvPr id="18457" name="文本框 49"/>
            <p:cNvSpPr txBox="1">
              <a:spLocks noChangeArrowheads="1"/>
            </p:cNvSpPr>
            <p:nvPr/>
          </p:nvSpPr>
          <p:spPr bwMode="auto">
            <a:xfrm>
              <a:off x="1432072" y="3724300"/>
              <a:ext cx="984471" cy="682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6 1 2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  <p:cxnSp>
          <p:nvCxnSpPr>
            <p:cNvPr id="51" name="直接连接符 50"/>
            <p:cNvCxnSpPr/>
            <p:nvPr/>
          </p:nvCxnSpPr>
          <p:spPr>
            <a:xfrm>
              <a:off x="1341565" y="4416020"/>
              <a:ext cx="156562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59" name="文本框 51"/>
            <p:cNvSpPr txBox="1">
              <a:spLocks noChangeArrowheads="1"/>
            </p:cNvSpPr>
            <p:nvPr/>
          </p:nvSpPr>
          <p:spPr bwMode="auto">
            <a:xfrm>
              <a:off x="1432072" y="4400748"/>
              <a:ext cx="1475120" cy="682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6 8 3 4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</p:grpSp>
      <p:sp>
        <p:nvSpPr>
          <p:cNvPr id="48" name="文本框 47"/>
          <p:cNvSpPr txBox="1">
            <a:spLocks noChangeArrowheads="1"/>
          </p:cNvSpPr>
          <p:nvPr/>
        </p:nvSpPr>
        <p:spPr bwMode="auto">
          <a:xfrm>
            <a:off x="6645275" y="4013200"/>
            <a:ext cx="2921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.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  <p:sp>
        <p:nvSpPr>
          <p:cNvPr id="53" name="文本框 52"/>
          <p:cNvSpPr txBox="1">
            <a:spLocks noChangeArrowheads="1"/>
          </p:cNvSpPr>
          <p:nvPr/>
        </p:nvSpPr>
        <p:spPr bwMode="auto">
          <a:xfrm>
            <a:off x="7769225" y="990600"/>
            <a:ext cx="11144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68.34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40" grpId="0"/>
      <p:bldP spid="42" grpId="0"/>
      <p:bldP spid="48" grpId="0"/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6"/>
          <p:cNvSpPr txBox="1">
            <a:spLocks noChangeArrowheads="1"/>
          </p:cNvSpPr>
          <p:nvPr/>
        </p:nvSpPr>
        <p:spPr bwMode="auto">
          <a:xfrm>
            <a:off x="620713" y="338138"/>
            <a:ext cx="760095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 3.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一个普通番茄约重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0.36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千克，“太空种子”结出的番茄重约是它的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2.8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倍。“太空种子”结出的番茄约重多少千克？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214438" y="3149600"/>
            <a:ext cx="4392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0.36×2.8 = 1.008(</a:t>
            </a:r>
            <a:r>
              <a:rPr lang="zh-CN" altLang="en-US" sz="3200" b="1">
                <a:solidFill>
                  <a:srgbClr val="FA40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千克</a:t>
            </a:r>
            <a:r>
              <a:rPr lang="en-US" altLang="zh-CN" sz="3200" b="1">
                <a:solidFill>
                  <a:srgbClr val="FA40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119188" y="3873500"/>
            <a:ext cx="72866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FA40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答：太空种子结出的番茄约</a:t>
            </a:r>
            <a:r>
              <a:rPr lang="en-US" altLang="zh-CN" sz="3200" b="1">
                <a:solidFill>
                  <a:srgbClr val="FA40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1.008</a:t>
            </a:r>
            <a:r>
              <a:rPr lang="zh-CN" altLang="en-US" sz="3200" b="1">
                <a:solidFill>
                  <a:srgbClr val="FA40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千克。</a:t>
            </a:r>
          </a:p>
        </p:txBody>
      </p:sp>
      <p:pic>
        <p:nvPicPr>
          <p:cNvPr id="19460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07050" y="2328863"/>
            <a:ext cx="23637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84250" y="300038"/>
            <a:ext cx="729138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defRPr/>
            </a:pP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        4.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一盒感冒灵颗粒内装</a:t>
            </a: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9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袋，每袋含“对乙酰氨基酚”</a:t>
            </a: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0.2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克。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984250" y="1517650"/>
            <a:ext cx="729138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defRPr/>
            </a:pP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    （</a:t>
            </a: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）一盒感冒灵含“对乙酰氨基酚”多少克？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895475" y="2792413"/>
            <a:ext cx="52054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defRPr/>
            </a:pPr>
            <a:r>
              <a:rPr lang="en-US" altLang="zh-CN" sz="3200" b="1" dirty="0">
                <a:solidFill>
                  <a:srgbClr val="FA408B"/>
                </a:solidFill>
                <a:latin typeface="+mn-lt"/>
                <a:ea typeface="黑体" panose="02010609060101010101" pitchFamily="49" charset="-122"/>
              </a:rPr>
              <a:t>0.2×9 = 1.8(</a:t>
            </a:r>
            <a:r>
              <a:rPr lang="zh-CN" altLang="en-US" sz="3200" b="1" dirty="0">
                <a:solidFill>
                  <a:srgbClr val="FA408B"/>
                </a:solidFill>
                <a:latin typeface="+mn-lt"/>
                <a:ea typeface="黑体" panose="02010609060101010101" pitchFamily="49" charset="-122"/>
              </a:rPr>
              <a:t>克</a:t>
            </a:r>
            <a:r>
              <a:rPr lang="en-US" altLang="zh-CN" sz="3200" b="1" dirty="0">
                <a:solidFill>
                  <a:srgbClr val="FA408B"/>
                </a:solidFill>
                <a:latin typeface="+mn-lt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984250" y="3441700"/>
            <a:ext cx="729138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defRPr/>
            </a:pPr>
            <a:r>
              <a:rPr lang="zh-CN" altLang="en-US" sz="3200" b="1" dirty="0">
                <a:solidFill>
                  <a:srgbClr val="FA408B"/>
                </a:solidFill>
                <a:latin typeface="+mn-lt"/>
                <a:ea typeface="黑体" panose="02010609060101010101" pitchFamily="49" charset="-122"/>
              </a:rPr>
              <a:t>        答：一盒感冒灵含“对乙酰氨基酚”</a:t>
            </a:r>
            <a:r>
              <a:rPr lang="en-US" altLang="zh-CN" sz="3200" b="1" dirty="0">
                <a:solidFill>
                  <a:srgbClr val="FA408B"/>
                </a:solidFill>
                <a:latin typeface="+mn-lt"/>
                <a:ea typeface="黑体" panose="02010609060101010101" pitchFamily="49" charset="-122"/>
              </a:rPr>
              <a:t>1.8</a:t>
            </a:r>
            <a:r>
              <a:rPr lang="zh-CN" altLang="en-US" sz="3200" b="1" dirty="0">
                <a:solidFill>
                  <a:srgbClr val="FA408B"/>
                </a:solidFill>
                <a:latin typeface="+mn-lt"/>
                <a:ea typeface="黑体" panose="02010609060101010101" pitchFamily="49" charset="-122"/>
              </a:rPr>
              <a:t>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879475" y="449263"/>
            <a:ext cx="750411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5000"/>
              </a:lnSpc>
              <a:defRPr/>
            </a:pP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        （</a:t>
            </a: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）儿童每次喝半袋，可摄入“对乙酰氨基酚”多少克？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874838" y="1963738"/>
            <a:ext cx="5205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solidFill>
                  <a:srgbClr val="FA408B"/>
                </a:solidFill>
                <a:latin typeface="+mn-lt"/>
                <a:ea typeface="黑体" panose="02010609060101010101" pitchFamily="49" charset="-122"/>
              </a:rPr>
              <a:t>0.2×0.5 = 0.1(</a:t>
            </a:r>
            <a:r>
              <a:rPr lang="zh-CN" altLang="en-US" sz="3200" b="1" dirty="0">
                <a:solidFill>
                  <a:srgbClr val="FA408B"/>
                </a:solidFill>
                <a:latin typeface="+mn-lt"/>
                <a:ea typeface="黑体" panose="02010609060101010101" pitchFamily="49" charset="-122"/>
              </a:rPr>
              <a:t>克</a:t>
            </a:r>
            <a:r>
              <a:rPr lang="en-US" altLang="zh-CN" sz="3200" b="1" dirty="0">
                <a:solidFill>
                  <a:srgbClr val="FA408B"/>
                </a:solidFill>
                <a:latin typeface="+mn-lt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60413" y="2741613"/>
            <a:ext cx="774223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5000"/>
              </a:lnSpc>
              <a:defRPr/>
            </a:pPr>
            <a:r>
              <a:rPr lang="zh-CN" altLang="en-US" sz="3200" b="1" dirty="0">
                <a:solidFill>
                  <a:srgbClr val="FA408B"/>
                </a:solidFill>
                <a:latin typeface="+mn-lt"/>
                <a:ea typeface="黑体" panose="02010609060101010101" pitchFamily="49" charset="-122"/>
              </a:rPr>
              <a:t>        答：可摄入“对乙酰氨基酚”</a:t>
            </a:r>
            <a:r>
              <a:rPr lang="en-US" altLang="zh-CN" sz="3200" b="1" dirty="0">
                <a:solidFill>
                  <a:srgbClr val="FA408B"/>
                </a:solidFill>
                <a:latin typeface="+mn-lt"/>
                <a:ea typeface="黑体" panose="02010609060101010101" pitchFamily="49" charset="-122"/>
              </a:rPr>
              <a:t>0.1</a:t>
            </a:r>
            <a:r>
              <a:rPr lang="zh-CN" altLang="en-US" sz="3200" b="1" dirty="0">
                <a:solidFill>
                  <a:srgbClr val="FA408B"/>
                </a:solidFill>
                <a:latin typeface="+mn-lt"/>
                <a:ea typeface="黑体" panose="02010609060101010101" pitchFamily="49" charset="-122"/>
              </a:rPr>
              <a:t>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739775" y="650875"/>
            <a:ext cx="74295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5000"/>
              </a:lnSpc>
              <a:defRPr/>
            </a:pPr>
            <a:r>
              <a:rPr lang="zh-CN" altLang="en-US" sz="3200" b="1" dirty="0">
                <a:latin typeface="+mj-lt"/>
                <a:ea typeface="黑体" panose="02010609060101010101" pitchFamily="49" charset="-122"/>
              </a:rPr>
              <a:t>        （</a:t>
            </a:r>
            <a:r>
              <a:rPr lang="en-US" altLang="zh-CN" sz="3200" b="1" dirty="0">
                <a:latin typeface="+mj-lt"/>
                <a:ea typeface="黑体" panose="02010609060101010101" pitchFamily="49" charset="-122"/>
              </a:rPr>
              <a:t>3</a:t>
            </a:r>
            <a:r>
              <a:rPr lang="zh-CN" altLang="en-US" sz="3200" b="1" dirty="0">
                <a:latin typeface="+mj-lt"/>
                <a:ea typeface="黑体" panose="02010609060101010101" pitchFamily="49" charset="-122"/>
              </a:rPr>
              <a:t>）感冒较重的人</a:t>
            </a:r>
            <a:r>
              <a:rPr lang="zh-CN" altLang="en-US" sz="3200" b="1" dirty="0" smtClean="0">
                <a:latin typeface="+mj-lt"/>
                <a:ea typeface="黑体" panose="02010609060101010101" pitchFamily="49" charset="-122"/>
              </a:rPr>
              <a:t>，一次</a:t>
            </a:r>
            <a:r>
              <a:rPr lang="zh-CN" altLang="en-US" sz="3200" b="1" dirty="0">
                <a:latin typeface="+mj-lt"/>
                <a:ea typeface="黑体" panose="02010609060101010101" pitchFamily="49" charset="-122"/>
              </a:rPr>
              <a:t>可以喝</a:t>
            </a:r>
            <a:r>
              <a:rPr lang="en-US" altLang="zh-CN" sz="3200" b="1" dirty="0">
                <a:latin typeface="+mj-lt"/>
                <a:ea typeface="黑体" panose="02010609060101010101" pitchFamily="49" charset="-122"/>
              </a:rPr>
              <a:t>1.5</a:t>
            </a:r>
            <a:r>
              <a:rPr lang="zh-CN" altLang="en-US" sz="3200" b="1" dirty="0">
                <a:latin typeface="+mj-lt"/>
                <a:ea typeface="黑体" panose="02010609060101010101" pitchFamily="49" charset="-122"/>
              </a:rPr>
              <a:t>袋，可摄入“对乙酰氨基酚”多少克？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803400" y="2093913"/>
            <a:ext cx="5205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>
                <a:solidFill>
                  <a:srgbClr val="FA408B"/>
                </a:solidFill>
                <a:latin typeface="+mj-lt"/>
                <a:ea typeface="黑体" panose="02010609060101010101" pitchFamily="49" charset="-122"/>
              </a:rPr>
              <a:t>0.2×1.5 = 0.3(</a:t>
            </a:r>
            <a:r>
              <a:rPr lang="zh-CN" altLang="en-US" sz="3200" b="1">
                <a:solidFill>
                  <a:srgbClr val="FA408B"/>
                </a:solidFill>
                <a:latin typeface="+mj-lt"/>
                <a:ea typeface="黑体" panose="02010609060101010101" pitchFamily="49" charset="-122"/>
              </a:rPr>
              <a:t>克</a:t>
            </a:r>
            <a:r>
              <a:rPr lang="en-US" altLang="zh-CN" sz="3200" b="1">
                <a:solidFill>
                  <a:srgbClr val="FA408B"/>
                </a:solidFill>
                <a:latin typeface="+mj-lt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39775" y="2898775"/>
            <a:ext cx="76231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5000"/>
              </a:lnSpc>
              <a:defRPr/>
            </a:pPr>
            <a:r>
              <a:rPr lang="zh-CN" altLang="en-US" sz="3200" b="1" dirty="0">
                <a:solidFill>
                  <a:srgbClr val="FA408B"/>
                </a:solidFill>
                <a:latin typeface="+mj-lt"/>
                <a:ea typeface="黑体" panose="02010609060101010101" pitchFamily="49" charset="-122"/>
              </a:rPr>
              <a:t>        答：可摄入“对乙酰氨基酚”</a:t>
            </a:r>
            <a:r>
              <a:rPr lang="en-US" altLang="zh-CN" sz="3200" b="1" dirty="0">
                <a:solidFill>
                  <a:srgbClr val="FA408B"/>
                </a:solidFill>
                <a:latin typeface="+mj-lt"/>
                <a:ea typeface="黑体" panose="02010609060101010101" pitchFamily="49" charset="-122"/>
              </a:rPr>
              <a:t>0.3</a:t>
            </a:r>
            <a:r>
              <a:rPr lang="zh-CN" altLang="en-US" sz="3200" b="1" dirty="0">
                <a:solidFill>
                  <a:srgbClr val="FA408B"/>
                </a:solidFill>
                <a:latin typeface="+mj-lt"/>
                <a:ea typeface="黑体" panose="02010609060101010101" pitchFamily="49" charset="-122"/>
              </a:rPr>
              <a:t>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5"/>
          <p:cNvGrpSpPr/>
          <p:nvPr/>
        </p:nvGrpSpPr>
        <p:grpSpPr>
          <a:xfrm>
            <a:off x="3082925" y="230188"/>
            <a:ext cx="2406650" cy="736600"/>
            <a:chOff x="2287736" y="230694"/>
            <a:chExt cx="2406616" cy="736094"/>
          </a:xfrm>
        </p:grpSpPr>
        <p:sp>
          <p:nvSpPr>
            <p:cNvPr id="12" name="矩形 11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hangingPunct="0">
                <a:defRPr/>
              </a:pPr>
              <a:endParaRPr lang="zh-CN" altLang="en-US" sz="1800"/>
            </a:p>
          </p:txBody>
        </p:sp>
        <p:sp>
          <p:nvSpPr>
            <p:cNvPr id="13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 defTabSz="914400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新课导入</a:t>
              </a:r>
            </a:p>
          </p:txBody>
        </p:sp>
      </p:grpSp>
      <p:pic>
        <p:nvPicPr>
          <p:cNvPr id="5122" name="图片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7113" y="709613"/>
            <a:ext cx="664845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2"/>
          <p:cNvSpPr txBox="1">
            <a:spLocks noChangeArrowheads="1"/>
          </p:cNvSpPr>
          <p:nvPr/>
        </p:nvSpPr>
        <p:spPr bwMode="auto">
          <a:xfrm>
            <a:off x="1220788" y="279400"/>
            <a:ext cx="549116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zh-CN" altLang="en-US" sz="3200" b="1" dirty="0">
                <a:ea typeface="黑体" panose="02010609060101010101" pitchFamily="49" charset="-122"/>
              </a:rPr>
              <a:t>从图中，你知道了哪些信息？</a:t>
            </a: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819150" y="3384550"/>
            <a:ext cx="7577138" cy="1187450"/>
            <a:chOff x="78397" y="1882196"/>
            <a:chExt cx="7577200" cy="1187749"/>
          </a:xfrm>
        </p:grpSpPr>
        <p:pic>
          <p:nvPicPr>
            <p:cNvPr id="6147" name="图片 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8397" y="2209547"/>
              <a:ext cx="1031257" cy="860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思想气泡: 云 4"/>
            <p:cNvSpPr/>
            <p:nvPr/>
          </p:nvSpPr>
          <p:spPr>
            <a:xfrm>
              <a:off x="1615110" y="1882196"/>
              <a:ext cx="6040487" cy="1000377"/>
            </a:xfrm>
            <a:prstGeom prst="cloudCallout">
              <a:avLst>
                <a:gd name="adj1" fmla="val -61638"/>
                <a:gd name="adj2" fmla="val 31985"/>
              </a:avLst>
            </a:prstGeom>
            <a:solidFill>
              <a:srgbClr val="FEDAE9"/>
            </a:solidFill>
            <a:ln>
              <a:solidFill>
                <a:srgbClr val="FCB6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hangingPunct="0">
                <a:defRPr/>
              </a:pPr>
              <a:r>
                <a:rPr lang="zh-CN" altLang="en-US" sz="3200" b="1" dirty="0">
                  <a:solidFill>
                    <a:schemeClr val="tx1"/>
                  </a:solidFill>
                </a:rPr>
                <a:t>你能提出什么问题？</a:t>
              </a:r>
            </a:p>
          </p:txBody>
        </p:sp>
      </p:grp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220788" y="1208088"/>
          <a:ext cx="570706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4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1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zh-CN" altLang="en-US" sz="3200" b="1" dirty="0">
                        <a:solidFill>
                          <a:schemeClr val="tx1"/>
                        </a:solidFill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C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单价</a:t>
                      </a: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C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数量</a:t>
                      </a: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C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肉</a:t>
                      </a: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25.6</a:t>
                      </a:r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元</a:t>
                      </a:r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/kg</a:t>
                      </a:r>
                      <a:endParaRPr lang="zh-CN" altLang="en-US" sz="3200" b="1" dirty="0">
                        <a:solidFill>
                          <a:schemeClr val="tx1"/>
                        </a:solidFill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0.9</a:t>
                      </a:r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千克</a:t>
                      </a: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鱼</a:t>
                      </a: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14.8</a:t>
                      </a:r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元</a:t>
                      </a:r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/ kg</a:t>
                      </a:r>
                      <a:endParaRPr lang="zh-CN" altLang="en-US" sz="3200" b="1" dirty="0">
                        <a:solidFill>
                          <a:schemeClr val="tx1"/>
                        </a:solidFill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1.5</a:t>
                      </a:r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千克</a:t>
                      </a: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296988" y="2239963"/>
          <a:ext cx="570706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4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1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zh-CN" altLang="en-US" sz="3200" b="1" dirty="0">
                        <a:solidFill>
                          <a:schemeClr val="tx1"/>
                        </a:solidFill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C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单价</a:t>
                      </a: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C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数量</a:t>
                      </a: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C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肉</a:t>
                      </a: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25.6</a:t>
                      </a:r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元</a:t>
                      </a:r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/kg</a:t>
                      </a:r>
                      <a:endParaRPr lang="zh-CN" altLang="en-US" sz="3200" b="1" dirty="0">
                        <a:solidFill>
                          <a:schemeClr val="tx1"/>
                        </a:solidFill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0.9</a:t>
                      </a:r>
                      <a:r>
                        <a:rPr lang="zh-CN" altLang="en-US" sz="3200" b="1" dirty="0">
                          <a:solidFill>
                            <a:schemeClr val="tx1"/>
                          </a:solidFill>
                          <a:latin typeface="+mn-lt"/>
                          <a:ea typeface="楷体" panose="02010609060101010101" pitchFamily="49" charset="-122"/>
                        </a:rPr>
                        <a:t>千克</a:t>
                      </a:r>
                    </a:p>
                  </a:txBody>
                  <a:tcPr marL="91444" marR="91444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136" name="组合 17"/>
          <p:cNvGrpSpPr/>
          <p:nvPr/>
        </p:nvGrpSpPr>
        <p:grpSpPr>
          <a:xfrm>
            <a:off x="3082925" y="230188"/>
            <a:ext cx="2406650" cy="736600"/>
            <a:chOff x="2287736" y="230694"/>
            <a:chExt cx="2406616" cy="736094"/>
          </a:xfrm>
        </p:grpSpPr>
        <p:sp>
          <p:nvSpPr>
            <p:cNvPr id="20" name="矩形 19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hangingPunct="0">
                <a:defRPr/>
              </a:pPr>
              <a:endParaRPr lang="zh-CN" altLang="en-US" sz="1800"/>
            </a:p>
          </p:txBody>
        </p:sp>
        <p:sp>
          <p:nvSpPr>
            <p:cNvPr id="21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 defTabSz="914400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合作探究</a:t>
              </a:r>
            </a:p>
          </p:txBody>
        </p:sp>
      </p:grpSp>
      <p:pic>
        <p:nvPicPr>
          <p:cNvPr id="7184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3775" y="1385888"/>
            <a:ext cx="5651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: 圆角 1"/>
          <p:cNvSpPr/>
          <p:nvPr/>
        </p:nvSpPr>
        <p:spPr>
          <a:xfrm>
            <a:off x="1616075" y="1366838"/>
            <a:ext cx="3663950" cy="569912"/>
          </a:xfrm>
          <a:prstGeom prst="roundRect">
            <a:avLst>
              <a:gd name="adj" fmla="val 26036"/>
            </a:avLst>
          </a:prstGeom>
          <a:solidFill>
            <a:srgbClr val="C6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eaLnBrk="0" hangingPunct="0">
              <a:defRPr/>
            </a:pPr>
            <a:r>
              <a:rPr lang="zh-CN" altLang="en-US" sz="3200" b="1" dirty="0">
                <a:solidFill>
                  <a:schemeClr val="tx1"/>
                </a:solidFill>
              </a:rPr>
              <a:t>买肉花了多少钱？</a:t>
            </a:r>
          </a:p>
        </p:txBody>
      </p:sp>
      <p:sp>
        <p:nvSpPr>
          <p:cNvPr id="5" name="矩形 4"/>
          <p:cNvSpPr/>
          <p:nvPr/>
        </p:nvSpPr>
        <p:spPr>
          <a:xfrm>
            <a:off x="2370138" y="2235200"/>
            <a:ext cx="2622550" cy="1220788"/>
          </a:xfrm>
          <a:prstGeom prst="rect">
            <a:avLst/>
          </a:prstGeom>
          <a:solidFill>
            <a:srgbClr val="FA408B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hangingPunct="0">
              <a:defRPr/>
            </a:pP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992688" y="2235200"/>
            <a:ext cx="2005012" cy="1220788"/>
          </a:xfrm>
          <a:prstGeom prst="rect">
            <a:avLst/>
          </a:prstGeom>
          <a:solidFill>
            <a:srgbClr val="FA408B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hangingPunct="0">
              <a:defRPr/>
            </a:pP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616075" y="3802063"/>
            <a:ext cx="48847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 dirty="0">
                <a:ea typeface="黑体" panose="02010609060101010101" pitchFamily="49" charset="-122"/>
              </a:rPr>
              <a:t>25.6×0.9=________</a:t>
            </a:r>
            <a:r>
              <a:rPr lang="zh-CN" altLang="en-US" sz="3200" b="1" dirty="0">
                <a:ea typeface="黑体" panose="02010609060101010101" pitchFamily="49" charset="-122"/>
              </a:rPr>
              <a:t>（元）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28" grpId="0" bldLvl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9"/>
          <p:cNvSpPr txBox="1">
            <a:spLocks noChangeArrowheads="1"/>
          </p:cNvSpPr>
          <p:nvPr/>
        </p:nvSpPr>
        <p:spPr bwMode="auto">
          <a:xfrm>
            <a:off x="1443038" y="344488"/>
            <a:ext cx="48847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ea typeface="黑体" panose="02010609060101010101" pitchFamily="49" charset="-122"/>
              </a:rPr>
              <a:t>25.6×0.9=________</a:t>
            </a:r>
            <a:r>
              <a:rPr lang="zh-CN" altLang="en-US" sz="3200" b="1">
                <a:ea typeface="黑体" panose="02010609060101010101" pitchFamily="49" charset="-122"/>
              </a:rPr>
              <a:t>（元）</a:t>
            </a:r>
          </a:p>
        </p:txBody>
      </p:sp>
      <p:sp>
        <p:nvSpPr>
          <p:cNvPr id="2" name="Text Box 51"/>
          <p:cNvSpPr txBox="1">
            <a:spLocks noChangeArrowheads="1"/>
          </p:cNvSpPr>
          <p:nvPr/>
        </p:nvSpPr>
        <p:spPr bwMode="auto">
          <a:xfrm>
            <a:off x="2755900" y="2378075"/>
            <a:ext cx="172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×   0.9  </a:t>
            </a:r>
          </a:p>
        </p:txBody>
      </p:sp>
      <p:sp>
        <p:nvSpPr>
          <p:cNvPr id="3" name="Line 52"/>
          <p:cNvSpPr>
            <a:spLocks noChangeShapeType="1"/>
          </p:cNvSpPr>
          <p:nvPr/>
        </p:nvSpPr>
        <p:spPr bwMode="auto">
          <a:xfrm>
            <a:off x="2660650" y="3038475"/>
            <a:ext cx="17256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hangingPunct="0">
              <a:defRPr/>
            </a:pPr>
            <a:endParaRPr lang="zh-CN" altLang="en-US" sz="3200" b="1">
              <a:latin typeface="+mn-lt"/>
              <a:ea typeface="+mn-ea"/>
            </a:endParaRPr>
          </a:p>
        </p:txBody>
      </p:sp>
      <p:sp>
        <p:nvSpPr>
          <p:cNvPr id="4" name="Text Box 58"/>
          <p:cNvSpPr txBox="1">
            <a:spLocks noChangeArrowheads="1"/>
          </p:cNvSpPr>
          <p:nvPr/>
        </p:nvSpPr>
        <p:spPr bwMode="auto">
          <a:xfrm>
            <a:off x="2755900" y="3060700"/>
            <a:ext cx="1939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 2 3 0.4</a:t>
            </a:r>
            <a:endParaRPr lang="zh-CN" altLang="en-US" sz="3200" b="1" dirty="0">
              <a:latin typeface="+mn-lt"/>
              <a:ea typeface="+mn-ea"/>
            </a:endParaRPr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025650" y="1187450"/>
            <a:ext cx="3240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>
                <a:latin typeface="+mn-lt"/>
                <a:ea typeface="+mn-ea"/>
              </a:rPr>
              <a:t>25.6</a:t>
            </a:r>
            <a:r>
              <a:rPr lang="zh-CN" altLang="en-US" sz="3200" b="1">
                <a:latin typeface="+mn-lt"/>
                <a:ea typeface="+mn-ea"/>
              </a:rPr>
              <a:t>元是</a:t>
            </a:r>
            <a:r>
              <a:rPr lang="en-US" altLang="zh-CN" sz="3200" b="1">
                <a:latin typeface="+mn-lt"/>
                <a:ea typeface="+mn-ea"/>
              </a:rPr>
              <a:t>256</a:t>
            </a:r>
            <a:r>
              <a:rPr lang="zh-CN" altLang="en-US" sz="3200" b="1">
                <a:latin typeface="+mn-lt"/>
                <a:ea typeface="+mn-ea"/>
              </a:rPr>
              <a:t>角。</a:t>
            </a:r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2025650" y="3743325"/>
            <a:ext cx="3529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230.4</a:t>
            </a:r>
            <a:r>
              <a:rPr lang="zh-CN" altLang="en-US" sz="3200" b="1" dirty="0">
                <a:latin typeface="+mn-lt"/>
                <a:ea typeface="+mn-ea"/>
              </a:rPr>
              <a:t>角是</a:t>
            </a:r>
            <a:r>
              <a:rPr lang="en-US" altLang="zh-CN" sz="3200" b="1" dirty="0">
                <a:latin typeface="+mn-lt"/>
                <a:ea typeface="+mn-ea"/>
              </a:rPr>
              <a:t>23.04</a:t>
            </a:r>
            <a:r>
              <a:rPr lang="zh-CN" altLang="en-US" sz="3200" b="1" dirty="0">
                <a:latin typeface="+mn-lt"/>
                <a:ea typeface="+mn-ea"/>
              </a:rPr>
              <a:t>元。</a:t>
            </a:r>
          </a:p>
        </p:txBody>
      </p:sp>
      <p:sp>
        <p:nvSpPr>
          <p:cNvPr id="7" name="Text Box 51"/>
          <p:cNvSpPr txBox="1">
            <a:spLocks noChangeArrowheads="1"/>
          </p:cNvSpPr>
          <p:nvPr/>
        </p:nvSpPr>
        <p:spPr bwMode="auto">
          <a:xfrm>
            <a:off x="2755900" y="1847850"/>
            <a:ext cx="1566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    2 5 6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814763" y="350838"/>
            <a:ext cx="147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solidFill>
                  <a:srgbClr val="FA408B"/>
                </a:solidFill>
                <a:latin typeface="+mn-lt"/>
                <a:ea typeface="+mn-ea"/>
              </a:rPr>
              <a:t>23.04</a:t>
            </a:r>
            <a:endParaRPr lang="zh-CN" altLang="en-US" sz="3200" b="1" dirty="0">
              <a:solidFill>
                <a:srgbClr val="FA408B"/>
              </a:solidFill>
              <a:latin typeface="+mn-lt"/>
              <a:ea typeface="+mn-ea"/>
            </a:endParaRPr>
          </a:p>
        </p:txBody>
      </p:sp>
      <p:grpSp>
        <p:nvGrpSpPr>
          <p:cNvPr id="9225" name="组合 7"/>
          <p:cNvGrpSpPr/>
          <p:nvPr/>
        </p:nvGrpSpPr>
        <p:grpSpPr bwMode="auto">
          <a:xfrm>
            <a:off x="7107238" y="141288"/>
            <a:ext cx="1697037" cy="739775"/>
            <a:chOff x="1219999" y="333722"/>
            <a:chExt cx="1696737" cy="738782"/>
          </a:xfrm>
        </p:grpSpPr>
        <p:grpSp>
          <p:nvGrpSpPr>
            <p:cNvPr id="9226" name="组合 2"/>
            <p:cNvGrpSpPr/>
            <p:nvPr/>
          </p:nvGrpSpPr>
          <p:grpSpPr bwMode="auto">
            <a:xfrm>
              <a:off x="2242168" y="333722"/>
              <a:ext cx="674568" cy="684422"/>
              <a:chOff x="1921794" y="3490738"/>
              <a:chExt cx="674568" cy="684422"/>
            </a:xfrm>
          </p:grpSpPr>
          <p:sp>
            <p:nvSpPr>
              <p:cNvPr id="14" name="MH_SubTitle_4"/>
              <p:cNvSpPr/>
              <p:nvPr>
                <p:custDataLst>
                  <p:tags r:id="rId1"/>
                </p:custDataLst>
              </p:nvPr>
            </p:nvSpPr>
            <p:spPr bwMode="auto">
              <a:xfrm>
                <a:off x="1921794" y="3577933"/>
                <a:ext cx="674568" cy="597685"/>
              </a:xfrm>
              <a:custGeom>
                <a:avLst/>
                <a:gdLst>
                  <a:gd name="T0" fmla="*/ 488 w 600"/>
                  <a:gd name="T1" fmla="*/ 11 h 570"/>
                  <a:gd name="T2" fmla="*/ 483 w 600"/>
                  <a:gd name="T3" fmla="*/ 170 h 570"/>
                  <a:gd name="T4" fmla="*/ 585 w 600"/>
                  <a:gd name="T5" fmla="*/ 316 h 570"/>
                  <a:gd name="T6" fmla="*/ 600 w 600"/>
                  <a:gd name="T7" fmla="*/ 335 h 570"/>
                  <a:gd name="T8" fmla="*/ 594 w 600"/>
                  <a:gd name="T9" fmla="*/ 356 h 570"/>
                  <a:gd name="T10" fmla="*/ 592 w 600"/>
                  <a:gd name="T11" fmla="*/ 360 h 570"/>
                  <a:gd name="T12" fmla="*/ 589 w 600"/>
                  <a:gd name="T13" fmla="*/ 365 h 570"/>
                  <a:gd name="T14" fmla="*/ 586 w 600"/>
                  <a:gd name="T15" fmla="*/ 369 h 570"/>
                  <a:gd name="T16" fmla="*/ 582 w 600"/>
                  <a:gd name="T17" fmla="*/ 372 h 570"/>
                  <a:gd name="T18" fmla="*/ 578 w 600"/>
                  <a:gd name="T19" fmla="*/ 375 h 570"/>
                  <a:gd name="T20" fmla="*/ 573 w 600"/>
                  <a:gd name="T21" fmla="*/ 378 h 570"/>
                  <a:gd name="T22" fmla="*/ 566 w 600"/>
                  <a:gd name="T23" fmla="*/ 380 h 570"/>
                  <a:gd name="T24" fmla="*/ 398 w 600"/>
                  <a:gd name="T25" fmla="*/ 437 h 570"/>
                  <a:gd name="T26" fmla="*/ 298 w 600"/>
                  <a:gd name="T27" fmla="*/ 570 h 570"/>
                  <a:gd name="T28" fmla="*/ 198 w 600"/>
                  <a:gd name="T29" fmla="*/ 437 h 570"/>
                  <a:gd name="T30" fmla="*/ 30 w 600"/>
                  <a:gd name="T31" fmla="*/ 380 h 570"/>
                  <a:gd name="T32" fmla="*/ 24 w 600"/>
                  <a:gd name="T33" fmla="*/ 378 h 570"/>
                  <a:gd name="T34" fmla="*/ 20 w 600"/>
                  <a:gd name="T35" fmla="*/ 376 h 570"/>
                  <a:gd name="T36" fmla="*/ 16 w 600"/>
                  <a:gd name="T37" fmla="*/ 374 h 570"/>
                  <a:gd name="T38" fmla="*/ 11 w 600"/>
                  <a:gd name="T39" fmla="*/ 370 h 570"/>
                  <a:gd name="T40" fmla="*/ 8 w 600"/>
                  <a:gd name="T41" fmla="*/ 366 h 570"/>
                  <a:gd name="T42" fmla="*/ 5 w 600"/>
                  <a:gd name="T43" fmla="*/ 362 h 570"/>
                  <a:gd name="T44" fmla="*/ 3 w 600"/>
                  <a:gd name="T45" fmla="*/ 358 h 570"/>
                  <a:gd name="T46" fmla="*/ 1 w 600"/>
                  <a:gd name="T47" fmla="*/ 352 h 570"/>
                  <a:gd name="T48" fmla="*/ 0 w 600"/>
                  <a:gd name="T49" fmla="*/ 347 h 570"/>
                  <a:gd name="T50" fmla="*/ 0 w 600"/>
                  <a:gd name="T51" fmla="*/ 342 h 570"/>
                  <a:gd name="T52" fmla="*/ 1 w 600"/>
                  <a:gd name="T53" fmla="*/ 337 h 570"/>
                  <a:gd name="T54" fmla="*/ 2 w 600"/>
                  <a:gd name="T55" fmla="*/ 332 h 570"/>
                  <a:gd name="T56" fmla="*/ 6 w 600"/>
                  <a:gd name="T57" fmla="*/ 322 h 570"/>
                  <a:gd name="T58" fmla="*/ 11 w 600"/>
                  <a:gd name="T59" fmla="*/ 316 h 570"/>
                  <a:gd name="T60" fmla="*/ 113 w 600"/>
                  <a:gd name="T61" fmla="*/ 170 h 570"/>
                  <a:gd name="T62" fmla="*/ 109 w 600"/>
                  <a:gd name="T63" fmla="*/ 11 h 570"/>
                  <a:gd name="T64" fmla="*/ 135 w 600"/>
                  <a:gd name="T65" fmla="*/ 0 h 570"/>
                  <a:gd name="T66" fmla="*/ 213 w 600"/>
                  <a:gd name="T67" fmla="*/ 30 h 570"/>
                  <a:gd name="T68" fmla="*/ 298 w 600"/>
                  <a:gd name="T69" fmla="*/ 61 h 570"/>
                  <a:gd name="T70" fmla="*/ 383 w 600"/>
                  <a:gd name="T71" fmla="*/ 30 h 570"/>
                  <a:gd name="T72" fmla="*/ 461 w 600"/>
                  <a:gd name="T73" fmla="*/ 0 h 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00" h="570">
                    <a:moveTo>
                      <a:pt x="461" y="0"/>
                    </a:moveTo>
                    <a:cubicBezTo>
                      <a:pt x="472" y="0"/>
                      <a:pt x="481" y="4"/>
                      <a:pt x="488" y="11"/>
                    </a:cubicBezTo>
                    <a:cubicBezTo>
                      <a:pt x="493" y="16"/>
                      <a:pt x="498" y="26"/>
                      <a:pt x="497" y="42"/>
                    </a:cubicBezTo>
                    <a:cubicBezTo>
                      <a:pt x="493" y="85"/>
                      <a:pt x="488" y="128"/>
                      <a:pt x="483" y="170"/>
                    </a:cubicBezTo>
                    <a:cubicBezTo>
                      <a:pt x="481" y="183"/>
                      <a:pt x="489" y="207"/>
                      <a:pt x="499" y="217"/>
                    </a:cubicBezTo>
                    <a:cubicBezTo>
                      <a:pt x="528" y="248"/>
                      <a:pt x="556" y="280"/>
                      <a:pt x="585" y="316"/>
                    </a:cubicBezTo>
                    <a:cubicBezTo>
                      <a:pt x="589" y="321"/>
                      <a:pt x="592" y="327"/>
                      <a:pt x="594" y="333"/>
                    </a:cubicBezTo>
                    <a:cubicBezTo>
                      <a:pt x="600" y="335"/>
                      <a:pt x="600" y="335"/>
                      <a:pt x="600" y="335"/>
                    </a:cubicBezTo>
                    <a:cubicBezTo>
                      <a:pt x="595" y="354"/>
                      <a:pt x="595" y="354"/>
                      <a:pt x="595" y="354"/>
                    </a:cubicBezTo>
                    <a:cubicBezTo>
                      <a:pt x="595" y="354"/>
                      <a:pt x="594" y="355"/>
                      <a:pt x="594" y="356"/>
                    </a:cubicBezTo>
                    <a:cubicBezTo>
                      <a:pt x="594" y="356"/>
                      <a:pt x="594" y="357"/>
                      <a:pt x="593" y="358"/>
                    </a:cubicBezTo>
                    <a:cubicBezTo>
                      <a:pt x="593" y="359"/>
                      <a:pt x="593" y="360"/>
                      <a:pt x="592" y="360"/>
                    </a:cubicBezTo>
                    <a:cubicBezTo>
                      <a:pt x="592" y="361"/>
                      <a:pt x="591" y="362"/>
                      <a:pt x="591" y="363"/>
                    </a:cubicBezTo>
                    <a:cubicBezTo>
                      <a:pt x="590" y="364"/>
                      <a:pt x="590" y="364"/>
                      <a:pt x="589" y="365"/>
                    </a:cubicBezTo>
                    <a:cubicBezTo>
                      <a:pt x="589" y="366"/>
                      <a:pt x="588" y="367"/>
                      <a:pt x="588" y="367"/>
                    </a:cubicBezTo>
                    <a:cubicBezTo>
                      <a:pt x="587" y="368"/>
                      <a:pt x="587" y="368"/>
                      <a:pt x="586" y="369"/>
                    </a:cubicBezTo>
                    <a:cubicBezTo>
                      <a:pt x="585" y="370"/>
                      <a:pt x="585" y="370"/>
                      <a:pt x="584" y="371"/>
                    </a:cubicBezTo>
                    <a:cubicBezTo>
                      <a:pt x="583" y="372"/>
                      <a:pt x="583" y="372"/>
                      <a:pt x="582" y="372"/>
                    </a:cubicBezTo>
                    <a:cubicBezTo>
                      <a:pt x="581" y="373"/>
                      <a:pt x="581" y="374"/>
                      <a:pt x="580" y="374"/>
                    </a:cubicBezTo>
                    <a:cubicBezTo>
                      <a:pt x="579" y="375"/>
                      <a:pt x="578" y="375"/>
                      <a:pt x="578" y="375"/>
                    </a:cubicBezTo>
                    <a:cubicBezTo>
                      <a:pt x="577" y="376"/>
                      <a:pt x="576" y="376"/>
                      <a:pt x="575" y="377"/>
                    </a:cubicBezTo>
                    <a:cubicBezTo>
                      <a:pt x="575" y="377"/>
                      <a:pt x="574" y="377"/>
                      <a:pt x="573" y="378"/>
                    </a:cubicBezTo>
                    <a:cubicBezTo>
                      <a:pt x="572" y="378"/>
                      <a:pt x="572" y="378"/>
                      <a:pt x="571" y="379"/>
                    </a:cubicBezTo>
                    <a:cubicBezTo>
                      <a:pt x="569" y="379"/>
                      <a:pt x="568" y="380"/>
                      <a:pt x="566" y="380"/>
                    </a:cubicBezTo>
                    <a:cubicBezTo>
                      <a:pt x="531" y="389"/>
                      <a:pt x="488" y="398"/>
                      <a:pt x="439" y="407"/>
                    </a:cubicBezTo>
                    <a:cubicBezTo>
                      <a:pt x="425" y="410"/>
                      <a:pt x="405" y="424"/>
                      <a:pt x="398" y="437"/>
                    </a:cubicBezTo>
                    <a:cubicBezTo>
                      <a:pt x="375" y="480"/>
                      <a:pt x="352" y="519"/>
                      <a:pt x="332" y="550"/>
                    </a:cubicBezTo>
                    <a:cubicBezTo>
                      <a:pt x="323" y="563"/>
                      <a:pt x="311" y="570"/>
                      <a:pt x="298" y="570"/>
                    </a:cubicBezTo>
                    <a:cubicBezTo>
                      <a:pt x="285" y="570"/>
                      <a:pt x="273" y="563"/>
                      <a:pt x="265" y="550"/>
                    </a:cubicBezTo>
                    <a:cubicBezTo>
                      <a:pt x="244" y="519"/>
                      <a:pt x="221" y="480"/>
                      <a:pt x="198" y="437"/>
                    </a:cubicBezTo>
                    <a:cubicBezTo>
                      <a:pt x="191" y="424"/>
                      <a:pt x="171" y="410"/>
                      <a:pt x="157" y="407"/>
                    </a:cubicBezTo>
                    <a:cubicBezTo>
                      <a:pt x="108" y="398"/>
                      <a:pt x="65" y="389"/>
                      <a:pt x="30" y="380"/>
                    </a:cubicBezTo>
                    <a:cubicBezTo>
                      <a:pt x="29" y="380"/>
                      <a:pt x="27" y="379"/>
                      <a:pt x="26" y="379"/>
                    </a:cubicBezTo>
                    <a:cubicBezTo>
                      <a:pt x="25" y="379"/>
                      <a:pt x="25" y="379"/>
                      <a:pt x="24" y="378"/>
                    </a:cubicBezTo>
                    <a:cubicBezTo>
                      <a:pt x="23" y="378"/>
                      <a:pt x="22" y="378"/>
                      <a:pt x="21" y="377"/>
                    </a:cubicBezTo>
                    <a:cubicBezTo>
                      <a:pt x="21" y="377"/>
                      <a:pt x="20" y="377"/>
                      <a:pt x="20" y="376"/>
                    </a:cubicBezTo>
                    <a:cubicBezTo>
                      <a:pt x="19" y="376"/>
                      <a:pt x="18" y="375"/>
                      <a:pt x="17" y="375"/>
                    </a:cubicBezTo>
                    <a:cubicBezTo>
                      <a:pt x="17" y="374"/>
                      <a:pt x="16" y="374"/>
                      <a:pt x="16" y="374"/>
                    </a:cubicBezTo>
                    <a:cubicBezTo>
                      <a:pt x="15" y="373"/>
                      <a:pt x="13" y="372"/>
                      <a:pt x="12" y="371"/>
                    </a:cubicBezTo>
                    <a:cubicBezTo>
                      <a:pt x="12" y="371"/>
                      <a:pt x="11" y="370"/>
                      <a:pt x="11" y="370"/>
                    </a:cubicBezTo>
                    <a:cubicBezTo>
                      <a:pt x="10" y="369"/>
                      <a:pt x="10" y="369"/>
                      <a:pt x="9" y="368"/>
                    </a:cubicBezTo>
                    <a:cubicBezTo>
                      <a:pt x="8" y="367"/>
                      <a:pt x="8" y="367"/>
                      <a:pt x="8" y="366"/>
                    </a:cubicBezTo>
                    <a:cubicBezTo>
                      <a:pt x="7" y="365"/>
                      <a:pt x="6" y="365"/>
                      <a:pt x="6" y="364"/>
                    </a:cubicBezTo>
                    <a:cubicBezTo>
                      <a:pt x="5" y="363"/>
                      <a:pt x="5" y="363"/>
                      <a:pt x="5" y="362"/>
                    </a:cubicBezTo>
                    <a:cubicBezTo>
                      <a:pt x="4" y="361"/>
                      <a:pt x="4" y="360"/>
                      <a:pt x="3" y="359"/>
                    </a:cubicBezTo>
                    <a:cubicBezTo>
                      <a:pt x="3" y="359"/>
                      <a:pt x="3" y="358"/>
                      <a:pt x="3" y="358"/>
                    </a:cubicBezTo>
                    <a:cubicBezTo>
                      <a:pt x="2" y="356"/>
                      <a:pt x="2" y="355"/>
                      <a:pt x="1" y="353"/>
                    </a:cubicBezTo>
                    <a:cubicBezTo>
                      <a:pt x="1" y="353"/>
                      <a:pt x="1" y="352"/>
                      <a:pt x="1" y="352"/>
                    </a:cubicBezTo>
                    <a:cubicBezTo>
                      <a:pt x="1" y="351"/>
                      <a:pt x="1" y="350"/>
                      <a:pt x="0" y="349"/>
                    </a:cubicBezTo>
                    <a:cubicBezTo>
                      <a:pt x="0" y="348"/>
                      <a:pt x="0" y="348"/>
                      <a:pt x="0" y="347"/>
                    </a:cubicBezTo>
                    <a:cubicBezTo>
                      <a:pt x="0" y="346"/>
                      <a:pt x="0" y="345"/>
                      <a:pt x="0" y="344"/>
                    </a:cubicBezTo>
                    <a:cubicBezTo>
                      <a:pt x="0" y="343"/>
                      <a:pt x="0" y="343"/>
                      <a:pt x="0" y="342"/>
                    </a:cubicBezTo>
                    <a:cubicBezTo>
                      <a:pt x="0" y="341"/>
                      <a:pt x="0" y="339"/>
                      <a:pt x="1" y="338"/>
                    </a:cubicBezTo>
                    <a:cubicBezTo>
                      <a:pt x="1" y="338"/>
                      <a:pt x="1" y="337"/>
                      <a:pt x="1" y="337"/>
                    </a:cubicBezTo>
                    <a:cubicBezTo>
                      <a:pt x="1" y="336"/>
                      <a:pt x="1" y="335"/>
                      <a:pt x="2" y="333"/>
                    </a:cubicBezTo>
                    <a:cubicBezTo>
                      <a:pt x="2" y="333"/>
                      <a:pt x="2" y="332"/>
                      <a:pt x="2" y="332"/>
                    </a:cubicBezTo>
                    <a:cubicBezTo>
                      <a:pt x="2" y="331"/>
                      <a:pt x="3" y="331"/>
                      <a:pt x="3" y="330"/>
                    </a:cubicBezTo>
                    <a:cubicBezTo>
                      <a:pt x="6" y="322"/>
                      <a:pt x="6" y="322"/>
                      <a:pt x="6" y="322"/>
                    </a:cubicBezTo>
                    <a:cubicBezTo>
                      <a:pt x="7" y="321"/>
                      <a:pt x="7" y="321"/>
                      <a:pt x="7" y="321"/>
                    </a:cubicBezTo>
                    <a:cubicBezTo>
                      <a:pt x="9" y="319"/>
                      <a:pt x="10" y="318"/>
                      <a:pt x="11" y="316"/>
                    </a:cubicBezTo>
                    <a:cubicBezTo>
                      <a:pt x="40" y="280"/>
                      <a:pt x="68" y="248"/>
                      <a:pt x="97" y="217"/>
                    </a:cubicBezTo>
                    <a:cubicBezTo>
                      <a:pt x="107" y="207"/>
                      <a:pt x="115" y="183"/>
                      <a:pt x="113" y="170"/>
                    </a:cubicBezTo>
                    <a:cubicBezTo>
                      <a:pt x="108" y="127"/>
                      <a:pt x="103" y="85"/>
                      <a:pt x="99" y="42"/>
                    </a:cubicBezTo>
                    <a:cubicBezTo>
                      <a:pt x="98" y="26"/>
                      <a:pt x="103" y="16"/>
                      <a:pt x="109" y="11"/>
                    </a:cubicBezTo>
                    <a:cubicBezTo>
                      <a:pt x="115" y="4"/>
                      <a:pt x="124" y="0"/>
                      <a:pt x="135" y="0"/>
                    </a:cubicBezTo>
                    <a:cubicBezTo>
                      <a:pt x="135" y="0"/>
                      <a:pt x="135" y="0"/>
                      <a:pt x="135" y="0"/>
                    </a:cubicBezTo>
                    <a:cubicBezTo>
                      <a:pt x="142" y="0"/>
                      <a:pt x="149" y="1"/>
                      <a:pt x="156" y="5"/>
                    </a:cubicBezTo>
                    <a:cubicBezTo>
                      <a:pt x="175" y="13"/>
                      <a:pt x="193" y="22"/>
                      <a:pt x="213" y="30"/>
                    </a:cubicBezTo>
                    <a:cubicBezTo>
                      <a:pt x="233" y="39"/>
                      <a:pt x="253" y="47"/>
                      <a:pt x="273" y="57"/>
                    </a:cubicBezTo>
                    <a:cubicBezTo>
                      <a:pt x="279" y="60"/>
                      <a:pt x="288" y="61"/>
                      <a:pt x="298" y="61"/>
                    </a:cubicBezTo>
                    <a:cubicBezTo>
                      <a:pt x="308" y="61"/>
                      <a:pt x="317" y="60"/>
                      <a:pt x="323" y="57"/>
                    </a:cubicBezTo>
                    <a:cubicBezTo>
                      <a:pt x="344" y="47"/>
                      <a:pt x="363" y="39"/>
                      <a:pt x="383" y="30"/>
                    </a:cubicBezTo>
                    <a:cubicBezTo>
                      <a:pt x="403" y="21"/>
                      <a:pt x="421" y="13"/>
                      <a:pt x="440" y="5"/>
                    </a:cubicBezTo>
                    <a:cubicBezTo>
                      <a:pt x="447" y="1"/>
                      <a:pt x="454" y="0"/>
                      <a:pt x="461" y="0"/>
                    </a:cubicBezTo>
                    <a:close/>
                  </a:path>
                </a:pathLst>
              </a:custGeom>
              <a:solidFill>
                <a:srgbClr val="00AAB5"/>
              </a:solidFill>
              <a:ln w="57150">
                <a:noFill/>
              </a:ln>
              <a:effectLst>
                <a:outerShdw blurRad="215900" dist="76200" dir="2700000" sx="101000" sy="101000" algn="tl" rotWithShape="0">
                  <a:prstClr val="black">
                    <a:alpha val="27000"/>
                  </a:prstClr>
                </a:outerShdw>
              </a:effectLst>
            </p:spPr>
            <p:txBody>
              <a:bodyPr lIns="81000" tIns="216000" anchor="ctr" anchorCtr="1">
                <a:normAutofit fontScale="87500" lnSpcReduction="20000"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800" dirty="0">
                  <a:solidFill>
                    <a:srgbClr val="FFFFFF"/>
                  </a:solidFill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  <p:sp>
            <p:nvSpPr>
              <p:cNvPr id="9228" name="文本框 14"/>
              <p:cNvSpPr txBox="1">
                <a:spLocks noChangeArrowheads="1"/>
              </p:cNvSpPr>
              <p:nvPr/>
            </p:nvSpPr>
            <p:spPr bwMode="auto">
              <a:xfrm>
                <a:off x="2058295" y="3490738"/>
                <a:ext cx="388551" cy="6816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indent="4572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indent="4572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indent="4572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indent="4572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lnSpc>
                    <a:spcPct val="120000"/>
                  </a:lnSpc>
                </a:pPr>
                <a:r>
                  <a:rPr lang="en-US" altLang="zh-CN" sz="3200" b="1">
                    <a:solidFill>
                      <a:schemeClr val="bg1"/>
                    </a:solidFill>
                    <a:ea typeface="黑体" panose="02010609060101010101" pitchFamily="49" charset="-122"/>
                  </a:rPr>
                  <a:t>1</a:t>
                </a:r>
                <a:endParaRPr lang="zh-CN" altLang="en-US" sz="3200" b="1">
                  <a:solidFill>
                    <a:schemeClr val="bg1"/>
                  </a:solidFill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9229" name="文本框 12"/>
            <p:cNvSpPr txBox="1">
              <a:spLocks noChangeArrowheads="1"/>
            </p:cNvSpPr>
            <p:nvPr/>
          </p:nvSpPr>
          <p:spPr bwMode="auto">
            <a:xfrm>
              <a:off x="1219999" y="390890"/>
              <a:ext cx="999313" cy="681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zh-CN" altLang="en-US" sz="3200" b="1">
                  <a:ea typeface="黑体" panose="02010609060101010101" pitchFamily="49" charset="-122"/>
                </a:rPr>
                <a:t>方法</a:t>
              </a:r>
            </a:p>
          </p:txBody>
        </p:sp>
      </p:grp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203325" y="1130300"/>
            <a:ext cx="5418138" cy="3335338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9" grpId="0"/>
      <p:bldP spid="1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12"/>
          <p:cNvSpPr txBox="1">
            <a:spLocks noChangeArrowheads="1"/>
          </p:cNvSpPr>
          <p:nvPr/>
        </p:nvSpPr>
        <p:spPr bwMode="auto">
          <a:xfrm>
            <a:off x="1443038" y="344488"/>
            <a:ext cx="48847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ea typeface="黑体" panose="02010609060101010101" pitchFamily="49" charset="-122"/>
              </a:rPr>
              <a:t>25.6×0.9=________</a:t>
            </a:r>
            <a:r>
              <a:rPr lang="zh-CN" altLang="en-US" sz="3200" b="1">
                <a:ea typeface="黑体" panose="02010609060101010101" pitchFamily="49" charset="-122"/>
              </a:rPr>
              <a:t>（元）</a:t>
            </a:r>
          </a:p>
        </p:txBody>
      </p:sp>
      <p:grpSp>
        <p:nvGrpSpPr>
          <p:cNvPr id="8195" name="组合 4"/>
          <p:cNvGrpSpPr/>
          <p:nvPr/>
        </p:nvGrpSpPr>
        <p:grpSpPr bwMode="auto">
          <a:xfrm>
            <a:off x="1084263" y="1166813"/>
            <a:ext cx="6170612" cy="911225"/>
            <a:chOff x="810261" y="1400731"/>
            <a:chExt cx="6171216" cy="911693"/>
          </a:xfrm>
        </p:grpSpPr>
        <p:pic>
          <p:nvPicPr>
            <p:cNvPr id="10243" name="图片 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810261" y="1400731"/>
              <a:ext cx="731538" cy="911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对话气泡: 圆角矩形 14"/>
            <p:cNvSpPr/>
            <p:nvPr/>
          </p:nvSpPr>
          <p:spPr bwMode="auto">
            <a:xfrm>
              <a:off x="1800958" y="1515090"/>
              <a:ext cx="5180519" cy="682976"/>
            </a:xfrm>
            <a:prstGeom prst="wedgeRoundRectCallout">
              <a:avLst>
                <a:gd name="adj1" fmla="val -55203"/>
                <a:gd name="adj2" fmla="val -12717"/>
                <a:gd name="adj3" fmla="val 16667"/>
              </a:avLst>
            </a:prstGeom>
            <a:solidFill>
              <a:srgbClr val="FFE2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914400" eaLnBrk="0" hangingPunct="0">
                <a:defRPr/>
              </a:pPr>
              <a:r>
                <a:rPr lang="zh-CN" altLang="en-US" sz="3200" b="1" dirty="0">
                  <a:solidFill>
                    <a:schemeClr val="tx1"/>
                  </a:solidFill>
                </a:rPr>
                <a:t>可以转化为整数乘法计算。</a:t>
              </a:r>
            </a:p>
          </p:txBody>
        </p:sp>
      </p:grpSp>
      <p:grpSp>
        <p:nvGrpSpPr>
          <p:cNvPr id="10245" name="组合 7"/>
          <p:cNvGrpSpPr/>
          <p:nvPr/>
        </p:nvGrpSpPr>
        <p:grpSpPr bwMode="auto">
          <a:xfrm>
            <a:off x="7107238" y="141288"/>
            <a:ext cx="1697037" cy="739775"/>
            <a:chOff x="1219999" y="333722"/>
            <a:chExt cx="1696737" cy="738782"/>
          </a:xfrm>
        </p:grpSpPr>
        <p:grpSp>
          <p:nvGrpSpPr>
            <p:cNvPr id="10246" name="组合 2"/>
            <p:cNvGrpSpPr/>
            <p:nvPr/>
          </p:nvGrpSpPr>
          <p:grpSpPr bwMode="auto">
            <a:xfrm>
              <a:off x="2242168" y="333722"/>
              <a:ext cx="674568" cy="684422"/>
              <a:chOff x="1921794" y="3490738"/>
              <a:chExt cx="674568" cy="684422"/>
            </a:xfrm>
          </p:grpSpPr>
          <p:sp>
            <p:nvSpPr>
              <p:cNvPr id="25" name="MH_SubTitle_4"/>
              <p:cNvSpPr/>
              <p:nvPr>
                <p:custDataLst>
                  <p:tags r:id="rId2"/>
                </p:custDataLst>
              </p:nvPr>
            </p:nvSpPr>
            <p:spPr bwMode="auto">
              <a:xfrm>
                <a:off x="1921794" y="3577933"/>
                <a:ext cx="674568" cy="597685"/>
              </a:xfrm>
              <a:custGeom>
                <a:avLst/>
                <a:gdLst>
                  <a:gd name="T0" fmla="*/ 488 w 600"/>
                  <a:gd name="T1" fmla="*/ 11 h 570"/>
                  <a:gd name="T2" fmla="*/ 483 w 600"/>
                  <a:gd name="T3" fmla="*/ 170 h 570"/>
                  <a:gd name="T4" fmla="*/ 585 w 600"/>
                  <a:gd name="T5" fmla="*/ 316 h 570"/>
                  <a:gd name="T6" fmla="*/ 600 w 600"/>
                  <a:gd name="T7" fmla="*/ 335 h 570"/>
                  <a:gd name="T8" fmla="*/ 594 w 600"/>
                  <a:gd name="T9" fmla="*/ 356 h 570"/>
                  <a:gd name="T10" fmla="*/ 592 w 600"/>
                  <a:gd name="T11" fmla="*/ 360 h 570"/>
                  <a:gd name="T12" fmla="*/ 589 w 600"/>
                  <a:gd name="T13" fmla="*/ 365 h 570"/>
                  <a:gd name="T14" fmla="*/ 586 w 600"/>
                  <a:gd name="T15" fmla="*/ 369 h 570"/>
                  <a:gd name="T16" fmla="*/ 582 w 600"/>
                  <a:gd name="T17" fmla="*/ 372 h 570"/>
                  <a:gd name="T18" fmla="*/ 578 w 600"/>
                  <a:gd name="T19" fmla="*/ 375 h 570"/>
                  <a:gd name="T20" fmla="*/ 573 w 600"/>
                  <a:gd name="T21" fmla="*/ 378 h 570"/>
                  <a:gd name="T22" fmla="*/ 566 w 600"/>
                  <a:gd name="T23" fmla="*/ 380 h 570"/>
                  <a:gd name="T24" fmla="*/ 398 w 600"/>
                  <a:gd name="T25" fmla="*/ 437 h 570"/>
                  <a:gd name="T26" fmla="*/ 298 w 600"/>
                  <a:gd name="T27" fmla="*/ 570 h 570"/>
                  <a:gd name="T28" fmla="*/ 198 w 600"/>
                  <a:gd name="T29" fmla="*/ 437 h 570"/>
                  <a:gd name="T30" fmla="*/ 30 w 600"/>
                  <a:gd name="T31" fmla="*/ 380 h 570"/>
                  <a:gd name="T32" fmla="*/ 24 w 600"/>
                  <a:gd name="T33" fmla="*/ 378 h 570"/>
                  <a:gd name="T34" fmla="*/ 20 w 600"/>
                  <a:gd name="T35" fmla="*/ 376 h 570"/>
                  <a:gd name="T36" fmla="*/ 16 w 600"/>
                  <a:gd name="T37" fmla="*/ 374 h 570"/>
                  <a:gd name="T38" fmla="*/ 11 w 600"/>
                  <a:gd name="T39" fmla="*/ 370 h 570"/>
                  <a:gd name="T40" fmla="*/ 8 w 600"/>
                  <a:gd name="T41" fmla="*/ 366 h 570"/>
                  <a:gd name="T42" fmla="*/ 5 w 600"/>
                  <a:gd name="T43" fmla="*/ 362 h 570"/>
                  <a:gd name="T44" fmla="*/ 3 w 600"/>
                  <a:gd name="T45" fmla="*/ 358 h 570"/>
                  <a:gd name="T46" fmla="*/ 1 w 600"/>
                  <a:gd name="T47" fmla="*/ 352 h 570"/>
                  <a:gd name="T48" fmla="*/ 0 w 600"/>
                  <a:gd name="T49" fmla="*/ 347 h 570"/>
                  <a:gd name="T50" fmla="*/ 0 w 600"/>
                  <a:gd name="T51" fmla="*/ 342 h 570"/>
                  <a:gd name="T52" fmla="*/ 1 w 600"/>
                  <a:gd name="T53" fmla="*/ 337 h 570"/>
                  <a:gd name="T54" fmla="*/ 2 w 600"/>
                  <a:gd name="T55" fmla="*/ 332 h 570"/>
                  <a:gd name="T56" fmla="*/ 6 w 600"/>
                  <a:gd name="T57" fmla="*/ 322 h 570"/>
                  <a:gd name="T58" fmla="*/ 11 w 600"/>
                  <a:gd name="T59" fmla="*/ 316 h 570"/>
                  <a:gd name="T60" fmla="*/ 113 w 600"/>
                  <a:gd name="T61" fmla="*/ 170 h 570"/>
                  <a:gd name="T62" fmla="*/ 109 w 600"/>
                  <a:gd name="T63" fmla="*/ 11 h 570"/>
                  <a:gd name="T64" fmla="*/ 135 w 600"/>
                  <a:gd name="T65" fmla="*/ 0 h 570"/>
                  <a:gd name="T66" fmla="*/ 213 w 600"/>
                  <a:gd name="T67" fmla="*/ 30 h 570"/>
                  <a:gd name="T68" fmla="*/ 298 w 600"/>
                  <a:gd name="T69" fmla="*/ 61 h 570"/>
                  <a:gd name="T70" fmla="*/ 383 w 600"/>
                  <a:gd name="T71" fmla="*/ 30 h 570"/>
                  <a:gd name="T72" fmla="*/ 461 w 600"/>
                  <a:gd name="T73" fmla="*/ 0 h 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00" h="570">
                    <a:moveTo>
                      <a:pt x="461" y="0"/>
                    </a:moveTo>
                    <a:cubicBezTo>
                      <a:pt x="472" y="0"/>
                      <a:pt x="481" y="4"/>
                      <a:pt x="488" y="11"/>
                    </a:cubicBezTo>
                    <a:cubicBezTo>
                      <a:pt x="493" y="16"/>
                      <a:pt x="498" y="26"/>
                      <a:pt x="497" y="42"/>
                    </a:cubicBezTo>
                    <a:cubicBezTo>
                      <a:pt x="493" y="85"/>
                      <a:pt x="488" y="128"/>
                      <a:pt x="483" y="170"/>
                    </a:cubicBezTo>
                    <a:cubicBezTo>
                      <a:pt x="481" y="183"/>
                      <a:pt x="489" y="207"/>
                      <a:pt x="499" y="217"/>
                    </a:cubicBezTo>
                    <a:cubicBezTo>
                      <a:pt x="528" y="248"/>
                      <a:pt x="556" y="280"/>
                      <a:pt x="585" y="316"/>
                    </a:cubicBezTo>
                    <a:cubicBezTo>
                      <a:pt x="589" y="321"/>
                      <a:pt x="592" y="327"/>
                      <a:pt x="594" y="333"/>
                    </a:cubicBezTo>
                    <a:cubicBezTo>
                      <a:pt x="600" y="335"/>
                      <a:pt x="600" y="335"/>
                      <a:pt x="600" y="335"/>
                    </a:cubicBezTo>
                    <a:cubicBezTo>
                      <a:pt x="595" y="354"/>
                      <a:pt x="595" y="354"/>
                      <a:pt x="595" y="354"/>
                    </a:cubicBezTo>
                    <a:cubicBezTo>
                      <a:pt x="595" y="354"/>
                      <a:pt x="594" y="355"/>
                      <a:pt x="594" y="356"/>
                    </a:cubicBezTo>
                    <a:cubicBezTo>
                      <a:pt x="594" y="356"/>
                      <a:pt x="594" y="357"/>
                      <a:pt x="593" y="358"/>
                    </a:cubicBezTo>
                    <a:cubicBezTo>
                      <a:pt x="593" y="359"/>
                      <a:pt x="593" y="360"/>
                      <a:pt x="592" y="360"/>
                    </a:cubicBezTo>
                    <a:cubicBezTo>
                      <a:pt x="592" y="361"/>
                      <a:pt x="591" y="362"/>
                      <a:pt x="591" y="363"/>
                    </a:cubicBezTo>
                    <a:cubicBezTo>
                      <a:pt x="590" y="364"/>
                      <a:pt x="590" y="364"/>
                      <a:pt x="589" y="365"/>
                    </a:cubicBezTo>
                    <a:cubicBezTo>
                      <a:pt x="589" y="366"/>
                      <a:pt x="588" y="367"/>
                      <a:pt x="588" y="367"/>
                    </a:cubicBezTo>
                    <a:cubicBezTo>
                      <a:pt x="587" y="368"/>
                      <a:pt x="587" y="368"/>
                      <a:pt x="586" y="369"/>
                    </a:cubicBezTo>
                    <a:cubicBezTo>
                      <a:pt x="585" y="370"/>
                      <a:pt x="585" y="370"/>
                      <a:pt x="584" y="371"/>
                    </a:cubicBezTo>
                    <a:cubicBezTo>
                      <a:pt x="583" y="372"/>
                      <a:pt x="583" y="372"/>
                      <a:pt x="582" y="372"/>
                    </a:cubicBezTo>
                    <a:cubicBezTo>
                      <a:pt x="581" y="373"/>
                      <a:pt x="581" y="374"/>
                      <a:pt x="580" y="374"/>
                    </a:cubicBezTo>
                    <a:cubicBezTo>
                      <a:pt x="579" y="375"/>
                      <a:pt x="578" y="375"/>
                      <a:pt x="578" y="375"/>
                    </a:cubicBezTo>
                    <a:cubicBezTo>
                      <a:pt x="577" y="376"/>
                      <a:pt x="576" y="376"/>
                      <a:pt x="575" y="377"/>
                    </a:cubicBezTo>
                    <a:cubicBezTo>
                      <a:pt x="575" y="377"/>
                      <a:pt x="574" y="377"/>
                      <a:pt x="573" y="378"/>
                    </a:cubicBezTo>
                    <a:cubicBezTo>
                      <a:pt x="572" y="378"/>
                      <a:pt x="572" y="378"/>
                      <a:pt x="571" y="379"/>
                    </a:cubicBezTo>
                    <a:cubicBezTo>
                      <a:pt x="569" y="379"/>
                      <a:pt x="568" y="380"/>
                      <a:pt x="566" y="380"/>
                    </a:cubicBezTo>
                    <a:cubicBezTo>
                      <a:pt x="531" y="389"/>
                      <a:pt x="488" y="398"/>
                      <a:pt x="439" y="407"/>
                    </a:cubicBezTo>
                    <a:cubicBezTo>
                      <a:pt x="425" y="410"/>
                      <a:pt x="405" y="424"/>
                      <a:pt x="398" y="437"/>
                    </a:cubicBezTo>
                    <a:cubicBezTo>
                      <a:pt x="375" y="480"/>
                      <a:pt x="352" y="519"/>
                      <a:pt x="332" y="550"/>
                    </a:cubicBezTo>
                    <a:cubicBezTo>
                      <a:pt x="323" y="563"/>
                      <a:pt x="311" y="570"/>
                      <a:pt x="298" y="570"/>
                    </a:cubicBezTo>
                    <a:cubicBezTo>
                      <a:pt x="285" y="570"/>
                      <a:pt x="273" y="563"/>
                      <a:pt x="265" y="550"/>
                    </a:cubicBezTo>
                    <a:cubicBezTo>
                      <a:pt x="244" y="519"/>
                      <a:pt x="221" y="480"/>
                      <a:pt x="198" y="437"/>
                    </a:cubicBezTo>
                    <a:cubicBezTo>
                      <a:pt x="191" y="424"/>
                      <a:pt x="171" y="410"/>
                      <a:pt x="157" y="407"/>
                    </a:cubicBezTo>
                    <a:cubicBezTo>
                      <a:pt x="108" y="398"/>
                      <a:pt x="65" y="389"/>
                      <a:pt x="30" y="380"/>
                    </a:cubicBezTo>
                    <a:cubicBezTo>
                      <a:pt x="29" y="380"/>
                      <a:pt x="27" y="379"/>
                      <a:pt x="26" y="379"/>
                    </a:cubicBezTo>
                    <a:cubicBezTo>
                      <a:pt x="25" y="379"/>
                      <a:pt x="25" y="379"/>
                      <a:pt x="24" y="378"/>
                    </a:cubicBezTo>
                    <a:cubicBezTo>
                      <a:pt x="23" y="378"/>
                      <a:pt x="22" y="378"/>
                      <a:pt x="21" y="377"/>
                    </a:cubicBezTo>
                    <a:cubicBezTo>
                      <a:pt x="21" y="377"/>
                      <a:pt x="20" y="377"/>
                      <a:pt x="20" y="376"/>
                    </a:cubicBezTo>
                    <a:cubicBezTo>
                      <a:pt x="19" y="376"/>
                      <a:pt x="18" y="375"/>
                      <a:pt x="17" y="375"/>
                    </a:cubicBezTo>
                    <a:cubicBezTo>
                      <a:pt x="17" y="374"/>
                      <a:pt x="16" y="374"/>
                      <a:pt x="16" y="374"/>
                    </a:cubicBezTo>
                    <a:cubicBezTo>
                      <a:pt x="15" y="373"/>
                      <a:pt x="13" y="372"/>
                      <a:pt x="12" y="371"/>
                    </a:cubicBezTo>
                    <a:cubicBezTo>
                      <a:pt x="12" y="371"/>
                      <a:pt x="11" y="370"/>
                      <a:pt x="11" y="370"/>
                    </a:cubicBezTo>
                    <a:cubicBezTo>
                      <a:pt x="10" y="369"/>
                      <a:pt x="10" y="369"/>
                      <a:pt x="9" y="368"/>
                    </a:cubicBezTo>
                    <a:cubicBezTo>
                      <a:pt x="8" y="367"/>
                      <a:pt x="8" y="367"/>
                      <a:pt x="8" y="366"/>
                    </a:cubicBezTo>
                    <a:cubicBezTo>
                      <a:pt x="7" y="365"/>
                      <a:pt x="6" y="365"/>
                      <a:pt x="6" y="364"/>
                    </a:cubicBezTo>
                    <a:cubicBezTo>
                      <a:pt x="5" y="363"/>
                      <a:pt x="5" y="363"/>
                      <a:pt x="5" y="362"/>
                    </a:cubicBezTo>
                    <a:cubicBezTo>
                      <a:pt x="4" y="361"/>
                      <a:pt x="4" y="360"/>
                      <a:pt x="3" y="359"/>
                    </a:cubicBezTo>
                    <a:cubicBezTo>
                      <a:pt x="3" y="359"/>
                      <a:pt x="3" y="358"/>
                      <a:pt x="3" y="358"/>
                    </a:cubicBezTo>
                    <a:cubicBezTo>
                      <a:pt x="2" y="356"/>
                      <a:pt x="2" y="355"/>
                      <a:pt x="1" y="353"/>
                    </a:cubicBezTo>
                    <a:cubicBezTo>
                      <a:pt x="1" y="353"/>
                      <a:pt x="1" y="352"/>
                      <a:pt x="1" y="352"/>
                    </a:cubicBezTo>
                    <a:cubicBezTo>
                      <a:pt x="1" y="351"/>
                      <a:pt x="1" y="350"/>
                      <a:pt x="0" y="349"/>
                    </a:cubicBezTo>
                    <a:cubicBezTo>
                      <a:pt x="0" y="348"/>
                      <a:pt x="0" y="348"/>
                      <a:pt x="0" y="347"/>
                    </a:cubicBezTo>
                    <a:cubicBezTo>
                      <a:pt x="0" y="346"/>
                      <a:pt x="0" y="345"/>
                      <a:pt x="0" y="344"/>
                    </a:cubicBezTo>
                    <a:cubicBezTo>
                      <a:pt x="0" y="343"/>
                      <a:pt x="0" y="343"/>
                      <a:pt x="0" y="342"/>
                    </a:cubicBezTo>
                    <a:cubicBezTo>
                      <a:pt x="0" y="341"/>
                      <a:pt x="0" y="339"/>
                      <a:pt x="1" y="338"/>
                    </a:cubicBezTo>
                    <a:cubicBezTo>
                      <a:pt x="1" y="338"/>
                      <a:pt x="1" y="337"/>
                      <a:pt x="1" y="337"/>
                    </a:cubicBezTo>
                    <a:cubicBezTo>
                      <a:pt x="1" y="336"/>
                      <a:pt x="1" y="335"/>
                      <a:pt x="2" y="333"/>
                    </a:cubicBezTo>
                    <a:cubicBezTo>
                      <a:pt x="2" y="333"/>
                      <a:pt x="2" y="332"/>
                      <a:pt x="2" y="332"/>
                    </a:cubicBezTo>
                    <a:cubicBezTo>
                      <a:pt x="2" y="331"/>
                      <a:pt x="3" y="331"/>
                      <a:pt x="3" y="330"/>
                    </a:cubicBezTo>
                    <a:cubicBezTo>
                      <a:pt x="6" y="322"/>
                      <a:pt x="6" y="322"/>
                      <a:pt x="6" y="322"/>
                    </a:cubicBezTo>
                    <a:cubicBezTo>
                      <a:pt x="7" y="321"/>
                      <a:pt x="7" y="321"/>
                      <a:pt x="7" y="321"/>
                    </a:cubicBezTo>
                    <a:cubicBezTo>
                      <a:pt x="9" y="319"/>
                      <a:pt x="10" y="318"/>
                      <a:pt x="11" y="316"/>
                    </a:cubicBezTo>
                    <a:cubicBezTo>
                      <a:pt x="40" y="280"/>
                      <a:pt x="68" y="248"/>
                      <a:pt x="97" y="217"/>
                    </a:cubicBezTo>
                    <a:cubicBezTo>
                      <a:pt x="107" y="207"/>
                      <a:pt x="115" y="183"/>
                      <a:pt x="113" y="170"/>
                    </a:cubicBezTo>
                    <a:cubicBezTo>
                      <a:pt x="108" y="127"/>
                      <a:pt x="103" y="85"/>
                      <a:pt x="99" y="42"/>
                    </a:cubicBezTo>
                    <a:cubicBezTo>
                      <a:pt x="98" y="26"/>
                      <a:pt x="103" y="16"/>
                      <a:pt x="109" y="11"/>
                    </a:cubicBezTo>
                    <a:cubicBezTo>
                      <a:pt x="115" y="4"/>
                      <a:pt x="124" y="0"/>
                      <a:pt x="135" y="0"/>
                    </a:cubicBezTo>
                    <a:cubicBezTo>
                      <a:pt x="135" y="0"/>
                      <a:pt x="135" y="0"/>
                      <a:pt x="135" y="0"/>
                    </a:cubicBezTo>
                    <a:cubicBezTo>
                      <a:pt x="142" y="0"/>
                      <a:pt x="149" y="1"/>
                      <a:pt x="156" y="5"/>
                    </a:cubicBezTo>
                    <a:cubicBezTo>
                      <a:pt x="175" y="13"/>
                      <a:pt x="193" y="22"/>
                      <a:pt x="213" y="30"/>
                    </a:cubicBezTo>
                    <a:cubicBezTo>
                      <a:pt x="233" y="39"/>
                      <a:pt x="253" y="47"/>
                      <a:pt x="273" y="57"/>
                    </a:cubicBezTo>
                    <a:cubicBezTo>
                      <a:pt x="279" y="60"/>
                      <a:pt x="288" y="61"/>
                      <a:pt x="298" y="61"/>
                    </a:cubicBezTo>
                    <a:cubicBezTo>
                      <a:pt x="308" y="61"/>
                      <a:pt x="317" y="60"/>
                      <a:pt x="323" y="57"/>
                    </a:cubicBezTo>
                    <a:cubicBezTo>
                      <a:pt x="344" y="47"/>
                      <a:pt x="363" y="39"/>
                      <a:pt x="383" y="30"/>
                    </a:cubicBezTo>
                    <a:cubicBezTo>
                      <a:pt x="403" y="21"/>
                      <a:pt x="421" y="13"/>
                      <a:pt x="440" y="5"/>
                    </a:cubicBezTo>
                    <a:cubicBezTo>
                      <a:pt x="447" y="1"/>
                      <a:pt x="454" y="0"/>
                      <a:pt x="461" y="0"/>
                    </a:cubicBezTo>
                    <a:close/>
                  </a:path>
                </a:pathLst>
              </a:custGeom>
              <a:solidFill>
                <a:srgbClr val="00AAB5"/>
              </a:solidFill>
              <a:ln w="57150">
                <a:noFill/>
              </a:ln>
              <a:effectLst>
                <a:outerShdw blurRad="215900" dist="76200" dir="2700000" sx="101000" sy="101000" algn="tl" rotWithShape="0">
                  <a:prstClr val="black">
                    <a:alpha val="27000"/>
                  </a:prstClr>
                </a:outerShdw>
              </a:effectLst>
            </p:spPr>
            <p:txBody>
              <a:bodyPr lIns="81000" tIns="216000" anchor="ctr" anchorCtr="1">
                <a:normAutofit fontScale="87500" lnSpcReduction="20000"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800" dirty="0">
                  <a:solidFill>
                    <a:srgbClr val="FFFFFF"/>
                  </a:solidFill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  <p:sp>
            <p:nvSpPr>
              <p:cNvPr id="10248" name="文本框 25"/>
              <p:cNvSpPr txBox="1">
                <a:spLocks noChangeArrowheads="1"/>
              </p:cNvSpPr>
              <p:nvPr/>
            </p:nvSpPr>
            <p:spPr bwMode="auto">
              <a:xfrm>
                <a:off x="2058295" y="3490738"/>
                <a:ext cx="388551" cy="6816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indent="4572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indent="4572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indent="4572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indent="4572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lnSpc>
                    <a:spcPct val="120000"/>
                  </a:lnSpc>
                </a:pPr>
                <a:r>
                  <a:rPr lang="en-US" altLang="zh-CN" sz="3200" b="1">
                    <a:solidFill>
                      <a:schemeClr val="bg1"/>
                    </a:solidFill>
                    <a:ea typeface="黑体" panose="02010609060101010101" pitchFamily="49" charset="-122"/>
                  </a:rPr>
                  <a:t>2</a:t>
                </a:r>
                <a:endParaRPr lang="zh-CN" altLang="en-US" sz="3200" b="1">
                  <a:solidFill>
                    <a:schemeClr val="bg1"/>
                  </a:solidFill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10249" name="文本框 23"/>
            <p:cNvSpPr txBox="1">
              <a:spLocks noChangeArrowheads="1"/>
            </p:cNvSpPr>
            <p:nvPr/>
          </p:nvSpPr>
          <p:spPr bwMode="auto">
            <a:xfrm>
              <a:off x="1219999" y="390890"/>
              <a:ext cx="999313" cy="681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zh-CN" altLang="en-US" sz="3200" b="1">
                  <a:ea typeface="黑体" panose="02010609060101010101" pitchFamily="49" charset="-122"/>
                </a:rPr>
                <a:t>方法</a:t>
              </a:r>
            </a:p>
          </p:txBody>
        </p:sp>
      </p:grpSp>
      <p:sp>
        <p:nvSpPr>
          <p:cNvPr id="29" name="Text Box 58"/>
          <p:cNvSpPr txBox="1">
            <a:spLocks noChangeArrowheads="1"/>
          </p:cNvSpPr>
          <p:nvPr/>
        </p:nvSpPr>
        <p:spPr bwMode="auto">
          <a:xfrm>
            <a:off x="1074738" y="3632200"/>
            <a:ext cx="1939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 2 3.0 4</a:t>
            </a:r>
            <a:endParaRPr lang="zh-CN" altLang="en-US" sz="3200" b="1" dirty="0">
              <a:latin typeface="+mn-lt"/>
              <a:ea typeface="+mn-ea"/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977900" y="2420938"/>
            <a:ext cx="1822450" cy="1190625"/>
            <a:chOff x="977900" y="2420938"/>
            <a:chExt cx="1822450" cy="1190625"/>
          </a:xfrm>
        </p:grpSpPr>
        <p:sp>
          <p:nvSpPr>
            <p:cNvPr id="28" name="Line 52"/>
            <p:cNvSpPr>
              <a:spLocks noChangeShapeType="1"/>
            </p:cNvSpPr>
            <p:nvPr/>
          </p:nvSpPr>
          <p:spPr bwMode="auto">
            <a:xfrm>
              <a:off x="977900" y="3611563"/>
              <a:ext cx="17256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0" hangingPunct="0">
                <a:defRPr/>
              </a:pPr>
              <a:endParaRPr lang="zh-CN" altLang="en-US" sz="3200" b="1">
                <a:latin typeface="+mn-lt"/>
                <a:ea typeface="+mn-ea"/>
              </a:endParaRPr>
            </a:p>
          </p:txBody>
        </p:sp>
        <p:grpSp>
          <p:nvGrpSpPr>
            <p:cNvPr id="10253" name="组合 1"/>
            <p:cNvGrpSpPr/>
            <p:nvPr/>
          </p:nvGrpSpPr>
          <p:grpSpPr bwMode="auto">
            <a:xfrm>
              <a:off x="1074738" y="2420938"/>
              <a:ext cx="1725612" cy="1113790"/>
              <a:chOff x="1074738" y="2420938"/>
              <a:chExt cx="1725612" cy="1113790"/>
            </a:xfrm>
          </p:grpSpPr>
          <p:sp>
            <p:nvSpPr>
              <p:cNvPr id="27" name="Text Box 51"/>
              <p:cNvSpPr txBox="1">
                <a:spLocks noChangeArrowheads="1"/>
              </p:cNvSpPr>
              <p:nvPr/>
            </p:nvSpPr>
            <p:spPr bwMode="auto">
              <a:xfrm>
                <a:off x="1074738" y="2951163"/>
                <a:ext cx="1725612" cy="584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defRPr/>
                </a:pPr>
                <a:r>
                  <a:rPr lang="en-US" altLang="zh-CN" sz="3200" b="1" dirty="0">
                    <a:latin typeface="+mn-lt"/>
                    <a:ea typeface="+mn-ea"/>
                  </a:rPr>
                  <a:t>×   0.9  </a:t>
                </a:r>
              </a:p>
            </p:txBody>
          </p:sp>
          <p:sp>
            <p:nvSpPr>
              <p:cNvPr id="30" name="Text Box 51"/>
              <p:cNvSpPr txBox="1">
                <a:spLocks noChangeArrowheads="1"/>
              </p:cNvSpPr>
              <p:nvPr/>
            </p:nvSpPr>
            <p:spPr bwMode="auto">
              <a:xfrm>
                <a:off x="1074738" y="2420938"/>
                <a:ext cx="1565275" cy="584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defRPr/>
                </a:pPr>
                <a:r>
                  <a:rPr lang="en-US" altLang="zh-CN" sz="3200" b="1" dirty="0">
                    <a:latin typeface="+mn-lt"/>
                    <a:ea typeface="+mn-ea"/>
                  </a:rPr>
                  <a:t>    2 5.6</a:t>
                </a:r>
              </a:p>
            </p:txBody>
          </p:sp>
        </p:grpSp>
      </p:grpSp>
      <p:sp>
        <p:nvSpPr>
          <p:cNvPr id="33" name="Text Box 58"/>
          <p:cNvSpPr txBox="1">
            <a:spLocks noChangeArrowheads="1"/>
          </p:cNvSpPr>
          <p:nvPr/>
        </p:nvSpPr>
        <p:spPr bwMode="auto">
          <a:xfrm>
            <a:off x="6286500" y="3632200"/>
            <a:ext cx="1939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 2 3 0 4</a:t>
            </a:r>
            <a:endParaRPr lang="zh-CN" altLang="en-US" sz="3200" b="1" dirty="0">
              <a:latin typeface="+mn-lt"/>
              <a:ea typeface="+mn-ea"/>
            </a:endParaRP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6191250" y="2420938"/>
            <a:ext cx="1916113" cy="1190625"/>
            <a:chOff x="6191250" y="2420938"/>
            <a:chExt cx="1916113" cy="1190625"/>
          </a:xfrm>
        </p:grpSpPr>
        <p:sp>
          <p:nvSpPr>
            <p:cNvPr id="32" name="Line 52"/>
            <p:cNvSpPr>
              <a:spLocks noChangeShapeType="1"/>
            </p:cNvSpPr>
            <p:nvPr/>
          </p:nvSpPr>
          <p:spPr bwMode="auto">
            <a:xfrm>
              <a:off x="6191250" y="3611563"/>
              <a:ext cx="17256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0" hangingPunct="0">
                <a:defRPr/>
              </a:pPr>
              <a:endParaRPr lang="zh-CN" altLang="en-US" sz="3200" b="1">
                <a:latin typeface="+mn-lt"/>
                <a:ea typeface="+mn-ea"/>
              </a:endParaRPr>
            </a:p>
          </p:txBody>
        </p:sp>
        <p:grpSp>
          <p:nvGrpSpPr>
            <p:cNvPr id="10259" name="组合 2"/>
            <p:cNvGrpSpPr/>
            <p:nvPr/>
          </p:nvGrpSpPr>
          <p:grpSpPr bwMode="auto">
            <a:xfrm>
              <a:off x="6191250" y="2420938"/>
              <a:ext cx="1916113" cy="1113790"/>
              <a:chOff x="6191250" y="2420938"/>
              <a:chExt cx="1916113" cy="1113790"/>
            </a:xfrm>
          </p:grpSpPr>
          <p:sp>
            <p:nvSpPr>
              <p:cNvPr id="31" name="Text Box 51"/>
              <p:cNvSpPr txBox="1">
                <a:spLocks noChangeArrowheads="1"/>
              </p:cNvSpPr>
              <p:nvPr/>
            </p:nvSpPr>
            <p:spPr bwMode="auto">
              <a:xfrm>
                <a:off x="6191250" y="2951163"/>
                <a:ext cx="1916113" cy="584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defRPr/>
                </a:pPr>
                <a:r>
                  <a:rPr lang="en-US" altLang="zh-CN" sz="3200" b="1" dirty="0">
                    <a:latin typeface="+mn-lt"/>
                    <a:ea typeface="+mn-ea"/>
                  </a:rPr>
                  <a:t>×       9  </a:t>
                </a:r>
              </a:p>
            </p:txBody>
          </p:sp>
          <p:sp>
            <p:nvSpPr>
              <p:cNvPr id="34" name="Text Box 51"/>
              <p:cNvSpPr txBox="1">
                <a:spLocks noChangeArrowheads="1"/>
              </p:cNvSpPr>
              <p:nvPr/>
            </p:nvSpPr>
            <p:spPr bwMode="auto">
              <a:xfrm>
                <a:off x="6286500" y="2420938"/>
                <a:ext cx="1566863" cy="584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defRPr/>
                </a:pPr>
                <a:r>
                  <a:rPr lang="en-US" altLang="zh-CN" sz="3200" b="1" dirty="0">
                    <a:latin typeface="+mn-lt"/>
                    <a:ea typeface="+mn-ea"/>
                  </a:rPr>
                  <a:t>    2 5 6</a:t>
                </a:r>
              </a:p>
            </p:txBody>
          </p:sp>
        </p:grpSp>
      </p:grp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2830513" y="2154238"/>
            <a:ext cx="5232400" cy="2414587"/>
          </a:xfrm>
          <a:prstGeom prst="rect">
            <a:avLst/>
          </a:prstGeom>
          <a:noFill/>
          <a:ln w="19050">
            <a:solidFill>
              <a:srgbClr val="3366FF"/>
            </a:solidFill>
            <a:prstDash val="lg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8206" name="组合 9"/>
          <p:cNvGrpSpPr/>
          <p:nvPr/>
        </p:nvGrpSpPr>
        <p:grpSpPr bwMode="auto">
          <a:xfrm>
            <a:off x="2984500" y="2239963"/>
            <a:ext cx="3111500" cy="608012"/>
            <a:chOff x="3067870" y="2239217"/>
            <a:chExt cx="3112673" cy="606847"/>
          </a:xfrm>
        </p:grpSpPr>
        <p:sp>
          <p:nvSpPr>
            <p:cNvPr id="10264" name="文本框 8"/>
            <p:cNvSpPr txBox="1">
              <a:spLocks noChangeArrowheads="1"/>
            </p:cNvSpPr>
            <p:nvPr/>
          </p:nvSpPr>
          <p:spPr bwMode="auto">
            <a:xfrm>
              <a:off x="3090103" y="2239217"/>
              <a:ext cx="3047243" cy="606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zh-CN" altLang="en-US" sz="2800" b="1" dirty="0">
                  <a:solidFill>
                    <a:srgbClr val="FA408B"/>
                  </a:solidFill>
                  <a:ea typeface="黑体" panose="02010609060101010101" pitchFamily="49" charset="-122"/>
                </a:rPr>
                <a:t>扩大到原来的</a:t>
              </a:r>
              <a:r>
                <a:rPr lang="en-US" altLang="zh-CN" sz="2800" b="1" dirty="0">
                  <a:solidFill>
                    <a:srgbClr val="FA408B"/>
                  </a:solidFill>
                  <a:ea typeface="黑体" panose="02010609060101010101" pitchFamily="49" charset="-122"/>
                </a:rPr>
                <a:t>10</a:t>
              </a:r>
              <a:r>
                <a:rPr lang="zh-CN" altLang="en-US" sz="2800" b="1" dirty="0">
                  <a:solidFill>
                    <a:srgbClr val="FA408B"/>
                  </a:solidFill>
                  <a:ea typeface="黑体" panose="02010609060101010101" pitchFamily="49" charset="-122"/>
                </a:rPr>
                <a:t>倍</a:t>
              </a:r>
            </a:p>
          </p:txBody>
        </p:sp>
        <p:cxnSp>
          <p:nvCxnSpPr>
            <p:cNvPr id="7" name="直接箭头连接符 6"/>
            <p:cNvCxnSpPr/>
            <p:nvPr/>
          </p:nvCxnSpPr>
          <p:spPr>
            <a:xfrm>
              <a:off x="3067870" y="2770010"/>
              <a:ext cx="3112673" cy="0"/>
            </a:xfrm>
            <a:prstGeom prst="straightConnector1">
              <a:avLst/>
            </a:prstGeom>
            <a:ln w="19050">
              <a:solidFill>
                <a:srgbClr val="FA408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07" name="组合 39"/>
          <p:cNvGrpSpPr/>
          <p:nvPr/>
        </p:nvGrpSpPr>
        <p:grpSpPr bwMode="auto">
          <a:xfrm>
            <a:off x="2984500" y="2830513"/>
            <a:ext cx="3111500" cy="608012"/>
            <a:chOff x="3067870" y="2239217"/>
            <a:chExt cx="3112673" cy="606847"/>
          </a:xfrm>
        </p:grpSpPr>
        <p:sp>
          <p:nvSpPr>
            <p:cNvPr id="10267" name="文本框 40"/>
            <p:cNvSpPr txBox="1">
              <a:spLocks noChangeArrowheads="1"/>
            </p:cNvSpPr>
            <p:nvPr/>
          </p:nvSpPr>
          <p:spPr bwMode="auto">
            <a:xfrm>
              <a:off x="3090103" y="2239217"/>
              <a:ext cx="3047243" cy="606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zh-CN" altLang="en-US" sz="2800" b="1">
                  <a:solidFill>
                    <a:srgbClr val="FA408B"/>
                  </a:solidFill>
                  <a:ea typeface="黑体" panose="02010609060101010101" pitchFamily="49" charset="-122"/>
                </a:rPr>
                <a:t>扩大到原来的</a:t>
              </a:r>
              <a:r>
                <a:rPr lang="en-US" altLang="zh-CN" sz="2800" b="1">
                  <a:solidFill>
                    <a:srgbClr val="FA408B"/>
                  </a:solidFill>
                  <a:ea typeface="黑体" panose="02010609060101010101" pitchFamily="49" charset="-122"/>
                </a:rPr>
                <a:t>10</a:t>
              </a:r>
              <a:r>
                <a:rPr lang="zh-CN" altLang="en-US" sz="2800" b="1">
                  <a:solidFill>
                    <a:srgbClr val="FA408B"/>
                  </a:solidFill>
                  <a:ea typeface="黑体" panose="02010609060101010101" pitchFamily="49" charset="-122"/>
                </a:rPr>
                <a:t>倍</a:t>
              </a:r>
            </a:p>
          </p:txBody>
        </p:sp>
        <p:cxnSp>
          <p:nvCxnSpPr>
            <p:cNvPr id="42" name="直接箭头连接符 41"/>
            <p:cNvCxnSpPr/>
            <p:nvPr/>
          </p:nvCxnSpPr>
          <p:spPr>
            <a:xfrm>
              <a:off x="3067870" y="2770010"/>
              <a:ext cx="3112673" cy="0"/>
            </a:xfrm>
            <a:prstGeom prst="straightConnector1">
              <a:avLst/>
            </a:prstGeom>
            <a:ln w="19050">
              <a:solidFill>
                <a:srgbClr val="FA408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08" name="组合 11"/>
          <p:cNvGrpSpPr/>
          <p:nvPr/>
        </p:nvGrpSpPr>
        <p:grpSpPr bwMode="auto">
          <a:xfrm>
            <a:off x="2984500" y="3317875"/>
            <a:ext cx="3111500" cy="901700"/>
            <a:chOff x="2983976" y="3317954"/>
            <a:chExt cx="3112673" cy="901660"/>
          </a:xfrm>
        </p:grpSpPr>
        <p:grpSp>
          <p:nvGrpSpPr>
            <p:cNvPr id="10270" name="组合 44"/>
            <p:cNvGrpSpPr/>
            <p:nvPr/>
          </p:nvGrpSpPr>
          <p:grpSpPr bwMode="auto">
            <a:xfrm>
              <a:off x="2983976" y="3514795"/>
              <a:ext cx="3112673" cy="657196"/>
              <a:chOff x="3067870" y="2112471"/>
              <a:chExt cx="3112673" cy="657196"/>
            </a:xfrm>
          </p:grpSpPr>
          <p:sp>
            <p:nvSpPr>
              <p:cNvPr id="10271" name="文本框 45"/>
              <p:cNvSpPr txBox="1">
                <a:spLocks noChangeArrowheads="1"/>
              </p:cNvSpPr>
              <p:nvPr/>
            </p:nvSpPr>
            <p:spPr bwMode="auto">
              <a:xfrm>
                <a:off x="3090103" y="2112471"/>
                <a:ext cx="2328788" cy="6076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indent="4572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indent="4572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indent="4572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indent="457200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lnSpc>
                    <a:spcPct val="120000"/>
                  </a:lnSpc>
                </a:pPr>
                <a:r>
                  <a:rPr lang="zh-CN" altLang="en-US" sz="2800" b="1">
                    <a:solidFill>
                      <a:srgbClr val="FA408B"/>
                    </a:solidFill>
                    <a:ea typeface="黑体" panose="02010609060101010101" pitchFamily="49" charset="-122"/>
                  </a:rPr>
                  <a:t>缩小到原来的</a:t>
                </a:r>
              </a:p>
            </p:txBody>
          </p:sp>
          <p:cxnSp>
            <p:nvCxnSpPr>
              <p:cNvPr id="47" name="直接箭头连接符 46"/>
              <p:cNvCxnSpPr/>
              <p:nvPr/>
            </p:nvCxnSpPr>
            <p:spPr>
              <a:xfrm>
                <a:off x="3067870" y="2769667"/>
                <a:ext cx="3112673" cy="0"/>
              </a:xfrm>
              <a:prstGeom prst="straightConnector1">
                <a:avLst/>
              </a:prstGeom>
              <a:ln w="19050">
                <a:solidFill>
                  <a:srgbClr val="FA408B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0273" name="对象 10"/>
            <p:cNvGraphicFramePr>
              <a:graphicFrameLocks noChangeAspect="1"/>
            </p:cNvGraphicFramePr>
            <p:nvPr/>
          </p:nvGraphicFramePr>
          <p:xfrm>
            <a:off x="5196770" y="3317954"/>
            <a:ext cx="648068" cy="901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0" r:id="rId5" imgW="292100" imgH="405765" progId="Equation.DSMT4">
                    <p:embed/>
                  </p:oleObj>
                </mc:Choice>
                <mc:Fallback>
                  <p:oleObj r:id="rId5" imgW="292100" imgH="405765" progId="Equation.DSMT4">
                    <p:embed/>
                    <p:pic>
                      <p:nvPicPr>
                        <p:cNvPr id="0" name="对象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6770" y="3317954"/>
                          <a:ext cx="648068" cy="9016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703638" y="341313"/>
            <a:ext cx="11144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23.04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35" grpId="0" bldLvl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合 1"/>
          <p:cNvGrpSpPr/>
          <p:nvPr/>
        </p:nvGrpSpPr>
        <p:grpSpPr bwMode="auto">
          <a:xfrm>
            <a:off x="1336675" y="246063"/>
            <a:ext cx="2108200" cy="700087"/>
            <a:chOff x="1249363" y="439738"/>
            <a:chExt cx="2106937" cy="698833"/>
          </a:xfrm>
        </p:grpSpPr>
        <p:grpSp>
          <p:nvGrpSpPr>
            <p:cNvPr id="11266" name="组合 2"/>
            <p:cNvGrpSpPr/>
            <p:nvPr/>
          </p:nvGrpSpPr>
          <p:grpSpPr bwMode="auto">
            <a:xfrm>
              <a:off x="1249363" y="439738"/>
              <a:ext cx="658812" cy="660400"/>
              <a:chOff x="1249363" y="439738"/>
              <a:chExt cx="658812" cy="660400"/>
            </a:xfrm>
          </p:grpSpPr>
          <p:sp>
            <p:nvSpPr>
              <p:cNvPr id="11267" name="椭圆 107"/>
              <p:cNvSpPr>
                <a:spLocks noChangeArrowheads="1"/>
              </p:cNvSpPr>
              <p:nvPr/>
            </p:nvSpPr>
            <p:spPr bwMode="auto">
              <a:xfrm>
                <a:off x="1249363" y="439738"/>
                <a:ext cx="658812" cy="660400"/>
              </a:xfrm>
              <a:prstGeom prst="ellipse">
                <a:avLst/>
              </a:prstGeom>
              <a:noFill/>
              <a:ln w="9525">
                <a:solidFill>
                  <a:srgbClr val="F25342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1268" name="任意多边形 130"/>
              <p:cNvSpPr>
                <a:spLocks noChangeArrowheads="1"/>
              </p:cNvSpPr>
              <p:nvPr/>
            </p:nvSpPr>
            <p:spPr bwMode="auto">
              <a:xfrm>
                <a:off x="1393825" y="604838"/>
                <a:ext cx="371475" cy="369887"/>
              </a:xfrm>
              <a:custGeom>
                <a:avLst/>
                <a:gdLst>
                  <a:gd name="T0" fmla="*/ 380658 w 754435"/>
                  <a:gd name="T1" fmla="*/ 127254 h 752623"/>
                  <a:gd name="T2" fmla="*/ 344382 w 754435"/>
                  <a:gd name="T3" fmla="*/ 128844 h 752623"/>
                  <a:gd name="T4" fmla="*/ 180552 w 754435"/>
                  <a:gd name="T5" fmla="*/ 222981 h 752623"/>
                  <a:gd name="T6" fmla="*/ 244263 w 754435"/>
                  <a:gd name="T7" fmla="*/ 377851 h 752623"/>
                  <a:gd name="T8" fmla="*/ 474839 w 754435"/>
                  <a:gd name="T9" fmla="*/ 481098 h 752623"/>
                  <a:gd name="T10" fmla="*/ 314043 w 754435"/>
                  <a:gd name="T11" fmla="*/ 526648 h 752623"/>
                  <a:gd name="T12" fmla="*/ 241229 w 754435"/>
                  <a:gd name="T13" fmla="*/ 432511 h 752623"/>
                  <a:gd name="T14" fmla="*/ 168416 w 754435"/>
                  <a:gd name="T15" fmla="*/ 459841 h 752623"/>
                  <a:gd name="T16" fmla="*/ 244263 w 754435"/>
                  <a:gd name="T17" fmla="*/ 599528 h 752623"/>
                  <a:gd name="T18" fmla="*/ 565856 w 754435"/>
                  <a:gd name="T19" fmla="*/ 560051 h 752623"/>
                  <a:gd name="T20" fmla="*/ 587093 w 754435"/>
                  <a:gd name="T21" fmla="*/ 417328 h 752623"/>
                  <a:gd name="T22" fmla="*/ 447534 w 754435"/>
                  <a:gd name="T23" fmla="*/ 326228 h 752623"/>
                  <a:gd name="T24" fmla="*/ 289772 w 754435"/>
                  <a:gd name="T25" fmla="*/ 253347 h 752623"/>
                  <a:gd name="T26" fmla="*/ 420229 w 754435"/>
                  <a:gd name="T27" fmla="*/ 216907 h 752623"/>
                  <a:gd name="T28" fmla="*/ 514280 w 754435"/>
                  <a:gd name="T29" fmla="*/ 301934 h 752623"/>
                  <a:gd name="T30" fmla="*/ 571924 w 754435"/>
                  <a:gd name="T31" fmla="*/ 262458 h 752623"/>
                  <a:gd name="T32" fmla="*/ 502144 w 754435"/>
                  <a:gd name="T33" fmla="*/ 150101 h 752623"/>
                  <a:gd name="T34" fmla="*/ 380658 w 754435"/>
                  <a:gd name="T35" fmla="*/ 127254 h 752623"/>
                  <a:gd name="T36" fmla="*/ 219386 w 754435"/>
                  <a:gd name="T37" fmla="*/ 118 h 752623"/>
                  <a:gd name="T38" fmla="*/ 256361 w 754435"/>
                  <a:gd name="T39" fmla="*/ 4482 h 752623"/>
                  <a:gd name="T40" fmla="*/ 320070 w 754435"/>
                  <a:gd name="T41" fmla="*/ 31807 h 752623"/>
                  <a:gd name="T42" fmla="*/ 405016 w 754435"/>
                  <a:gd name="T43" fmla="*/ 25735 h 752623"/>
                  <a:gd name="T44" fmla="*/ 629517 w 754435"/>
                  <a:gd name="T45" fmla="*/ 122888 h 752623"/>
                  <a:gd name="T46" fmla="*/ 738733 w 754435"/>
                  <a:gd name="T47" fmla="*/ 335412 h 752623"/>
                  <a:gd name="T48" fmla="*/ 732665 w 754435"/>
                  <a:gd name="T49" fmla="*/ 453818 h 752623"/>
                  <a:gd name="T50" fmla="*/ 753902 w 754435"/>
                  <a:gd name="T51" fmla="*/ 532755 h 752623"/>
                  <a:gd name="T52" fmla="*/ 520300 w 754435"/>
                  <a:gd name="T53" fmla="*/ 751351 h 752623"/>
                  <a:gd name="T54" fmla="*/ 447489 w 754435"/>
                  <a:gd name="T55" fmla="*/ 727063 h 752623"/>
                  <a:gd name="T56" fmla="*/ 350408 w 754435"/>
                  <a:gd name="T57" fmla="*/ 733135 h 752623"/>
                  <a:gd name="T58" fmla="*/ 22759 w 754435"/>
                  <a:gd name="T59" fmla="*/ 411313 h 752623"/>
                  <a:gd name="T60" fmla="*/ 28826 w 754435"/>
                  <a:gd name="T61" fmla="*/ 311123 h 752623"/>
                  <a:gd name="T62" fmla="*/ 1522 w 754435"/>
                  <a:gd name="T63" fmla="*/ 229150 h 752623"/>
                  <a:gd name="T64" fmla="*/ 183550 w 754435"/>
                  <a:gd name="T65" fmla="*/ 1446 h 752623"/>
                  <a:gd name="T66" fmla="*/ 219386 w 754435"/>
                  <a:gd name="T67" fmla="*/ 118 h 752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54435" h="752623">
                    <a:moveTo>
                      <a:pt x="380658" y="127254"/>
                    </a:moveTo>
                    <a:cubicBezTo>
                      <a:pt x="367373" y="127278"/>
                      <a:pt x="355000" y="127895"/>
                      <a:pt x="344382" y="128844"/>
                    </a:cubicBezTo>
                    <a:cubicBezTo>
                      <a:pt x="270051" y="136436"/>
                      <a:pt x="199513" y="166043"/>
                      <a:pt x="180552" y="222981"/>
                    </a:cubicBezTo>
                    <a:cubicBezTo>
                      <a:pt x="157797" y="291306"/>
                      <a:pt x="200272" y="353558"/>
                      <a:pt x="244263" y="377851"/>
                    </a:cubicBezTo>
                    <a:cubicBezTo>
                      <a:pt x="297356" y="406699"/>
                      <a:pt x="474839" y="411254"/>
                      <a:pt x="474839" y="481098"/>
                    </a:cubicBezTo>
                    <a:cubicBezTo>
                      <a:pt x="474839" y="535758"/>
                      <a:pt x="371687" y="565366"/>
                      <a:pt x="314043" y="526648"/>
                    </a:cubicBezTo>
                    <a:cubicBezTo>
                      <a:pt x="281429" y="504632"/>
                      <a:pt x="274602" y="441621"/>
                      <a:pt x="241229" y="432511"/>
                    </a:cubicBezTo>
                    <a:cubicBezTo>
                      <a:pt x="206340" y="422642"/>
                      <a:pt x="174484" y="443899"/>
                      <a:pt x="168416" y="459841"/>
                    </a:cubicBezTo>
                    <a:cubicBezTo>
                      <a:pt x="146420" y="515260"/>
                      <a:pt x="204064" y="577512"/>
                      <a:pt x="244263" y="599528"/>
                    </a:cubicBezTo>
                    <a:cubicBezTo>
                      <a:pt x="344382" y="654188"/>
                      <a:pt x="515038" y="623821"/>
                      <a:pt x="565856" y="560051"/>
                    </a:cubicBezTo>
                    <a:cubicBezTo>
                      <a:pt x="590127" y="529685"/>
                      <a:pt x="606055" y="469710"/>
                      <a:pt x="587093" y="417328"/>
                    </a:cubicBezTo>
                    <a:cubicBezTo>
                      <a:pt x="566615" y="362668"/>
                      <a:pt x="518831" y="345207"/>
                      <a:pt x="447534" y="326228"/>
                    </a:cubicBezTo>
                    <a:cubicBezTo>
                      <a:pt x="411128" y="316358"/>
                      <a:pt x="286738" y="304212"/>
                      <a:pt x="289772" y="253347"/>
                    </a:cubicBezTo>
                    <a:cubicBezTo>
                      <a:pt x="292806" y="205520"/>
                      <a:pt x="389132" y="203242"/>
                      <a:pt x="420229" y="216907"/>
                    </a:cubicBezTo>
                    <a:cubicBezTo>
                      <a:pt x="467255" y="237405"/>
                      <a:pt x="458153" y="299657"/>
                      <a:pt x="514280" y="301934"/>
                    </a:cubicBezTo>
                    <a:cubicBezTo>
                      <a:pt x="537793" y="302693"/>
                      <a:pt x="567373" y="283714"/>
                      <a:pt x="571924" y="262458"/>
                    </a:cubicBezTo>
                    <a:cubicBezTo>
                      <a:pt x="583301" y="211593"/>
                      <a:pt x="539310" y="169080"/>
                      <a:pt x="502144" y="150101"/>
                    </a:cubicBezTo>
                    <a:cubicBezTo>
                      <a:pt x="468582" y="132450"/>
                      <a:pt x="420513" y="127183"/>
                      <a:pt x="380658" y="127254"/>
                    </a:cubicBezTo>
                    <a:close/>
                    <a:moveTo>
                      <a:pt x="219386" y="118"/>
                    </a:moveTo>
                    <a:cubicBezTo>
                      <a:pt x="232470" y="497"/>
                      <a:pt x="245743" y="1826"/>
                      <a:pt x="256361" y="4482"/>
                    </a:cubicBezTo>
                    <a:cubicBezTo>
                      <a:pt x="282148" y="11313"/>
                      <a:pt x="304143" y="29530"/>
                      <a:pt x="320070" y="31807"/>
                    </a:cubicBezTo>
                    <a:cubicBezTo>
                      <a:pt x="347374" y="35602"/>
                      <a:pt x="375437" y="23457"/>
                      <a:pt x="405016" y="25735"/>
                    </a:cubicBezTo>
                    <a:cubicBezTo>
                      <a:pt x="496030" y="31807"/>
                      <a:pt x="577942" y="75070"/>
                      <a:pt x="629517" y="122888"/>
                    </a:cubicBezTo>
                    <a:cubicBezTo>
                      <a:pt x="678816" y="168429"/>
                      <a:pt x="729632" y="247366"/>
                      <a:pt x="738733" y="335412"/>
                    </a:cubicBezTo>
                    <a:cubicBezTo>
                      <a:pt x="742525" y="371085"/>
                      <a:pt x="729632" y="413590"/>
                      <a:pt x="732665" y="453818"/>
                    </a:cubicBezTo>
                    <a:cubicBezTo>
                      <a:pt x="734941" y="484937"/>
                      <a:pt x="751627" y="497082"/>
                      <a:pt x="753902" y="532755"/>
                    </a:cubicBezTo>
                    <a:cubicBezTo>
                      <a:pt x="763003" y="667100"/>
                      <a:pt x="654545" y="765013"/>
                      <a:pt x="520300" y="751351"/>
                    </a:cubicBezTo>
                    <a:cubicBezTo>
                      <a:pt x="492996" y="748315"/>
                      <a:pt x="472518" y="730099"/>
                      <a:pt x="447489" y="727063"/>
                    </a:cubicBezTo>
                    <a:cubicBezTo>
                      <a:pt x="421702" y="724026"/>
                      <a:pt x="385297" y="735412"/>
                      <a:pt x="350408" y="733135"/>
                    </a:cubicBezTo>
                    <a:cubicBezTo>
                      <a:pt x="182033" y="720990"/>
                      <a:pt x="36411" y="588163"/>
                      <a:pt x="22759" y="411313"/>
                    </a:cubicBezTo>
                    <a:cubicBezTo>
                      <a:pt x="20483" y="380194"/>
                      <a:pt x="31860" y="344520"/>
                      <a:pt x="28826" y="311123"/>
                    </a:cubicBezTo>
                    <a:cubicBezTo>
                      <a:pt x="25793" y="280763"/>
                      <a:pt x="5315" y="260270"/>
                      <a:pt x="1522" y="229150"/>
                    </a:cubicBezTo>
                    <a:cubicBezTo>
                      <a:pt x="-12130" y="109985"/>
                      <a:pt x="67507" y="16626"/>
                      <a:pt x="183550" y="1446"/>
                    </a:cubicBezTo>
                    <a:cubicBezTo>
                      <a:pt x="193410" y="308"/>
                      <a:pt x="206303" y="-262"/>
                      <a:pt x="219386" y="118"/>
                    </a:cubicBezTo>
                    <a:close/>
                  </a:path>
                </a:pathLst>
              </a:custGeom>
              <a:solidFill>
                <a:srgbClr val="F253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269" name="文本框 13"/>
            <p:cNvSpPr txBox="1">
              <a:spLocks noChangeArrowheads="1"/>
            </p:cNvSpPr>
            <p:nvPr/>
          </p:nvSpPr>
          <p:spPr bwMode="auto">
            <a:xfrm>
              <a:off x="1949207" y="457200"/>
              <a:ext cx="1407093" cy="681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zh-CN" altLang="en-US" sz="3200" b="1" dirty="0">
                  <a:solidFill>
                    <a:srgbClr val="F25342"/>
                  </a:solidFill>
                  <a:ea typeface="黑体" panose="02010609060101010101" pitchFamily="49" charset="-122"/>
                </a:rPr>
                <a:t>想一想</a:t>
              </a:r>
            </a:p>
          </p:txBody>
        </p:sp>
      </p:grpSp>
      <p:grpSp>
        <p:nvGrpSpPr>
          <p:cNvPr id="11270" name="组合 3"/>
          <p:cNvGrpSpPr/>
          <p:nvPr/>
        </p:nvGrpSpPr>
        <p:grpSpPr bwMode="auto">
          <a:xfrm>
            <a:off x="1641475" y="889000"/>
            <a:ext cx="6192838" cy="901700"/>
            <a:chOff x="1641580" y="889115"/>
            <a:chExt cx="6192837" cy="901660"/>
          </a:xfrm>
        </p:grpSpPr>
        <p:sp>
          <p:nvSpPr>
            <p:cNvPr id="11271" name="Text Box 32"/>
            <p:cNvSpPr txBox="1">
              <a:spLocks noChangeArrowheads="1"/>
            </p:cNvSpPr>
            <p:nvPr/>
          </p:nvSpPr>
          <p:spPr bwMode="auto">
            <a:xfrm>
              <a:off x="1641580" y="986002"/>
              <a:ext cx="6192837" cy="706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r>
                <a:rPr lang="zh-CN" altLang="en-US" sz="32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积为什么要缩小到原来的    ？    </a:t>
              </a:r>
            </a:p>
          </p:txBody>
        </p:sp>
        <p:graphicFrame>
          <p:nvGraphicFramePr>
            <p:cNvPr id="11272" name="对象 18"/>
            <p:cNvGraphicFramePr>
              <a:graphicFrameLocks noChangeAspect="1"/>
            </p:cNvGraphicFramePr>
            <p:nvPr/>
          </p:nvGraphicFramePr>
          <p:xfrm>
            <a:off x="6304729" y="889115"/>
            <a:ext cx="648068" cy="901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8" r:id="rId3" imgW="292100" imgH="405765" progId="Equation.DSMT4">
                    <p:embed/>
                  </p:oleObj>
                </mc:Choice>
                <mc:Fallback>
                  <p:oleObj r:id="rId3" imgW="292100" imgH="405765" progId="Equation.DSMT4">
                    <p:embed/>
                    <p:pic>
                      <p:nvPicPr>
                        <p:cNvPr id="0" name="对象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4729" y="889115"/>
                          <a:ext cx="648068" cy="9016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组合 1"/>
          <p:cNvGrpSpPr/>
          <p:nvPr/>
        </p:nvGrpSpPr>
        <p:grpSpPr bwMode="auto">
          <a:xfrm>
            <a:off x="1641475" y="2047875"/>
            <a:ext cx="5445125" cy="682625"/>
            <a:chOff x="1641475" y="2047875"/>
            <a:chExt cx="5445573" cy="681356"/>
          </a:xfrm>
        </p:grpSpPr>
        <p:sp>
          <p:nvSpPr>
            <p:cNvPr id="11274" name="文本框 6"/>
            <p:cNvSpPr txBox="1">
              <a:spLocks noChangeArrowheads="1"/>
            </p:cNvSpPr>
            <p:nvPr/>
          </p:nvSpPr>
          <p:spPr bwMode="auto">
            <a:xfrm>
              <a:off x="1641475" y="2047875"/>
              <a:ext cx="3449521" cy="681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zh-CN" altLang="en-US" sz="3200" b="1">
                  <a:ea typeface="黑体" panose="02010609060101010101" pitchFamily="49" charset="-122"/>
                </a:rPr>
                <a:t>因数的扩大倍数：</a:t>
              </a:r>
            </a:p>
          </p:txBody>
        </p:sp>
        <p:sp>
          <p:nvSpPr>
            <p:cNvPr id="11275" name="文本框 7"/>
            <p:cNvSpPr txBox="1">
              <a:spLocks noChangeArrowheads="1"/>
            </p:cNvSpPr>
            <p:nvPr/>
          </p:nvSpPr>
          <p:spPr bwMode="auto">
            <a:xfrm>
              <a:off x="4852988" y="2047875"/>
              <a:ext cx="2234060" cy="681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solidFill>
                    <a:srgbClr val="FA408B"/>
                  </a:solidFill>
                  <a:ea typeface="黑体" panose="02010609060101010101" pitchFamily="49" charset="-122"/>
                </a:rPr>
                <a:t>10×10=100</a:t>
              </a:r>
              <a:endParaRPr lang="zh-CN" altLang="en-US" sz="3200" b="1">
                <a:solidFill>
                  <a:srgbClr val="FA408B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1641475" y="3195638"/>
            <a:ext cx="3535363" cy="901700"/>
            <a:chOff x="1641475" y="3195638"/>
            <a:chExt cx="3535363" cy="901700"/>
          </a:xfrm>
        </p:grpSpPr>
        <p:sp>
          <p:nvSpPr>
            <p:cNvPr id="11277" name="文本框 24"/>
            <p:cNvSpPr txBox="1">
              <a:spLocks noChangeArrowheads="1"/>
            </p:cNvSpPr>
            <p:nvPr/>
          </p:nvSpPr>
          <p:spPr bwMode="auto">
            <a:xfrm>
              <a:off x="1641475" y="3330575"/>
              <a:ext cx="3041015" cy="681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zh-CN" altLang="en-US" sz="3200" b="1">
                  <a:ea typeface="黑体" panose="02010609060101010101" pitchFamily="49" charset="-122"/>
                </a:rPr>
                <a:t>积的缩小倍数：</a:t>
              </a:r>
            </a:p>
          </p:txBody>
        </p:sp>
        <p:graphicFrame>
          <p:nvGraphicFramePr>
            <p:cNvPr id="11278" name="对象 25"/>
            <p:cNvGraphicFramePr>
              <a:graphicFrameLocks noChangeAspect="1"/>
            </p:cNvGraphicFramePr>
            <p:nvPr/>
          </p:nvGraphicFramePr>
          <p:xfrm>
            <a:off x="4527550" y="3195638"/>
            <a:ext cx="649288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9" r:id="rId5" imgW="292100" imgH="405765" progId="Equation.DSMT4">
                    <p:embed/>
                  </p:oleObj>
                </mc:Choice>
                <mc:Fallback>
                  <p:oleObj r:id="rId5" imgW="292100" imgH="405765" progId="Equation.DSMT4">
                    <p:embed/>
                    <p:pic>
                      <p:nvPicPr>
                        <p:cNvPr id="0" name="对象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7550" y="3195638"/>
                          <a:ext cx="649288" cy="90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箭头: 左弧形 8"/>
          <p:cNvSpPr/>
          <p:nvPr/>
        </p:nvSpPr>
        <p:spPr>
          <a:xfrm>
            <a:off x="1098550" y="2484438"/>
            <a:ext cx="474663" cy="1187450"/>
          </a:xfrm>
          <a:prstGeom prst="curvedRightArrow">
            <a:avLst/>
          </a:prstGeom>
          <a:solidFill>
            <a:srgbClr val="B3F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hangingPunct="0">
              <a:defRPr/>
            </a:pPr>
            <a:endParaRPr lang="zh-CN" alt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" name="组合 3"/>
          <p:cNvGrpSpPr/>
          <p:nvPr/>
        </p:nvGrpSpPr>
        <p:grpSpPr bwMode="auto">
          <a:xfrm>
            <a:off x="1074738" y="593725"/>
            <a:ext cx="6761162" cy="1114425"/>
            <a:chOff x="1027941" y="393793"/>
            <a:chExt cx="6761145" cy="1114634"/>
          </a:xfrm>
        </p:grpSpPr>
        <p:pic>
          <p:nvPicPr>
            <p:cNvPr id="12290" name="图片 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027941" y="703443"/>
              <a:ext cx="814208" cy="739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对话气泡: 圆角矩形 2"/>
            <p:cNvSpPr/>
            <p:nvPr/>
          </p:nvSpPr>
          <p:spPr>
            <a:xfrm>
              <a:off x="2215388" y="393793"/>
              <a:ext cx="5573698" cy="1114634"/>
            </a:xfrm>
            <a:prstGeom prst="wedgeRoundRectCallout">
              <a:avLst>
                <a:gd name="adj1" fmla="val -55324"/>
                <a:gd name="adj2" fmla="val 15794"/>
                <a:gd name="adj3" fmla="val 16667"/>
              </a:avLst>
            </a:prstGeom>
            <a:solidFill>
              <a:srgbClr val="C6E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914400">
                <a:spcBef>
                  <a:spcPct val="50000"/>
                </a:spcBef>
                <a:defRPr/>
              </a:pPr>
              <a:r>
                <a:rPr lang="zh-CN" altLang="en-US" sz="3200" b="1" dirty="0">
                  <a:solidFill>
                    <a:schemeClr val="tx1"/>
                  </a:solidFill>
                </a:rPr>
                <a:t>你会计算</a:t>
              </a:r>
              <a:r>
                <a:rPr lang="en-US" altLang="zh-CN" sz="3200" b="1" dirty="0">
                  <a:solidFill>
                    <a:schemeClr val="tx1"/>
                  </a:solidFill>
                </a:rPr>
                <a:t>7.2×0.3</a:t>
              </a:r>
              <a:r>
                <a:rPr lang="zh-CN" altLang="en-US" sz="3200" b="1" dirty="0">
                  <a:solidFill>
                    <a:schemeClr val="tx1"/>
                  </a:solidFill>
                </a:rPr>
                <a:t>、</a:t>
              </a:r>
              <a:r>
                <a:rPr lang="en-US" altLang="zh-CN" sz="3200" b="1" dirty="0">
                  <a:solidFill>
                    <a:schemeClr val="tx1"/>
                  </a:solidFill>
                </a:rPr>
                <a:t>3.14×0.8</a:t>
              </a:r>
              <a:r>
                <a:rPr lang="zh-CN" altLang="en-US" sz="3200" b="1" dirty="0">
                  <a:solidFill>
                    <a:schemeClr val="tx1"/>
                  </a:solidFill>
                </a:rPr>
                <a:t>、</a:t>
              </a:r>
              <a:r>
                <a:rPr lang="en-US" altLang="zh-CN" sz="3200" b="1" dirty="0">
                  <a:solidFill>
                    <a:schemeClr val="tx1"/>
                  </a:solidFill>
                </a:rPr>
                <a:t>3.48×0.61</a:t>
              </a:r>
              <a:r>
                <a:rPr lang="zh-CN" altLang="en-US" sz="3200" b="1" dirty="0">
                  <a:solidFill>
                    <a:schemeClr val="tx1"/>
                  </a:solidFill>
                </a:rPr>
                <a:t>吗？</a:t>
              </a:r>
            </a:p>
          </p:txBody>
        </p:sp>
      </p:grpSp>
      <p:grpSp>
        <p:nvGrpSpPr>
          <p:cNvPr id="31" name="Group 23"/>
          <p:cNvGrpSpPr/>
          <p:nvPr/>
        </p:nvGrpSpPr>
        <p:grpSpPr bwMode="auto">
          <a:xfrm>
            <a:off x="3570288" y="2001838"/>
            <a:ext cx="3368675" cy="698500"/>
            <a:chOff x="1373" y="954"/>
            <a:chExt cx="2122" cy="440"/>
          </a:xfrm>
        </p:grpSpPr>
        <p:sp>
          <p:nvSpPr>
            <p:cNvPr id="32" name="Text Box 26"/>
            <p:cNvSpPr txBox="1">
              <a:spLocks noChangeArrowheads="1"/>
            </p:cNvSpPr>
            <p:nvPr/>
          </p:nvSpPr>
          <p:spPr bwMode="auto">
            <a:xfrm>
              <a:off x="1373" y="954"/>
              <a:ext cx="102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solidFill>
                    <a:srgbClr val="3399FF"/>
                  </a:solidFill>
                  <a:latin typeface="+mn-lt"/>
                  <a:ea typeface="+mn-ea"/>
                </a:rPr>
                <a:t>……</a:t>
              </a:r>
              <a:endParaRPr lang="zh-CN" altLang="en-US" sz="3200" b="1" dirty="0">
                <a:solidFill>
                  <a:srgbClr val="3399FF"/>
                </a:solidFill>
                <a:latin typeface="+mn-lt"/>
                <a:ea typeface="+mn-ea"/>
              </a:endParaRPr>
            </a:p>
          </p:txBody>
        </p:sp>
        <p:sp>
          <p:nvSpPr>
            <p:cNvPr id="33" name="Text Box 26"/>
            <p:cNvSpPr txBox="1">
              <a:spLocks noChangeArrowheads="1"/>
            </p:cNvSpPr>
            <p:nvPr/>
          </p:nvSpPr>
          <p:spPr bwMode="auto">
            <a:xfrm>
              <a:off x="1791" y="1026"/>
              <a:ext cx="170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zh-CN" altLang="en-US" sz="3200" b="1" dirty="0">
                  <a:solidFill>
                    <a:srgbClr val="3399FF"/>
                  </a:solidFill>
                  <a:latin typeface="+mn-lt"/>
                  <a:ea typeface="+mn-ea"/>
                </a:rPr>
                <a:t>  一位小数</a:t>
              </a:r>
            </a:p>
          </p:txBody>
        </p:sp>
      </p:grpSp>
      <p:grpSp>
        <p:nvGrpSpPr>
          <p:cNvPr id="34" name="Group 26"/>
          <p:cNvGrpSpPr/>
          <p:nvPr/>
        </p:nvGrpSpPr>
        <p:grpSpPr bwMode="auto">
          <a:xfrm>
            <a:off x="3570288" y="2538413"/>
            <a:ext cx="3295650" cy="711200"/>
            <a:chOff x="1373" y="946"/>
            <a:chExt cx="2076" cy="448"/>
          </a:xfrm>
        </p:grpSpPr>
        <p:sp>
          <p:nvSpPr>
            <p:cNvPr id="35" name="Text Box 26"/>
            <p:cNvSpPr txBox="1">
              <a:spLocks noChangeArrowheads="1"/>
            </p:cNvSpPr>
            <p:nvPr/>
          </p:nvSpPr>
          <p:spPr bwMode="auto">
            <a:xfrm>
              <a:off x="1373" y="946"/>
              <a:ext cx="97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solidFill>
                    <a:srgbClr val="3399FF"/>
                  </a:solidFill>
                  <a:latin typeface="+mn-lt"/>
                  <a:ea typeface="+mn-ea"/>
                </a:rPr>
                <a:t>……</a:t>
              </a:r>
              <a:endParaRPr lang="zh-CN" altLang="en-US" sz="3200" b="1" dirty="0">
                <a:solidFill>
                  <a:srgbClr val="3399FF"/>
                </a:solidFill>
                <a:latin typeface="+mn-lt"/>
                <a:ea typeface="+mn-ea"/>
              </a:endParaRPr>
            </a:p>
          </p:txBody>
        </p:sp>
        <p:sp>
          <p:nvSpPr>
            <p:cNvPr id="36" name="Text Box 26"/>
            <p:cNvSpPr txBox="1">
              <a:spLocks noChangeArrowheads="1"/>
            </p:cNvSpPr>
            <p:nvPr/>
          </p:nvSpPr>
          <p:spPr bwMode="auto">
            <a:xfrm>
              <a:off x="1791" y="1026"/>
              <a:ext cx="165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zh-CN" altLang="en-US" sz="3200" b="1" dirty="0">
                  <a:solidFill>
                    <a:srgbClr val="3399FF"/>
                  </a:solidFill>
                  <a:latin typeface="+mn-lt"/>
                  <a:ea typeface="+mn-ea"/>
                </a:rPr>
                <a:t>  一位小数</a:t>
              </a:r>
            </a:p>
          </p:txBody>
        </p:sp>
      </p:grpSp>
      <p:grpSp>
        <p:nvGrpSpPr>
          <p:cNvPr id="37" name="Group 29"/>
          <p:cNvGrpSpPr/>
          <p:nvPr/>
        </p:nvGrpSpPr>
        <p:grpSpPr bwMode="auto">
          <a:xfrm>
            <a:off x="3568700" y="3236913"/>
            <a:ext cx="2844800" cy="660400"/>
            <a:chOff x="1352" y="978"/>
            <a:chExt cx="1792" cy="416"/>
          </a:xfrm>
        </p:grpSpPr>
        <p:sp>
          <p:nvSpPr>
            <p:cNvPr id="38" name="Text Box 26"/>
            <p:cNvSpPr txBox="1">
              <a:spLocks noChangeArrowheads="1"/>
            </p:cNvSpPr>
            <p:nvPr/>
          </p:nvSpPr>
          <p:spPr bwMode="auto">
            <a:xfrm>
              <a:off x="1352" y="978"/>
              <a:ext cx="65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solidFill>
                    <a:srgbClr val="FF0000"/>
                  </a:solidFill>
                  <a:latin typeface="+mn-lt"/>
                  <a:ea typeface="+mn-ea"/>
                </a:rPr>
                <a:t>……</a:t>
              </a:r>
              <a:endParaRPr lang="zh-CN" altLang="en-US" sz="3200" b="1" dirty="0">
                <a:solidFill>
                  <a:srgbClr val="FF0000"/>
                </a:solidFill>
                <a:latin typeface="+mn-lt"/>
                <a:ea typeface="+mn-ea"/>
              </a:endParaRPr>
            </a:p>
          </p:txBody>
        </p:sp>
        <p:sp>
          <p:nvSpPr>
            <p:cNvPr id="39" name="Text Box 26"/>
            <p:cNvSpPr txBox="1">
              <a:spLocks noChangeArrowheads="1"/>
            </p:cNvSpPr>
            <p:nvPr/>
          </p:nvSpPr>
          <p:spPr bwMode="auto">
            <a:xfrm>
              <a:off x="1791" y="1026"/>
              <a:ext cx="135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zh-CN" altLang="en-US" sz="3200" b="1" dirty="0">
                  <a:solidFill>
                    <a:srgbClr val="3399FF"/>
                  </a:solidFill>
                  <a:latin typeface="+mn-lt"/>
                  <a:ea typeface="+mn-ea"/>
                </a:rPr>
                <a:t>  </a:t>
              </a:r>
              <a:r>
                <a:rPr lang="zh-CN" altLang="en-US" sz="3200" b="1" dirty="0">
                  <a:solidFill>
                    <a:srgbClr val="FF0000"/>
                  </a:solidFill>
                  <a:latin typeface="+mn-lt"/>
                  <a:ea typeface="+mn-ea"/>
                </a:rPr>
                <a:t>两位小数</a:t>
              </a:r>
            </a:p>
          </p:txBody>
        </p:sp>
      </p:grpSp>
      <p:grpSp>
        <p:nvGrpSpPr>
          <p:cNvPr id="10246" name="组合 9"/>
          <p:cNvGrpSpPr/>
          <p:nvPr/>
        </p:nvGrpSpPr>
        <p:grpSpPr bwMode="auto">
          <a:xfrm>
            <a:off x="1976438" y="2073275"/>
            <a:ext cx="1565275" cy="1901825"/>
            <a:chOff x="1341565" y="2026019"/>
            <a:chExt cx="1565627" cy="1900958"/>
          </a:xfrm>
        </p:grpSpPr>
        <p:sp>
          <p:nvSpPr>
            <p:cNvPr id="12302" name="文本框 4"/>
            <p:cNvSpPr txBox="1">
              <a:spLocks noChangeArrowheads="1"/>
            </p:cNvSpPr>
            <p:nvPr/>
          </p:nvSpPr>
          <p:spPr bwMode="auto">
            <a:xfrm>
              <a:off x="2108499" y="2026019"/>
              <a:ext cx="703103" cy="681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7.2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  <p:sp>
          <p:nvSpPr>
            <p:cNvPr id="12303" name="文本框 5"/>
            <p:cNvSpPr txBox="1">
              <a:spLocks noChangeArrowheads="1"/>
            </p:cNvSpPr>
            <p:nvPr/>
          </p:nvSpPr>
          <p:spPr bwMode="auto">
            <a:xfrm>
              <a:off x="1492411" y="2546718"/>
              <a:ext cx="1295691" cy="681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×  0.3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1341565" y="3243077"/>
              <a:ext cx="156562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5" name="文本框 8"/>
            <p:cNvSpPr txBox="1">
              <a:spLocks noChangeArrowheads="1"/>
            </p:cNvSpPr>
            <p:nvPr/>
          </p:nvSpPr>
          <p:spPr bwMode="auto">
            <a:xfrm>
              <a:off x="1765522" y="3245216"/>
              <a:ext cx="1000985" cy="681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2.1 6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23"/>
          <p:cNvGrpSpPr/>
          <p:nvPr/>
        </p:nvGrpSpPr>
        <p:grpSpPr bwMode="auto">
          <a:xfrm>
            <a:off x="3335338" y="93663"/>
            <a:ext cx="3368675" cy="698500"/>
            <a:chOff x="1373" y="954"/>
            <a:chExt cx="2122" cy="440"/>
          </a:xfrm>
        </p:grpSpPr>
        <p:sp>
          <p:nvSpPr>
            <p:cNvPr id="13" name="Text Box 26"/>
            <p:cNvSpPr txBox="1">
              <a:spLocks noChangeArrowheads="1"/>
            </p:cNvSpPr>
            <p:nvPr/>
          </p:nvSpPr>
          <p:spPr bwMode="auto">
            <a:xfrm>
              <a:off x="1373" y="954"/>
              <a:ext cx="102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solidFill>
                    <a:srgbClr val="3399FF"/>
                  </a:solidFill>
                  <a:latin typeface="+mn-lt"/>
                  <a:ea typeface="+mn-ea"/>
                </a:rPr>
                <a:t>……</a:t>
              </a:r>
              <a:endParaRPr lang="zh-CN" altLang="en-US" sz="3200" b="1" dirty="0">
                <a:solidFill>
                  <a:srgbClr val="3399FF"/>
                </a:solidFill>
                <a:latin typeface="+mn-lt"/>
                <a:ea typeface="+mn-ea"/>
              </a:endParaRPr>
            </a:p>
          </p:txBody>
        </p:sp>
        <p:sp>
          <p:nvSpPr>
            <p:cNvPr id="14" name="Text Box 26"/>
            <p:cNvSpPr txBox="1">
              <a:spLocks noChangeArrowheads="1"/>
            </p:cNvSpPr>
            <p:nvPr/>
          </p:nvSpPr>
          <p:spPr bwMode="auto">
            <a:xfrm>
              <a:off x="1791" y="1026"/>
              <a:ext cx="170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zh-CN" altLang="en-US" sz="3200" b="1" dirty="0">
                  <a:solidFill>
                    <a:srgbClr val="3399FF"/>
                  </a:solidFill>
                  <a:latin typeface="+mn-lt"/>
                  <a:ea typeface="+mn-ea"/>
                </a:rPr>
                <a:t>  两位小数</a:t>
              </a:r>
            </a:p>
          </p:txBody>
        </p:sp>
      </p:grpSp>
      <p:grpSp>
        <p:nvGrpSpPr>
          <p:cNvPr id="15" name="Group 26"/>
          <p:cNvGrpSpPr/>
          <p:nvPr/>
        </p:nvGrpSpPr>
        <p:grpSpPr bwMode="auto">
          <a:xfrm>
            <a:off x="3335338" y="628650"/>
            <a:ext cx="3295650" cy="711200"/>
            <a:chOff x="1373" y="946"/>
            <a:chExt cx="2076" cy="448"/>
          </a:xfrm>
        </p:grpSpPr>
        <p:sp>
          <p:nvSpPr>
            <p:cNvPr id="16" name="Text Box 26"/>
            <p:cNvSpPr txBox="1">
              <a:spLocks noChangeArrowheads="1"/>
            </p:cNvSpPr>
            <p:nvPr/>
          </p:nvSpPr>
          <p:spPr bwMode="auto">
            <a:xfrm>
              <a:off x="1373" y="946"/>
              <a:ext cx="97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solidFill>
                    <a:srgbClr val="3399FF"/>
                  </a:solidFill>
                  <a:latin typeface="+mn-lt"/>
                  <a:ea typeface="+mn-ea"/>
                </a:rPr>
                <a:t>……</a:t>
              </a:r>
              <a:endParaRPr lang="zh-CN" altLang="en-US" sz="3200" b="1" dirty="0">
                <a:solidFill>
                  <a:srgbClr val="3399FF"/>
                </a:solidFill>
                <a:latin typeface="+mn-lt"/>
                <a:ea typeface="+mn-ea"/>
              </a:endParaRPr>
            </a:p>
          </p:txBody>
        </p:sp>
        <p:sp>
          <p:nvSpPr>
            <p:cNvPr id="17" name="Text Box 26"/>
            <p:cNvSpPr txBox="1">
              <a:spLocks noChangeArrowheads="1"/>
            </p:cNvSpPr>
            <p:nvPr/>
          </p:nvSpPr>
          <p:spPr bwMode="auto">
            <a:xfrm>
              <a:off x="1791" y="1026"/>
              <a:ext cx="165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zh-CN" altLang="en-US" sz="3200" b="1" dirty="0">
                  <a:solidFill>
                    <a:srgbClr val="3399FF"/>
                  </a:solidFill>
                  <a:latin typeface="+mn-lt"/>
                  <a:ea typeface="+mn-ea"/>
                </a:rPr>
                <a:t>  一位小数</a:t>
              </a:r>
            </a:p>
          </p:txBody>
        </p:sp>
      </p:grpSp>
      <p:grpSp>
        <p:nvGrpSpPr>
          <p:cNvPr id="18" name="Group 29"/>
          <p:cNvGrpSpPr/>
          <p:nvPr/>
        </p:nvGrpSpPr>
        <p:grpSpPr bwMode="auto">
          <a:xfrm>
            <a:off x="3333750" y="1308100"/>
            <a:ext cx="2844800" cy="660400"/>
            <a:chOff x="1352" y="978"/>
            <a:chExt cx="1792" cy="416"/>
          </a:xfrm>
        </p:grpSpPr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1352" y="978"/>
              <a:ext cx="65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solidFill>
                    <a:srgbClr val="FF0000"/>
                  </a:solidFill>
                  <a:latin typeface="+mn-lt"/>
                  <a:ea typeface="+mn-ea"/>
                </a:rPr>
                <a:t>……</a:t>
              </a:r>
              <a:endParaRPr lang="zh-CN" altLang="en-US" sz="3200" b="1" dirty="0">
                <a:solidFill>
                  <a:srgbClr val="FF0000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Text Box 26"/>
            <p:cNvSpPr txBox="1">
              <a:spLocks noChangeArrowheads="1"/>
            </p:cNvSpPr>
            <p:nvPr/>
          </p:nvSpPr>
          <p:spPr bwMode="auto">
            <a:xfrm>
              <a:off x="1791" y="1026"/>
              <a:ext cx="135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zh-CN" altLang="en-US" sz="3200" b="1" dirty="0">
                  <a:solidFill>
                    <a:srgbClr val="3399FF"/>
                  </a:solidFill>
                  <a:latin typeface="+mn-lt"/>
                  <a:ea typeface="+mn-ea"/>
                </a:rPr>
                <a:t>  </a:t>
              </a:r>
              <a:r>
                <a:rPr lang="zh-CN" altLang="en-US" sz="3200" b="1" dirty="0">
                  <a:solidFill>
                    <a:srgbClr val="FF0000"/>
                  </a:solidFill>
                  <a:latin typeface="+mn-lt"/>
                  <a:ea typeface="+mn-ea"/>
                </a:rPr>
                <a:t>三位小数</a:t>
              </a:r>
            </a:p>
          </p:txBody>
        </p:sp>
      </p:grpSp>
      <p:grpSp>
        <p:nvGrpSpPr>
          <p:cNvPr id="13322" name="组合 24"/>
          <p:cNvGrpSpPr/>
          <p:nvPr/>
        </p:nvGrpSpPr>
        <p:grpSpPr bwMode="auto">
          <a:xfrm>
            <a:off x="1741488" y="163513"/>
            <a:ext cx="1566862" cy="1806575"/>
            <a:chOff x="1341565" y="2045185"/>
            <a:chExt cx="1565627" cy="1804670"/>
          </a:xfrm>
        </p:grpSpPr>
        <p:sp>
          <p:nvSpPr>
            <p:cNvPr id="13323" name="文本框 28"/>
            <p:cNvSpPr txBox="1">
              <a:spLocks noChangeArrowheads="1"/>
            </p:cNvSpPr>
            <p:nvPr/>
          </p:nvSpPr>
          <p:spPr bwMode="auto">
            <a:xfrm>
              <a:off x="1766680" y="2045185"/>
              <a:ext cx="999971" cy="68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3.1 4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  <p:sp>
          <p:nvSpPr>
            <p:cNvPr id="13324" name="文本框 29"/>
            <p:cNvSpPr txBox="1">
              <a:spLocks noChangeArrowheads="1"/>
            </p:cNvSpPr>
            <p:nvPr/>
          </p:nvSpPr>
          <p:spPr bwMode="auto">
            <a:xfrm>
              <a:off x="1492258" y="2533856"/>
              <a:ext cx="1294379" cy="68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×  0.8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1341565" y="3163192"/>
              <a:ext cx="156562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6" name="文本框 31"/>
            <p:cNvSpPr txBox="1">
              <a:spLocks noChangeArrowheads="1"/>
            </p:cNvSpPr>
            <p:nvPr/>
          </p:nvSpPr>
          <p:spPr bwMode="auto">
            <a:xfrm>
              <a:off x="1493845" y="3168494"/>
              <a:ext cx="1297551" cy="68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2.5 1 2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</p:grpSp>
      <p:grpSp>
        <p:nvGrpSpPr>
          <p:cNvPr id="13327" name="组合 32"/>
          <p:cNvGrpSpPr/>
          <p:nvPr/>
        </p:nvGrpSpPr>
        <p:grpSpPr bwMode="auto">
          <a:xfrm>
            <a:off x="1474788" y="1954213"/>
            <a:ext cx="1858962" cy="2873375"/>
            <a:chOff x="1047857" y="2118599"/>
            <a:chExt cx="1859335" cy="2872538"/>
          </a:xfrm>
        </p:grpSpPr>
        <p:sp>
          <p:nvSpPr>
            <p:cNvPr id="13328" name="文本框 33"/>
            <p:cNvSpPr txBox="1">
              <a:spLocks noChangeArrowheads="1"/>
            </p:cNvSpPr>
            <p:nvPr/>
          </p:nvSpPr>
          <p:spPr bwMode="auto">
            <a:xfrm>
              <a:off x="1765551" y="2118599"/>
              <a:ext cx="1000961" cy="681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3.4 8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  <p:sp>
          <p:nvSpPr>
            <p:cNvPr id="13329" name="文本框 34"/>
            <p:cNvSpPr txBox="1">
              <a:spLocks noChangeArrowheads="1"/>
            </p:cNvSpPr>
            <p:nvPr/>
          </p:nvSpPr>
          <p:spPr bwMode="auto">
            <a:xfrm>
              <a:off x="1157416" y="2559916"/>
              <a:ext cx="1593535" cy="681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×  0.6 1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  <p:cxnSp>
          <p:nvCxnSpPr>
            <p:cNvPr id="36" name="直接连接符 35"/>
            <p:cNvCxnSpPr/>
            <p:nvPr/>
          </p:nvCxnSpPr>
          <p:spPr>
            <a:xfrm>
              <a:off x="1341603" y="3243808"/>
              <a:ext cx="156558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1" name="文本框 36"/>
            <p:cNvSpPr txBox="1">
              <a:spLocks noChangeArrowheads="1"/>
            </p:cNvSpPr>
            <p:nvPr/>
          </p:nvSpPr>
          <p:spPr bwMode="auto">
            <a:xfrm>
              <a:off x="1740146" y="3244116"/>
              <a:ext cx="984447" cy="681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3 4 8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  <p:sp>
          <p:nvSpPr>
            <p:cNvPr id="13332" name="文本框 37"/>
            <p:cNvSpPr txBox="1">
              <a:spLocks noChangeArrowheads="1"/>
            </p:cNvSpPr>
            <p:nvPr/>
          </p:nvSpPr>
          <p:spPr bwMode="auto">
            <a:xfrm>
              <a:off x="1157416" y="3734645"/>
              <a:ext cx="1282322" cy="681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2 0 8 8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1047857" y="4418216"/>
              <a:ext cx="183234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4" name="文本框 39"/>
            <p:cNvSpPr txBox="1">
              <a:spLocks noChangeArrowheads="1"/>
            </p:cNvSpPr>
            <p:nvPr/>
          </p:nvSpPr>
          <p:spPr bwMode="auto">
            <a:xfrm>
              <a:off x="1157416" y="4309310"/>
              <a:ext cx="1596710" cy="681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en-US" altLang="zh-CN" sz="3200" b="1">
                  <a:ea typeface="黑体" panose="02010609060101010101" pitchFamily="49" charset="-122"/>
                </a:rPr>
                <a:t>2.1 2 2 8</a:t>
              </a:r>
              <a:endParaRPr lang="zh-CN" altLang="en-US" sz="3200" b="1">
                <a:ea typeface="黑体" panose="02010609060101010101" pitchFamily="49" charset="-122"/>
              </a:endParaRPr>
            </a:p>
          </p:txBody>
        </p:sp>
      </p:grpSp>
      <p:grpSp>
        <p:nvGrpSpPr>
          <p:cNvPr id="41" name="Group 23"/>
          <p:cNvGrpSpPr/>
          <p:nvPr/>
        </p:nvGrpSpPr>
        <p:grpSpPr bwMode="auto">
          <a:xfrm>
            <a:off x="3392488" y="1865313"/>
            <a:ext cx="3368675" cy="698500"/>
            <a:chOff x="1373" y="954"/>
            <a:chExt cx="2122" cy="440"/>
          </a:xfrm>
        </p:grpSpPr>
        <p:sp>
          <p:nvSpPr>
            <p:cNvPr id="42" name="Text Box 26"/>
            <p:cNvSpPr txBox="1">
              <a:spLocks noChangeArrowheads="1"/>
            </p:cNvSpPr>
            <p:nvPr/>
          </p:nvSpPr>
          <p:spPr bwMode="auto">
            <a:xfrm>
              <a:off x="1373" y="954"/>
              <a:ext cx="102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solidFill>
                    <a:srgbClr val="3399FF"/>
                  </a:solidFill>
                  <a:latin typeface="+mn-lt"/>
                  <a:ea typeface="+mn-ea"/>
                </a:rPr>
                <a:t>……</a:t>
              </a:r>
              <a:endParaRPr lang="zh-CN" altLang="en-US" sz="3200" b="1" dirty="0">
                <a:solidFill>
                  <a:srgbClr val="3399FF"/>
                </a:solidFill>
                <a:latin typeface="+mn-lt"/>
                <a:ea typeface="+mn-ea"/>
              </a:endParaRPr>
            </a:p>
          </p:txBody>
        </p:sp>
        <p:sp>
          <p:nvSpPr>
            <p:cNvPr id="43" name="Text Box 26"/>
            <p:cNvSpPr txBox="1">
              <a:spLocks noChangeArrowheads="1"/>
            </p:cNvSpPr>
            <p:nvPr/>
          </p:nvSpPr>
          <p:spPr bwMode="auto">
            <a:xfrm>
              <a:off x="1791" y="1026"/>
              <a:ext cx="170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zh-CN" altLang="en-US" sz="3200" b="1" dirty="0">
                  <a:solidFill>
                    <a:srgbClr val="3399FF"/>
                  </a:solidFill>
                  <a:latin typeface="+mn-lt"/>
                  <a:ea typeface="+mn-ea"/>
                </a:rPr>
                <a:t>  两位小数</a:t>
              </a:r>
            </a:p>
          </p:txBody>
        </p:sp>
      </p:grpSp>
      <p:grpSp>
        <p:nvGrpSpPr>
          <p:cNvPr id="44" name="Group 26"/>
          <p:cNvGrpSpPr/>
          <p:nvPr/>
        </p:nvGrpSpPr>
        <p:grpSpPr bwMode="auto">
          <a:xfrm>
            <a:off x="3392488" y="2401888"/>
            <a:ext cx="3295650" cy="711200"/>
            <a:chOff x="1373" y="946"/>
            <a:chExt cx="2076" cy="448"/>
          </a:xfrm>
        </p:grpSpPr>
        <p:sp>
          <p:nvSpPr>
            <p:cNvPr id="45" name="Text Box 26"/>
            <p:cNvSpPr txBox="1">
              <a:spLocks noChangeArrowheads="1"/>
            </p:cNvSpPr>
            <p:nvPr/>
          </p:nvSpPr>
          <p:spPr bwMode="auto">
            <a:xfrm>
              <a:off x="1373" y="946"/>
              <a:ext cx="97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solidFill>
                    <a:srgbClr val="3399FF"/>
                  </a:solidFill>
                  <a:latin typeface="+mn-lt"/>
                  <a:ea typeface="+mn-ea"/>
                </a:rPr>
                <a:t>……</a:t>
              </a:r>
              <a:endParaRPr lang="zh-CN" altLang="en-US" sz="3200" b="1" dirty="0">
                <a:solidFill>
                  <a:srgbClr val="3399FF"/>
                </a:solidFill>
                <a:latin typeface="+mn-lt"/>
                <a:ea typeface="+mn-ea"/>
              </a:endParaRPr>
            </a:p>
          </p:txBody>
        </p:sp>
        <p:sp>
          <p:nvSpPr>
            <p:cNvPr id="46" name="Text Box 26"/>
            <p:cNvSpPr txBox="1">
              <a:spLocks noChangeArrowheads="1"/>
            </p:cNvSpPr>
            <p:nvPr/>
          </p:nvSpPr>
          <p:spPr bwMode="auto">
            <a:xfrm>
              <a:off x="1791" y="1026"/>
              <a:ext cx="165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zh-CN" altLang="en-US" sz="3200" b="1" dirty="0">
                  <a:solidFill>
                    <a:srgbClr val="3399FF"/>
                  </a:solidFill>
                  <a:latin typeface="+mn-lt"/>
                  <a:ea typeface="+mn-ea"/>
                </a:rPr>
                <a:t>  两位小数</a:t>
              </a:r>
            </a:p>
          </p:txBody>
        </p:sp>
      </p:grpSp>
      <p:grpSp>
        <p:nvGrpSpPr>
          <p:cNvPr id="47" name="Group 29"/>
          <p:cNvGrpSpPr/>
          <p:nvPr/>
        </p:nvGrpSpPr>
        <p:grpSpPr bwMode="auto">
          <a:xfrm>
            <a:off x="3417888" y="4033838"/>
            <a:ext cx="2844800" cy="660400"/>
            <a:chOff x="1352" y="978"/>
            <a:chExt cx="1792" cy="416"/>
          </a:xfrm>
        </p:grpSpPr>
        <p:sp>
          <p:nvSpPr>
            <p:cNvPr id="48" name="Text Box 26"/>
            <p:cNvSpPr txBox="1">
              <a:spLocks noChangeArrowheads="1"/>
            </p:cNvSpPr>
            <p:nvPr/>
          </p:nvSpPr>
          <p:spPr bwMode="auto">
            <a:xfrm>
              <a:off x="1352" y="978"/>
              <a:ext cx="65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solidFill>
                    <a:srgbClr val="FF0000"/>
                  </a:solidFill>
                  <a:latin typeface="+mn-lt"/>
                  <a:ea typeface="+mn-ea"/>
                </a:rPr>
                <a:t>……</a:t>
              </a:r>
              <a:endParaRPr lang="zh-CN" altLang="en-US" sz="3200" b="1" dirty="0">
                <a:solidFill>
                  <a:srgbClr val="FF0000"/>
                </a:solidFill>
                <a:latin typeface="+mn-lt"/>
                <a:ea typeface="+mn-ea"/>
              </a:endParaRPr>
            </a:p>
          </p:txBody>
        </p:sp>
        <p:sp>
          <p:nvSpPr>
            <p:cNvPr id="49" name="Text Box 26"/>
            <p:cNvSpPr txBox="1">
              <a:spLocks noChangeArrowheads="1"/>
            </p:cNvSpPr>
            <p:nvPr/>
          </p:nvSpPr>
          <p:spPr bwMode="auto">
            <a:xfrm>
              <a:off x="1791" y="1026"/>
              <a:ext cx="135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zh-CN" altLang="en-US" sz="3200" b="1" dirty="0">
                  <a:solidFill>
                    <a:srgbClr val="3399FF"/>
                  </a:solidFill>
                  <a:latin typeface="+mn-lt"/>
                  <a:ea typeface="+mn-ea"/>
                </a:rPr>
                <a:t>  </a:t>
              </a:r>
              <a:r>
                <a:rPr lang="zh-CN" altLang="en-US" sz="3200" b="1" dirty="0">
                  <a:solidFill>
                    <a:srgbClr val="FF0000"/>
                  </a:solidFill>
                  <a:latin typeface="+mn-lt"/>
                  <a:ea typeface="+mn-ea"/>
                </a:rPr>
                <a:t>四位小数</a:t>
              </a:r>
            </a:p>
          </p:txBody>
        </p:sp>
      </p:grpSp>
      <p:cxnSp>
        <p:nvCxnSpPr>
          <p:cNvPr id="5" name="直接连接符 4"/>
          <p:cNvCxnSpPr/>
          <p:nvPr/>
        </p:nvCxnSpPr>
        <p:spPr>
          <a:xfrm flipV="1">
            <a:off x="874713" y="1952625"/>
            <a:ext cx="7315200" cy="33338"/>
          </a:xfrm>
          <a:prstGeom prst="line">
            <a:avLst/>
          </a:prstGeom>
          <a:ln w="19050">
            <a:solidFill>
              <a:srgbClr val="FFE2A5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805"/>
  <p:tag name="MH_LIBRARY" val="GRAPHIC"/>
  <p:tag name="MH_TYPE" val="SubTitle"/>
  <p:tag name="MH_ORDER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805"/>
  <p:tag name="MH_LIBRARY" val="GRAPHIC"/>
  <p:tag name="MH_TYPE" val="SubTitle"/>
  <p:tag name="MH_ORDER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2150243"/>
  <p:tag name="MH_LIBRARY" val="GRAPHIC"/>
  <p:tag name="MH_TYPE" val="Other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2150243"/>
  <p:tag name="MH_LIBRARY" val="GRAPHIC"/>
  <p:tag name="MH_TYPE" val="SubTitle"/>
  <p:tag name="MH_ORDER" val="3"/>
</p:tagLst>
</file>

<file path=ppt/theme/theme1.xml><?xml version="1.0" encoding="utf-8"?>
<a:theme xmlns:a="http://schemas.openxmlformats.org/drawingml/2006/main" name="WWW.2PPT.COM&#10;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645</Words>
  <Application>Microsoft Office PowerPoint</Application>
  <PresentationFormat>全屏显示(16:9)</PresentationFormat>
  <Paragraphs>153</Paragraphs>
  <Slides>18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等线</vt:lpstr>
      <vt:lpstr>黑体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Cambria</vt:lpstr>
      <vt:lpstr>Times New Roman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2019-03-08T09:02:00Z</cp:lastPrinted>
  <dcterms:created xsi:type="dcterms:W3CDTF">2019-02-15T07:32:00Z</dcterms:created>
  <dcterms:modified xsi:type="dcterms:W3CDTF">2023-01-16T16:21:56Z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B657B757240F450A936D171E2FDD1024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