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handoutMasterIdLst>
    <p:handoutMasterId r:id="rId39"/>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6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441E7F4-CBAF-44C4-9C10-BFBFF43418CD}"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A900B09-1E5B-48B6-8072-0F501A91FED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BEAEB316-11BC-47D2-BB22-DD1670969E47}"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28E5CF92-D0EB-4CA4-B536-E27078AF6136}"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AB96B8CF-49EF-4302-83F6-80B745EFE84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CD29DB8E-BC5F-486D-BEFE-1CA481B701E4}"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84ED6EEF-6736-4A1E-BC63-3C9305CDA4C9}"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29CA4225-AFEB-423D-B675-663DA64957A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D5480903-80F5-4982-9567-B17240397BEC}"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1C97AD58-E241-40D0-9532-09AAB4093620}"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CBFE2D47-E295-45A7-9055-D760C0A9074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177C41AA-E2EB-4222-BEF9-74F60B56008C}"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9A83AEFE-AB57-4027-B0E1-4111089FA2DC}"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fld id="{428A7E13-8164-40FC-9247-027D3214F216}"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image" Target="../media/image6.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image" Target="../media/image5.png"/><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slideLayout" Target="../slideLayouts/slideLayout7.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7.png"/><Relationship Id="rId8" Type="http://schemas.openxmlformats.org/officeDocument/2006/relationships/tags" Target="../tags/tag8.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3108325" y="11636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400" b="1">
              <a:solidFill>
                <a:srgbClr val="000000"/>
              </a:solidFill>
              <a:latin typeface="Times New Roman" panose="02020603050405020304" pitchFamily="18" charset="0"/>
              <a:ea typeface="黑体" panose="02010609060101010101" pitchFamily="49" charset="-122"/>
            </a:endParaRPr>
          </a:p>
        </p:txBody>
      </p:sp>
      <p:pic>
        <p:nvPicPr>
          <p:cNvPr id="7171" name="PA_图片 1" hidden="1"/>
          <p:cNvPicPr>
            <a:picLocks noGrp="1" noRot="1" noChangeAspect="1" noEditPoints="1" noChangeArrowheads="1"/>
          </p:cNvPicPr>
          <p:nvPr>
            <p:custDataLst>
              <p:tags r:id="rId1"/>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A_图片 1" hidden="1"/>
          <p:cNvPicPr>
            <a:picLocks noGrp="1" noRot="1" noChangeAspect="1" noEditPoints="1" noChangeArrowheads="1"/>
          </p:cNvPicPr>
          <p:nvPr>
            <p:custDataLst>
              <p:tags r:id="rId2"/>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A_图片 1" hidden="1"/>
          <p:cNvPicPr>
            <a:picLocks noGrp="1" noRot="1" noChangeAspect="1" noEditPoints="1" noChangeArrowheads="1"/>
          </p:cNvPicPr>
          <p:nvPr>
            <p:custDataLst>
              <p:tags r:id="rId3"/>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1054100"/>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A_图片 1" hidden="1"/>
          <p:cNvPicPr>
            <a:picLocks noGrp="1" noRot="1" noChangeAspect="1" noEditPoints="1" noChangeArrowheads="1"/>
          </p:cNvPicPr>
          <p:nvPr>
            <p:custDataLst>
              <p:tags r:id="rId4"/>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A_图片 1" hidden="1"/>
          <p:cNvPicPr>
            <a:picLocks noGrp="1" noRot="1" noChangeAspect="1" noEditPoints="1" noChangeArrowheads="1"/>
          </p:cNvPicPr>
          <p:nvPr>
            <p:custDataLst>
              <p:tags r:id="rId5"/>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A_图片 1" hidden="1"/>
          <p:cNvPicPr>
            <a:picLocks noGrp="1" noRot="1" noChangeAspect="1" noEditPoints="1" noChangeArrowheads="1"/>
          </p:cNvPicPr>
          <p:nvPr>
            <p:custDataLst>
              <p:tags r:id="rId6"/>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A_图片 1" hidden="1"/>
          <p:cNvPicPr>
            <a:picLocks noGrp="1" noRot="1" noChangeAspect="1" noEditPoints="1" noChangeArrowheads="1"/>
          </p:cNvPicPr>
          <p:nvPr>
            <p:custDataLst>
              <p:tags r:id="rId7"/>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A_图片 1" hidden="1"/>
          <p:cNvPicPr>
            <a:picLocks noGrp="1" noRot="1" noChangeAspect="1" noEditPoints="1" noChangeArrowheads="1"/>
          </p:cNvPicPr>
          <p:nvPr>
            <p:custDataLst>
              <p:tags r:id="rId8"/>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A_图片 1" hidden="1"/>
          <p:cNvPicPr>
            <a:picLocks noGrp="1" noRot="1" noChangeAspect="1" noEditPoints="1" noChangeArrowheads="1"/>
          </p:cNvPicPr>
          <p:nvPr>
            <p:custDataLst>
              <p:tags r:id="rId9"/>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A_图片 1" hidden="1"/>
          <p:cNvPicPr>
            <a:picLocks noGrp="1" noRot="1" noChangeAspect="1" noEditPoints="1" noChangeArrowheads="1"/>
          </p:cNvPicPr>
          <p:nvPr>
            <p:custDataLst>
              <p:tags r:id="rId10"/>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1730375"/>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A_图片 1" hidden="1"/>
          <p:cNvPicPr>
            <a:picLocks noGrp="1" noRot="1" noChangeAspect="1" noEditPoints="1" noChangeArrowheads="1"/>
          </p:cNvPicPr>
          <p:nvPr>
            <p:custDataLst>
              <p:tags r:id="rId11"/>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A_图片 1" hidden="1"/>
          <p:cNvPicPr>
            <a:picLocks noGrp="1" noRot="1" noChangeAspect="1" noEditPoints="1" noChangeArrowheads="1"/>
          </p:cNvPicPr>
          <p:nvPr>
            <p:custDataLst>
              <p:tags r:id="rId12"/>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A_图片 1" hidden="1"/>
          <p:cNvPicPr>
            <a:picLocks noGrp="1" noRot="1" noChangeAspect="1" noEditPoints="1" noChangeArrowheads="1"/>
          </p:cNvPicPr>
          <p:nvPr>
            <p:custDataLst>
              <p:tags r:id="rId13"/>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A_图片 1" hidden="1"/>
          <p:cNvPicPr>
            <a:picLocks noGrp="1" noRot="1" noChangeAspect="1" noEditPoints="1" noChangeArrowheads="1"/>
          </p:cNvPicPr>
          <p:nvPr>
            <p:custDataLst>
              <p:tags r:id="rId14"/>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A_图片 1" hidden="1"/>
          <p:cNvPicPr>
            <a:picLocks noGrp="1" noRot="1" noChangeAspect="1" noEditPoints="1" noChangeArrowheads="1"/>
          </p:cNvPicPr>
          <p:nvPr>
            <p:custDataLst>
              <p:tags r:id="rId15"/>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A_图片 1" hidden="1"/>
          <p:cNvPicPr>
            <a:picLocks noGrp="1" noRot="1" noChangeAspect="1" noEditPoints="1" noChangeArrowheads="1"/>
          </p:cNvPicPr>
          <p:nvPr>
            <p:custDataLst>
              <p:tags r:id="rId16"/>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A_图片 1" hidden="1"/>
          <p:cNvPicPr>
            <a:picLocks noGrp="1" noRot="1" noChangeAspect="1" noEditPoints="1" noChangeArrowheads="1"/>
          </p:cNvPicPr>
          <p:nvPr>
            <p:custDataLst>
              <p:tags r:id="rId17"/>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4437063"/>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A_图片 1" hidden="1"/>
          <p:cNvPicPr>
            <a:picLocks noGrp="1" noRot="1" noChangeAspect="1" noEditPoints="1" noChangeArrowheads="1"/>
          </p:cNvPicPr>
          <p:nvPr>
            <p:custDataLst>
              <p:tags r:id="rId18"/>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9" name="PA_图片 1" hidden="1"/>
          <p:cNvPicPr>
            <a:picLocks noGrp="1" noRot="1" noChangeAspect="1" noEditPoints="1" noChangeArrowheads="1"/>
          </p:cNvPicPr>
          <p:nvPr>
            <p:custDataLst>
              <p:tags r:id="rId19"/>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0" name="PA_图片 1" hidden="1"/>
          <p:cNvPicPr>
            <a:picLocks noGrp="1" noRot="1" noChangeAspect="1" noEditPoints="1" noChangeArrowheads="1"/>
          </p:cNvPicPr>
          <p:nvPr>
            <p:custDataLst>
              <p:tags r:id="rId20"/>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1" name="PA_图片 1" hidden="1"/>
          <p:cNvPicPr>
            <a:picLocks noGrp="1" noRot="1" noChangeAspect="1" noEditPoints="1" noChangeArrowheads="1"/>
          </p:cNvPicPr>
          <p:nvPr>
            <p:custDataLst>
              <p:tags r:id="rId21"/>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A_图片 1" hidden="1"/>
          <p:cNvPicPr>
            <a:picLocks noGrp="1" noRot="1" noChangeAspect="1" noEditPoints="1" noChangeArrowheads="1"/>
          </p:cNvPicPr>
          <p:nvPr>
            <p:custDataLst>
              <p:tags r:id="rId22"/>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3" name="PA_图片 1" hidden="1"/>
          <p:cNvPicPr>
            <a:picLocks noGrp="1" noRot="1" noChangeAspect="1" noEditPoints="1" noChangeArrowheads="1"/>
          </p:cNvPicPr>
          <p:nvPr>
            <p:custDataLst>
              <p:tags r:id="rId23"/>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4" name="PA_图片 1" hidden="1"/>
          <p:cNvPicPr>
            <a:picLocks noGrp="1" noRot="1" noChangeAspect="1" noEditPoints="1" noChangeArrowheads="1"/>
          </p:cNvPicPr>
          <p:nvPr>
            <p:custDataLst>
              <p:tags r:id="rId24"/>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5113338"/>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A_图片 1" hidden="1"/>
          <p:cNvPicPr>
            <a:picLocks noGrp="1" noRot="1" noChangeAspect="1" noEditPoints="1" noChangeArrowheads="1"/>
          </p:cNvPicPr>
          <p:nvPr>
            <p:custDataLst>
              <p:tags r:id="rId25"/>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A_图片 1" hidden="1"/>
          <p:cNvPicPr>
            <a:picLocks noGrp="1" noRot="1" noChangeAspect="1" noEditPoints="1" noChangeArrowheads="1"/>
          </p:cNvPicPr>
          <p:nvPr>
            <p:custDataLst>
              <p:tags r:id="rId26"/>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7" name="PA_图片 1" hidden="1"/>
          <p:cNvPicPr>
            <a:picLocks noGrp="1" noRot="1" noChangeAspect="1" noEditPoints="1" noChangeArrowheads="1"/>
          </p:cNvPicPr>
          <p:nvPr>
            <p:custDataLst>
              <p:tags r:id="rId27"/>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8" name="PA_图片 1" hidden="1"/>
          <p:cNvPicPr>
            <a:picLocks noGrp="1" noRot="1" noChangeAspect="1" noEditPoints="1" noChangeArrowheads="1"/>
          </p:cNvPicPr>
          <p:nvPr>
            <p:custDataLst>
              <p:tags r:id="rId28"/>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9" name="PA_文本框 123" hidden="1"/>
          <p:cNvSpPr>
            <a:spLocks noGrp="1" noRot="1" noChangeAspect="1" noEditPoints="1" noChangeArrowheads="1" noTextEdit="1"/>
          </p:cNvSpPr>
          <p:nvPr>
            <p:custDataLst>
              <p:tags r:id="rId29"/>
            </p:custDataLst>
          </p:nvPr>
        </p:nvSpPr>
        <p:spPr bwMode="auto">
          <a:xfrm>
            <a:off x="1131888" y="2754313"/>
            <a:ext cx="6889750" cy="1333500"/>
          </a:xfrm>
          <a:custGeom>
            <a:avLst/>
            <a:gdLst>
              <a:gd name="T0" fmla="*/ 930241 w 10306347"/>
              <a:gd name="T1" fmla="*/ 915038 h 1778496"/>
              <a:gd name="T2" fmla="*/ 676539 w 10306347"/>
              <a:gd name="T3" fmla="*/ 1210751 h 1778496"/>
              <a:gd name="T4" fmla="*/ 273601 w 10306347"/>
              <a:gd name="T5" fmla="*/ 1210751 h 1778496"/>
              <a:gd name="T6" fmla="*/ 164161 w 10306347"/>
              <a:gd name="T7" fmla="*/ 825766 h 1778496"/>
              <a:gd name="T8" fmla="*/ 1188917 w 10306347"/>
              <a:gd name="T9" fmla="*/ 1205172 h 1778496"/>
              <a:gd name="T10" fmla="*/ 0 w 10306347"/>
              <a:gd name="T11" fmla="*/ 1305603 h 1778496"/>
              <a:gd name="T12" fmla="*/ 164161 w 10306347"/>
              <a:gd name="T13" fmla="*/ 825766 h 1778496"/>
              <a:gd name="T14" fmla="*/ 6118696 w 10306347"/>
              <a:gd name="T15" fmla="*/ 814607 h 1778496"/>
              <a:gd name="T16" fmla="*/ 6118696 w 10306347"/>
              <a:gd name="T17" fmla="*/ 725335 h 1778496"/>
              <a:gd name="T18" fmla="*/ 2731028 w 10306347"/>
              <a:gd name="T19" fmla="*/ 781130 h 1778496"/>
              <a:gd name="T20" fmla="*/ 4104004 w 10306347"/>
              <a:gd name="T21" fmla="*/ 496575 h 1778496"/>
              <a:gd name="T22" fmla="*/ 4104004 w 10306347"/>
              <a:gd name="T23" fmla="*/ 496575 h 1778496"/>
              <a:gd name="T24" fmla="*/ 129339 w 10306347"/>
              <a:gd name="T25" fmla="*/ 781130 h 1778496"/>
              <a:gd name="T26" fmla="*/ 4004513 w 10306347"/>
              <a:gd name="T27" fmla="*/ 401724 h 1778496"/>
              <a:gd name="T28" fmla="*/ 4492017 w 10306347"/>
              <a:gd name="T29" fmla="*/ 998730 h 1778496"/>
              <a:gd name="T30" fmla="*/ 4104004 w 10306347"/>
              <a:gd name="T31" fmla="*/ 1048945 h 1778496"/>
              <a:gd name="T32" fmla="*/ 4004513 w 10306347"/>
              <a:gd name="T33" fmla="*/ 401724 h 1778496"/>
              <a:gd name="T34" fmla="*/ 6118696 w 10306347"/>
              <a:gd name="T35" fmla="*/ 223180 h 1778496"/>
              <a:gd name="T36" fmla="*/ 4810387 w 10306347"/>
              <a:gd name="T37" fmla="*/ 139487 h 1778496"/>
              <a:gd name="T38" fmla="*/ 4785517 w 10306347"/>
              <a:gd name="T39" fmla="*/ 234339 h 1778496"/>
              <a:gd name="T40" fmla="*/ 4482068 w 10306347"/>
              <a:gd name="T41" fmla="*/ 1199592 h 1778496"/>
              <a:gd name="T42" fmla="*/ 4079130 w 10306347"/>
              <a:gd name="T43" fmla="*/ 234339 h 1778496"/>
              <a:gd name="T44" fmla="*/ 5964482 w 10306347"/>
              <a:gd name="T45" fmla="*/ 133908 h 1778496"/>
              <a:gd name="T46" fmla="*/ 6203264 w 10306347"/>
              <a:gd name="T47" fmla="*/ 223180 h 1778496"/>
              <a:gd name="T48" fmla="*/ 6203264 w 10306347"/>
              <a:gd name="T49" fmla="*/ 1054525 h 1778496"/>
              <a:gd name="T50" fmla="*/ 5897328 w 10306347"/>
              <a:gd name="T51" fmla="*/ 1141008 h 1778496"/>
              <a:gd name="T52" fmla="*/ 5855042 w 10306347"/>
              <a:gd name="T53" fmla="*/ 223180 h 1778496"/>
              <a:gd name="T54" fmla="*/ 358167 w 10306347"/>
              <a:gd name="T55" fmla="*/ 223180 h 1778496"/>
              <a:gd name="T56" fmla="*/ 2989704 w 10306347"/>
              <a:gd name="T57" fmla="*/ 55795 h 1778496"/>
              <a:gd name="T58" fmla="*/ 2576817 w 10306347"/>
              <a:gd name="T59" fmla="*/ 424042 h 1778496"/>
              <a:gd name="T60" fmla="*/ 2957370 w 10306347"/>
              <a:gd name="T61" fmla="*/ 1163325 h 1778496"/>
              <a:gd name="T62" fmla="*/ 2795697 w 10306347"/>
              <a:gd name="T63" fmla="*/ 1149377 h 1778496"/>
              <a:gd name="T64" fmla="*/ 2656409 w 10306347"/>
              <a:gd name="T65" fmla="*/ 842504 h 1778496"/>
              <a:gd name="T66" fmla="*/ 2442504 w 10306347"/>
              <a:gd name="T67" fmla="*/ 1255387 h 1778496"/>
              <a:gd name="T68" fmla="*/ 2492249 w 10306347"/>
              <a:gd name="T69" fmla="*/ 424042 h 1778496"/>
              <a:gd name="T70" fmla="*/ 2228598 w 10306347"/>
              <a:gd name="T71" fmla="*/ 55795 h 1778496"/>
              <a:gd name="T72" fmla="*/ 2422605 w 10306347"/>
              <a:gd name="T73" fmla="*/ 446360 h 1778496"/>
              <a:gd name="T74" fmla="*/ 2109209 w 10306347"/>
              <a:gd name="T75" fmla="*/ 719755 h 1778496"/>
              <a:gd name="T76" fmla="*/ 2253470 w 10306347"/>
              <a:gd name="T77" fmla="*/ 1283284 h 1778496"/>
              <a:gd name="T78" fmla="*/ 2019667 w 10306347"/>
              <a:gd name="T79" fmla="*/ 1300023 h 1778496"/>
              <a:gd name="T80" fmla="*/ 2119158 w 10306347"/>
              <a:gd name="T81" fmla="*/ 89272 h 1778496"/>
              <a:gd name="T82" fmla="*/ 2233572 w 10306347"/>
              <a:gd name="T83" fmla="*/ 189703 h 1778496"/>
              <a:gd name="T84" fmla="*/ 6665895 w 10306347"/>
              <a:gd name="T85" fmla="*/ 239919 h 1778496"/>
              <a:gd name="T86" fmla="*/ 6665895 w 10306347"/>
              <a:gd name="T87" fmla="*/ 557950 h 1778496"/>
              <a:gd name="T88" fmla="*/ 6889750 w 10306347"/>
              <a:gd name="T89" fmla="*/ 1244228 h 1778496"/>
              <a:gd name="T90" fmla="*/ 6272905 w 10306347"/>
              <a:gd name="T91" fmla="*/ 1143797 h 1778496"/>
              <a:gd name="T92" fmla="*/ 6451987 w 10306347"/>
              <a:gd name="T93" fmla="*/ 357088 h 1778496"/>
              <a:gd name="T94" fmla="*/ 6576354 w 10306347"/>
              <a:gd name="T95" fmla="*/ 239919 h 1778496"/>
              <a:gd name="T96" fmla="*/ 616844 w 10306347"/>
              <a:gd name="T97" fmla="*/ 172965 h 1778496"/>
              <a:gd name="T98" fmla="*/ 975012 w 10306347"/>
              <a:gd name="T99" fmla="*/ 262236 h 1778496"/>
              <a:gd name="T100" fmla="*/ 1064554 w 10306347"/>
              <a:gd name="T101" fmla="*/ 786709 h 1778496"/>
              <a:gd name="T102" fmla="*/ 402939 w 10306347"/>
              <a:gd name="T103" fmla="*/ 797868 h 1778496"/>
              <a:gd name="T104" fmla="*/ 582023 w 10306347"/>
              <a:gd name="T105" fmla="*/ 262236 h 1778496"/>
              <a:gd name="T106" fmla="*/ 577048 w 10306347"/>
              <a:gd name="T107" fmla="*/ 0 h 177849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06347"/>
              <a:gd name="T163" fmla="*/ 0 h 1778496"/>
              <a:gd name="T164" fmla="*/ 10306347 w 10306347"/>
              <a:gd name="T165" fmla="*/ 1778496 h 177849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06347" h="1778496">
                <a:moveTo>
                  <a:pt x="1145977" y="1220391"/>
                </a:moveTo>
                <a:lnTo>
                  <a:pt x="1145977" y="1614785"/>
                </a:lnTo>
                <a:lnTo>
                  <a:pt x="1391543" y="1614785"/>
                </a:lnTo>
                <a:lnTo>
                  <a:pt x="1391543" y="1220391"/>
                </a:lnTo>
                <a:lnTo>
                  <a:pt x="1145977" y="1220391"/>
                </a:lnTo>
                <a:close/>
                <a:moveTo>
                  <a:pt x="773907" y="1220391"/>
                </a:moveTo>
                <a:lnTo>
                  <a:pt x="773907" y="1614785"/>
                </a:lnTo>
                <a:lnTo>
                  <a:pt x="1012031" y="1614785"/>
                </a:lnTo>
                <a:lnTo>
                  <a:pt x="1012031" y="1220391"/>
                </a:lnTo>
                <a:lnTo>
                  <a:pt x="773907" y="1220391"/>
                </a:lnTo>
                <a:close/>
                <a:moveTo>
                  <a:pt x="409278" y="1220391"/>
                </a:moveTo>
                <a:lnTo>
                  <a:pt x="409278" y="1614785"/>
                </a:lnTo>
                <a:lnTo>
                  <a:pt x="632520" y="1614785"/>
                </a:lnTo>
                <a:lnTo>
                  <a:pt x="632520" y="1220391"/>
                </a:lnTo>
                <a:lnTo>
                  <a:pt x="409278" y="1220391"/>
                </a:lnTo>
                <a:close/>
                <a:moveTo>
                  <a:pt x="245567" y="1101328"/>
                </a:moveTo>
                <a:lnTo>
                  <a:pt x="1555254" y="1101328"/>
                </a:lnTo>
                <a:cubicBezTo>
                  <a:pt x="1550293" y="1190625"/>
                  <a:pt x="1547813" y="1279922"/>
                  <a:pt x="1547813" y="1369219"/>
                </a:cubicBezTo>
                <a:lnTo>
                  <a:pt x="1547813" y="1614785"/>
                </a:lnTo>
                <a:cubicBezTo>
                  <a:pt x="1622227" y="1614785"/>
                  <a:pt x="1699121" y="1612305"/>
                  <a:pt x="1778496" y="1607344"/>
                </a:cubicBezTo>
                <a:lnTo>
                  <a:pt x="1778496" y="1741289"/>
                </a:lnTo>
                <a:cubicBezTo>
                  <a:pt x="1659434" y="1736328"/>
                  <a:pt x="1520527" y="1733848"/>
                  <a:pt x="1361778" y="1733848"/>
                </a:cubicBezTo>
                <a:lnTo>
                  <a:pt x="364629" y="1733848"/>
                </a:lnTo>
                <a:cubicBezTo>
                  <a:pt x="205879" y="1733848"/>
                  <a:pt x="84336" y="1736328"/>
                  <a:pt x="0" y="1741289"/>
                </a:cubicBezTo>
                <a:lnTo>
                  <a:pt x="0" y="1607344"/>
                </a:lnTo>
                <a:cubicBezTo>
                  <a:pt x="89297" y="1612305"/>
                  <a:pt x="173633" y="1614785"/>
                  <a:pt x="253008" y="1614785"/>
                </a:cubicBezTo>
                <a:lnTo>
                  <a:pt x="253008" y="1369219"/>
                </a:lnTo>
                <a:cubicBezTo>
                  <a:pt x="253008" y="1270000"/>
                  <a:pt x="250528" y="1180703"/>
                  <a:pt x="245567" y="1101328"/>
                </a:cubicBezTo>
                <a:close/>
                <a:moveTo>
                  <a:pt x="8885038" y="1086445"/>
                </a:moveTo>
                <a:lnTo>
                  <a:pt x="8885038" y="1369219"/>
                </a:lnTo>
                <a:cubicBezTo>
                  <a:pt x="9009062" y="1339453"/>
                  <a:pt x="9098359" y="1319609"/>
                  <a:pt x="9152929" y="1309688"/>
                </a:cubicBezTo>
                <a:lnTo>
                  <a:pt x="9152929" y="1086445"/>
                </a:lnTo>
                <a:lnTo>
                  <a:pt x="8885038" y="1086445"/>
                </a:lnTo>
                <a:close/>
                <a:moveTo>
                  <a:pt x="8885038" y="684609"/>
                </a:moveTo>
                <a:lnTo>
                  <a:pt x="8885038" y="967383"/>
                </a:lnTo>
                <a:lnTo>
                  <a:pt x="9152929" y="967383"/>
                </a:lnTo>
                <a:lnTo>
                  <a:pt x="9152929" y="684609"/>
                </a:lnTo>
                <a:lnTo>
                  <a:pt x="8885038" y="684609"/>
                </a:lnTo>
                <a:close/>
                <a:moveTo>
                  <a:pt x="4025801" y="677168"/>
                </a:moveTo>
                <a:cubicBezTo>
                  <a:pt x="4040684" y="811113"/>
                  <a:pt x="4060527" y="932656"/>
                  <a:pt x="4085332" y="1041797"/>
                </a:cubicBezTo>
                <a:cubicBezTo>
                  <a:pt x="4115098" y="1155898"/>
                  <a:pt x="4147344" y="1242715"/>
                  <a:pt x="4182070" y="1302246"/>
                </a:cubicBezTo>
                <a:cubicBezTo>
                  <a:pt x="4251523" y="1148457"/>
                  <a:pt x="4301133" y="940098"/>
                  <a:pt x="4330898" y="677168"/>
                </a:cubicBezTo>
                <a:lnTo>
                  <a:pt x="4025801" y="677168"/>
                </a:lnTo>
                <a:close/>
                <a:moveTo>
                  <a:pt x="6139160" y="662285"/>
                </a:moveTo>
                <a:lnTo>
                  <a:pt x="6139160" y="1071563"/>
                </a:lnTo>
                <a:lnTo>
                  <a:pt x="6563320" y="1071563"/>
                </a:lnTo>
                <a:lnTo>
                  <a:pt x="6563320" y="662285"/>
                </a:lnTo>
                <a:lnTo>
                  <a:pt x="6139160" y="662285"/>
                </a:lnTo>
                <a:close/>
                <a:moveTo>
                  <a:pt x="535781" y="558106"/>
                </a:moveTo>
                <a:cubicBezTo>
                  <a:pt x="545703" y="612676"/>
                  <a:pt x="568027" y="657324"/>
                  <a:pt x="602754" y="692051"/>
                </a:cubicBezTo>
                <a:cubicBezTo>
                  <a:pt x="558106" y="726777"/>
                  <a:pt x="503535" y="772666"/>
                  <a:pt x="439043" y="829717"/>
                </a:cubicBezTo>
                <a:cubicBezTo>
                  <a:pt x="374551" y="886768"/>
                  <a:pt x="292696" y="957461"/>
                  <a:pt x="193477" y="1041797"/>
                </a:cubicBezTo>
                <a:cubicBezTo>
                  <a:pt x="153789" y="987227"/>
                  <a:pt x="116582" y="947539"/>
                  <a:pt x="81856" y="922734"/>
                </a:cubicBezTo>
                <a:cubicBezTo>
                  <a:pt x="171153" y="873125"/>
                  <a:pt x="250528" y="818555"/>
                  <a:pt x="319981" y="759024"/>
                </a:cubicBezTo>
                <a:cubicBezTo>
                  <a:pt x="389434" y="699492"/>
                  <a:pt x="461367" y="632520"/>
                  <a:pt x="535781" y="558106"/>
                </a:cubicBezTo>
                <a:close/>
                <a:moveTo>
                  <a:pt x="5990332" y="535781"/>
                </a:moveTo>
                <a:lnTo>
                  <a:pt x="6719590" y="535781"/>
                </a:lnTo>
                <a:cubicBezTo>
                  <a:pt x="6714629" y="600274"/>
                  <a:pt x="6712148" y="672207"/>
                  <a:pt x="6712148" y="751582"/>
                </a:cubicBezTo>
                <a:lnTo>
                  <a:pt x="6712148" y="1116211"/>
                </a:lnTo>
                <a:cubicBezTo>
                  <a:pt x="6712148" y="1200547"/>
                  <a:pt x="6714629" y="1272481"/>
                  <a:pt x="6719590" y="1332012"/>
                </a:cubicBezTo>
                <a:lnTo>
                  <a:pt x="6563320" y="1332012"/>
                </a:lnTo>
                <a:lnTo>
                  <a:pt x="6563320" y="1198066"/>
                </a:lnTo>
                <a:lnTo>
                  <a:pt x="6139160" y="1198066"/>
                </a:lnTo>
                <a:lnTo>
                  <a:pt x="6139160" y="1398984"/>
                </a:lnTo>
                <a:lnTo>
                  <a:pt x="5990332" y="1398984"/>
                </a:lnTo>
                <a:cubicBezTo>
                  <a:pt x="5995293" y="1364258"/>
                  <a:pt x="5997773" y="1307207"/>
                  <a:pt x="5997773" y="1227832"/>
                </a:cubicBezTo>
                <a:lnTo>
                  <a:pt x="5997773" y="751582"/>
                </a:lnTo>
                <a:cubicBezTo>
                  <a:pt x="5997773" y="672207"/>
                  <a:pt x="5995293" y="600274"/>
                  <a:pt x="5990332" y="535781"/>
                </a:cubicBezTo>
                <a:close/>
                <a:moveTo>
                  <a:pt x="8885038" y="297656"/>
                </a:moveTo>
                <a:lnTo>
                  <a:pt x="8885038" y="565547"/>
                </a:lnTo>
                <a:lnTo>
                  <a:pt x="9152929" y="565547"/>
                </a:lnTo>
                <a:lnTo>
                  <a:pt x="9152929" y="297656"/>
                </a:lnTo>
                <a:lnTo>
                  <a:pt x="8885038" y="297656"/>
                </a:lnTo>
                <a:close/>
                <a:moveTo>
                  <a:pt x="5752207" y="178594"/>
                </a:moveTo>
                <a:cubicBezTo>
                  <a:pt x="5856386" y="183555"/>
                  <a:pt x="5970488" y="186035"/>
                  <a:pt x="6094511" y="186035"/>
                </a:cubicBezTo>
                <a:lnTo>
                  <a:pt x="7195839" y="186035"/>
                </a:lnTo>
                <a:cubicBezTo>
                  <a:pt x="7275215" y="186035"/>
                  <a:pt x="7359550" y="183555"/>
                  <a:pt x="7448847" y="178594"/>
                </a:cubicBezTo>
                <a:lnTo>
                  <a:pt x="7448847" y="319981"/>
                </a:lnTo>
                <a:cubicBezTo>
                  <a:pt x="7369473" y="315019"/>
                  <a:pt x="7287617" y="312539"/>
                  <a:pt x="7203281" y="312539"/>
                </a:cubicBezTo>
                <a:lnTo>
                  <a:pt x="7158632" y="312539"/>
                </a:lnTo>
                <a:lnTo>
                  <a:pt x="7158632" y="1540371"/>
                </a:lnTo>
                <a:cubicBezTo>
                  <a:pt x="7158632" y="1629668"/>
                  <a:pt x="7132587" y="1687959"/>
                  <a:pt x="7080498" y="1715244"/>
                </a:cubicBezTo>
                <a:cubicBezTo>
                  <a:pt x="7028408" y="1742529"/>
                  <a:pt x="6922988" y="1763613"/>
                  <a:pt x="6764238" y="1778496"/>
                </a:cubicBezTo>
                <a:cubicBezTo>
                  <a:pt x="6754316" y="1714004"/>
                  <a:pt x="6734472" y="1654473"/>
                  <a:pt x="6704707" y="1599902"/>
                </a:cubicBezTo>
                <a:cubicBezTo>
                  <a:pt x="6808886" y="1604863"/>
                  <a:pt x="6883300" y="1602383"/>
                  <a:pt x="6927949" y="1592461"/>
                </a:cubicBezTo>
                <a:cubicBezTo>
                  <a:pt x="6972597" y="1582539"/>
                  <a:pt x="6994922" y="1555254"/>
                  <a:pt x="6994922" y="1510606"/>
                </a:cubicBezTo>
                <a:lnTo>
                  <a:pt x="6994922" y="312539"/>
                </a:lnTo>
                <a:lnTo>
                  <a:pt x="6101953" y="312539"/>
                </a:lnTo>
                <a:cubicBezTo>
                  <a:pt x="5972969" y="312539"/>
                  <a:pt x="5856386" y="315019"/>
                  <a:pt x="5752207" y="319981"/>
                </a:cubicBezTo>
                <a:lnTo>
                  <a:pt x="5752207" y="178594"/>
                </a:lnTo>
                <a:close/>
                <a:moveTo>
                  <a:pt x="8602265" y="171152"/>
                </a:moveTo>
                <a:cubicBezTo>
                  <a:pt x="8681640" y="176113"/>
                  <a:pt x="8788300" y="178594"/>
                  <a:pt x="8922246" y="178594"/>
                </a:cubicBezTo>
                <a:lnTo>
                  <a:pt x="9138046" y="178594"/>
                </a:lnTo>
                <a:cubicBezTo>
                  <a:pt x="9242226" y="178594"/>
                  <a:pt x="9341445" y="176113"/>
                  <a:pt x="9435703" y="171152"/>
                </a:cubicBezTo>
                <a:lnTo>
                  <a:pt x="9435703" y="305098"/>
                </a:lnTo>
                <a:cubicBezTo>
                  <a:pt x="9361288" y="300137"/>
                  <a:pt x="9309199" y="297656"/>
                  <a:pt x="9279433" y="297656"/>
                </a:cubicBezTo>
                <a:lnTo>
                  <a:pt x="9279433" y="1279922"/>
                </a:lnTo>
                <a:cubicBezTo>
                  <a:pt x="9324081" y="1270000"/>
                  <a:pt x="9381133" y="1255117"/>
                  <a:pt x="9450585" y="1235274"/>
                </a:cubicBezTo>
                <a:cubicBezTo>
                  <a:pt x="9445625" y="1284883"/>
                  <a:pt x="9443144" y="1329531"/>
                  <a:pt x="9443144" y="1369219"/>
                </a:cubicBezTo>
                <a:cubicBezTo>
                  <a:pt x="9358808" y="1389063"/>
                  <a:pt x="9304238" y="1401465"/>
                  <a:pt x="9279433" y="1406426"/>
                </a:cubicBezTo>
                <a:cubicBezTo>
                  <a:pt x="9279433" y="1555254"/>
                  <a:pt x="9281914" y="1669355"/>
                  <a:pt x="9286874" y="1748730"/>
                </a:cubicBezTo>
                <a:lnTo>
                  <a:pt x="9145488" y="1748730"/>
                </a:lnTo>
                <a:cubicBezTo>
                  <a:pt x="9150449" y="1669355"/>
                  <a:pt x="9152929" y="1565176"/>
                  <a:pt x="9152929" y="1436191"/>
                </a:cubicBezTo>
                <a:cubicBezTo>
                  <a:pt x="9009062" y="1470918"/>
                  <a:pt x="8898681" y="1499443"/>
                  <a:pt x="8821787" y="1521768"/>
                </a:cubicBezTo>
                <a:cubicBezTo>
                  <a:pt x="8744892" y="1544092"/>
                  <a:pt x="8679160" y="1567656"/>
                  <a:pt x="8624589" y="1592461"/>
                </a:cubicBezTo>
                <a:cubicBezTo>
                  <a:pt x="8609706" y="1532930"/>
                  <a:pt x="8592344" y="1478359"/>
                  <a:pt x="8572499" y="1428750"/>
                </a:cubicBezTo>
                <a:cubicBezTo>
                  <a:pt x="8627070" y="1418828"/>
                  <a:pt x="8689082" y="1406426"/>
                  <a:pt x="8758535" y="1391543"/>
                </a:cubicBezTo>
                <a:lnTo>
                  <a:pt x="8758535" y="297656"/>
                </a:lnTo>
                <a:cubicBezTo>
                  <a:pt x="8718847" y="297656"/>
                  <a:pt x="8666758" y="300137"/>
                  <a:pt x="8602265" y="305098"/>
                </a:cubicBezTo>
                <a:lnTo>
                  <a:pt x="8602265" y="171152"/>
                </a:lnTo>
                <a:close/>
                <a:moveTo>
                  <a:pt x="230684" y="81855"/>
                </a:moveTo>
                <a:cubicBezTo>
                  <a:pt x="349746" y="166191"/>
                  <a:pt x="451446" y="238125"/>
                  <a:pt x="535781" y="297656"/>
                </a:cubicBezTo>
                <a:cubicBezTo>
                  <a:pt x="501055" y="332383"/>
                  <a:pt x="466328" y="372070"/>
                  <a:pt x="431602" y="416719"/>
                </a:cubicBezTo>
                <a:cubicBezTo>
                  <a:pt x="352227" y="342305"/>
                  <a:pt x="255489" y="267891"/>
                  <a:pt x="141387" y="193477"/>
                </a:cubicBezTo>
                <a:cubicBezTo>
                  <a:pt x="181074" y="153789"/>
                  <a:pt x="210840" y="116582"/>
                  <a:pt x="230684" y="81855"/>
                </a:cubicBezTo>
                <a:close/>
                <a:moveTo>
                  <a:pt x="4472285" y="74414"/>
                </a:moveTo>
                <a:cubicBezTo>
                  <a:pt x="4497090" y="138906"/>
                  <a:pt x="4524375" y="188516"/>
                  <a:pt x="4554141" y="223242"/>
                </a:cubicBezTo>
                <a:cubicBezTo>
                  <a:pt x="4454922" y="233164"/>
                  <a:pt x="4351982" y="244326"/>
                  <a:pt x="4245322" y="256729"/>
                </a:cubicBezTo>
                <a:cubicBezTo>
                  <a:pt x="4138662" y="269131"/>
                  <a:pt x="4008437" y="280293"/>
                  <a:pt x="3854648" y="290215"/>
                </a:cubicBezTo>
                <a:lnTo>
                  <a:pt x="3854648" y="565547"/>
                </a:lnTo>
                <a:lnTo>
                  <a:pt x="4487168" y="565547"/>
                </a:lnTo>
                <a:cubicBezTo>
                  <a:pt x="4467324" y="729258"/>
                  <a:pt x="4441279" y="885527"/>
                  <a:pt x="4409033" y="1034356"/>
                </a:cubicBezTo>
                <a:cubicBezTo>
                  <a:pt x="4376787" y="1183184"/>
                  <a:pt x="4328418" y="1314648"/>
                  <a:pt x="4263926" y="1428750"/>
                </a:cubicBezTo>
                <a:cubicBezTo>
                  <a:pt x="4308574" y="1473399"/>
                  <a:pt x="4361904" y="1514326"/>
                  <a:pt x="4423916" y="1551533"/>
                </a:cubicBezTo>
                <a:cubicBezTo>
                  <a:pt x="4485928" y="1588740"/>
                  <a:pt x="4546699" y="1617266"/>
                  <a:pt x="4606230" y="1637109"/>
                </a:cubicBezTo>
                <a:cubicBezTo>
                  <a:pt x="4566543" y="1666875"/>
                  <a:pt x="4526855" y="1711523"/>
                  <a:pt x="4487168" y="1771055"/>
                </a:cubicBezTo>
                <a:cubicBezTo>
                  <a:pt x="4432598" y="1736328"/>
                  <a:pt x="4378027" y="1697881"/>
                  <a:pt x="4323457" y="1655713"/>
                </a:cubicBezTo>
                <a:cubicBezTo>
                  <a:pt x="4268887" y="1613545"/>
                  <a:pt x="4221758" y="1572617"/>
                  <a:pt x="4182070" y="1532930"/>
                </a:cubicBezTo>
                <a:cubicBezTo>
                  <a:pt x="4102695" y="1617266"/>
                  <a:pt x="3998515" y="1699121"/>
                  <a:pt x="3869531" y="1778496"/>
                </a:cubicBezTo>
                <a:cubicBezTo>
                  <a:pt x="3834804" y="1738809"/>
                  <a:pt x="3795117" y="1699121"/>
                  <a:pt x="3750469" y="1659434"/>
                </a:cubicBezTo>
                <a:cubicBezTo>
                  <a:pt x="3879453" y="1609824"/>
                  <a:pt x="3993555" y="1527969"/>
                  <a:pt x="4092773" y="1413867"/>
                </a:cubicBezTo>
                <a:cubicBezTo>
                  <a:pt x="4048125" y="1329531"/>
                  <a:pt x="4008437" y="1232793"/>
                  <a:pt x="3973711" y="1123652"/>
                </a:cubicBezTo>
                <a:cubicBezTo>
                  <a:pt x="3943945" y="1019473"/>
                  <a:pt x="3919141" y="870645"/>
                  <a:pt x="3899297" y="677168"/>
                </a:cubicBezTo>
                <a:lnTo>
                  <a:pt x="3854648" y="677168"/>
                </a:lnTo>
                <a:cubicBezTo>
                  <a:pt x="3849687" y="930176"/>
                  <a:pt x="3832324" y="1128613"/>
                  <a:pt x="3802558" y="1272481"/>
                </a:cubicBezTo>
                <a:cubicBezTo>
                  <a:pt x="3772793" y="1416348"/>
                  <a:pt x="3723183" y="1550293"/>
                  <a:pt x="3653730" y="1674316"/>
                </a:cubicBezTo>
                <a:cubicBezTo>
                  <a:pt x="3604121" y="1634629"/>
                  <a:pt x="3559472" y="1609824"/>
                  <a:pt x="3519785" y="1599902"/>
                </a:cubicBezTo>
                <a:cubicBezTo>
                  <a:pt x="3569394" y="1540371"/>
                  <a:pt x="3611562" y="1456035"/>
                  <a:pt x="3646289" y="1346895"/>
                </a:cubicBezTo>
                <a:cubicBezTo>
                  <a:pt x="3681015" y="1237754"/>
                  <a:pt x="3703339" y="1121172"/>
                  <a:pt x="3713262" y="997149"/>
                </a:cubicBezTo>
                <a:cubicBezTo>
                  <a:pt x="3723183" y="868164"/>
                  <a:pt x="3728144" y="724297"/>
                  <a:pt x="3728144" y="565547"/>
                </a:cubicBezTo>
                <a:cubicBezTo>
                  <a:pt x="3728144" y="401836"/>
                  <a:pt x="3723183" y="270371"/>
                  <a:pt x="3713262" y="171152"/>
                </a:cubicBezTo>
                <a:cubicBezTo>
                  <a:pt x="3852168" y="176113"/>
                  <a:pt x="3992314" y="168672"/>
                  <a:pt x="4133701" y="148828"/>
                </a:cubicBezTo>
                <a:cubicBezTo>
                  <a:pt x="4275088" y="128984"/>
                  <a:pt x="4387949" y="104180"/>
                  <a:pt x="4472285" y="74414"/>
                </a:cubicBezTo>
                <a:close/>
                <a:moveTo>
                  <a:pt x="3333750" y="74414"/>
                </a:moveTo>
                <a:lnTo>
                  <a:pt x="3475137" y="74414"/>
                </a:lnTo>
                <a:cubicBezTo>
                  <a:pt x="3470176" y="128984"/>
                  <a:pt x="3467695" y="188516"/>
                  <a:pt x="3467695" y="253008"/>
                </a:cubicBezTo>
                <a:lnTo>
                  <a:pt x="3467695" y="602754"/>
                </a:lnTo>
                <a:cubicBezTo>
                  <a:pt x="3527226" y="602754"/>
                  <a:pt x="3579316" y="600274"/>
                  <a:pt x="3623965" y="595313"/>
                </a:cubicBezTo>
                <a:lnTo>
                  <a:pt x="3623965" y="721816"/>
                </a:lnTo>
                <a:cubicBezTo>
                  <a:pt x="3569394" y="716856"/>
                  <a:pt x="3512344" y="714375"/>
                  <a:pt x="3452812" y="714375"/>
                </a:cubicBezTo>
                <a:lnTo>
                  <a:pt x="3155156" y="714375"/>
                </a:lnTo>
                <a:lnTo>
                  <a:pt x="3155156" y="959941"/>
                </a:lnTo>
                <a:lnTo>
                  <a:pt x="3512344" y="959941"/>
                </a:lnTo>
                <a:cubicBezTo>
                  <a:pt x="3507383" y="1029395"/>
                  <a:pt x="3504902" y="1126133"/>
                  <a:pt x="3504902" y="1250156"/>
                </a:cubicBezTo>
                <a:lnTo>
                  <a:pt x="3504902" y="1711523"/>
                </a:lnTo>
                <a:lnTo>
                  <a:pt x="3370957" y="1711523"/>
                </a:lnTo>
                <a:cubicBezTo>
                  <a:pt x="3375918" y="1537891"/>
                  <a:pt x="3378398" y="1324570"/>
                  <a:pt x="3378398" y="1071563"/>
                </a:cubicBezTo>
                <a:lnTo>
                  <a:pt x="3155156" y="1071563"/>
                </a:lnTo>
                <a:cubicBezTo>
                  <a:pt x="3150195" y="1185664"/>
                  <a:pt x="3137793" y="1296045"/>
                  <a:pt x="3117949" y="1402705"/>
                </a:cubicBezTo>
                <a:cubicBezTo>
                  <a:pt x="3098105" y="1509365"/>
                  <a:pt x="3065859" y="1619746"/>
                  <a:pt x="3021211" y="1733848"/>
                </a:cubicBezTo>
                <a:cubicBezTo>
                  <a:pt x="2986484" y="1709043"/>
                  <a:pt x="2939355" y="1686719"/>
                  <a:pt x="2879825" y="1666875"/>
                </a:cubicBezTo>
                <a:cubicBezTo>
                  <a:pt x="2979043" y="1493242"/>
                  <a:pt x="3028652" y="1227832"/>
                  <a:pt x="3028652" y="870645"/>
                </a:cubicBezTo>
                <a:cubicBezTo>
                  <a:pt x="3028652" y="508496"/>
                  <a:pt x="3026172" y="250528"/>
                  <a:pt x="3021211" y="96738"/>
                </a:cubicBezTo>
                <a:cubicBezTo>
                  <a:pt x="3070820" y="106660"/>
                  <a:pt x="3120429" y="114101"/>
                  <a:pt x="3170039" y="119063"/>
                </a:cubicBezTo>
                <a:cubicBezTo>
                  <a:pt x="3160117" y="198438"/>
                  <a:pt x="3155156" y="272852"/>
                  <a:pt x="3155156" y="342305"/>
                </a:cubicBezTo>
                <a:lnTo>
                  <a:pt x="3155156" y="602754"/>
                </a:lnTo>
                <a:lnTo>
                  <a:pt x="3341191" y="602754"/>
                </a:lnTo>
                <a:lnTo>
                  <a:pt x="3341191" y="253008"/>
                </a:lnTo>
                <a:cubicBezTo>
                  <a:pt x="3341191" y="198438"/>
                  <a:pt x="3338711" y="138906"/>
                  <a:pt x="3333750" y="74414"/>
                </a:cubicBezTo>
                <a:close/>
                <a:moveTo>
                  <a:pt x="9830097" y="52090"/>
                </a:moveTo>
                <a:lnTo>
                  <a:pt x="9978925" y="52090"/>
                </a:lnTo>
                <a:cubicBezTo>
                  <a:pt x="9973964" y="136426"/>
                  <a:pt x="9971484" y="225723"/>
                  <a:pt x="9971484" y="319981"/>
                </a:cubicBezTo>
                <a:lnTo>
                  <a:pt x="9971484" y="625078"/>
                </a:lnTo>
                <a:cubicBezTo>
                  <a:pt x="10100468" y="625078"/>
                  <a:pt x="10207129" y="622598"/>
                  <a:pt x="10291464" y="617637"/>
                </a:cubicBezTo>
                <a:lnTo>
                  <a:pt x="10291464" y="751582"/>
                </a:lnTo>
                <a:cubicBezTo>
                  <a:pt x="10177363" y="746621"/>
                  <a:pt x="10070702" y="744141"/>
                  <a:pt x="9971484" y="744141"/>
                </a:cubicBezTo>
                <a:lnTo>
                  <a:pt x="9971484" y="1532930"/>
                </a:lnTo>
                <a:lnTo>
                  <a:pt x="10097988" y="1532930"/>
                </a:lnTo>
                <a:cubicBezTo>
                  <a:pt x="10152558" y="1532930"/>
                  <a:pt x="10222012" y="1530449"/>
                  <a:pt x="10306347" y="1525488"/>
                </a:cubicBezTo>
                <a:lnTo>
                  <a:pt x="10306347" y="1659434"/>
                </a:lnTo>
                <a:cubicBezTo>
                  <a:pt x="10222012" y="1654473"/>
                  <a:pt x="10152558" y="1651992"/>
                  <a:pt x="10097988" y="1651992"/>
                </a:cubicBezTo>
                <a:lnTo>
                  <a:pt x="9524999" y="1651992"/>
                </a:lnTo>
                <a:cubicBezTo>
                  <a:pt x="9470429" y="1651992"/>
                  <a:pt x="9423300" y="1654473"/>
                  <a:pt x="9383613" y="1659434"/>
                </a:cubicBezTo>
                <a:lnTo>
                  <a:pt x="9383613" y="1525488"/>
                </a:lnTo>
                <a:cubicBezTo>
                  <a:pt x="9418340" y="1530449"/>
                  <a:pt x="9460507" y="1532930"/>
                  <a:pt x="9510117" y="1532930"/>
                </a:cubicBezTo>
                <a:lnTo>
                  <a:pt x="9510117" y="699492"/>
                </a:lnTo>
                <a:cubicBezTo>
                  <a:pt x="9510117" y="630039"/>
                  <a:pt x="9507637" y="555625"/>
                  <a:pt x="9502675" y="476250"/>
                </a:cubicBezTo>
                <a:lnTo>
                  <a:pt x="9651503" y="476250"/>
                </a:lnTo>
                <a:cubicBezTo>
                  <a:pt x="9646543" y="555625"/>
                  <a:pt x="9644062" y="632520"/>
                  <a:pt x="9644062" y="706934"/>
                </a:cubicBezTo>
                <a:lnTo>
                  <a:pt x="9644062" y="1532930"/>
                </a:lnTo>
                <a:lnTo>
                  <a:pt x="9837538" y="1532930"/>
                </a:lnTo>
                <a:lnTo>
                  <a:pt x="9837538" y="319981"/>
                </a:lnTo>
                <a:cubicBezTo>
                  <a:pt x="9837538" y="230684"/>
                  <a:pt x="9835058" y="141387"/>
                  <a:pt x="9830097" y="52090"/>
                </a:cubicBezTo>
                <a:close/>
                <a:moveTo>
                  <a:pt x="863203" y="0"/>
                </a:moveTo>
                <a:cubicBezTo>
                  <a:pt x="917774" y="34727"/>
                  <a:pt x="969864" y="59531"/>
                  <a:pt x="1019473" y="74414"/>
                </a:cubicBezTo>
                <a:cubicBezTo>
                  <a:pt x="979786" y="133945"/>
                  <a:pt x="947539" y="186035"/>
                  <a:pt x="922734" y="230684"/>
                </a:cubicBezTo>
                <a:lnTo>
                  <a:pt x="1644551" y="230684"/>
                </a:lnTo>
                <a:cubicBezTo>
                  <a:pt x="1609825" y="344785"/>
                  <a:pt x="1577578" y="461367"/>
                  <a:pt x="1547813" y="580430"/>
                </a:cubicBezTo>
                <a:cubicBezTo>
                  <a:pt x="1493242" y="555625"/>
                  <a:pt x="1443633" y="543223"/>
                  <a:pt x="1398985" y="543223"/>
                </a:cubicBezTo>
                <a:lnTo>
                  <a:pt x="1458516" y="349746"/>
                </a:lnTo>
                <a:lnTo>
                  <a:pt x="1153418" y="349746"/>
                </a:lnTo>
                <a:cubicBezTo>
                  <a:pt x="1143496" y="488652"/>
                  <a:pt x="1190625" y="607715"/>
                  <a:pt x="1294805" y="706934"/>
                </a:cubicBezTo>
                <a:cubicBezTo>
                  <a:pt x="1398985" y="806152"/>
                  <a:pt x="1530449" y="870645"/>
                  <a:pt x="1689200" y="900410"/>
                </a:cubicBezTo>
                <a:cubicBezTo>
                  <a:pt x="1649512" y="945059"/>
                  <a:pt x="1617266" y="994668"/>
                  <a:pt x="1592461" y="1049238"/>
                </a:cubicBezTo>
                <a:cubicBezTo>
                  <a:pt x="1513086" y="1024434"/>
                  <a:pt x="1422549" y="978545"/>
                  <a:pt x="1320850" y="911572"/>
                </a:cubicBezTo>
                <a:cubicBezTo>
                  <a:pt x="1219151" y="844600"/>
                  <a:pt x="1145977" y="749102"/>
                  <a:pt x="1101328" y="625078"/>
                </a:cubicBezTo>
                <a:cubicBezTo>
                  <a:pt x="1061641" y="734219"/>
                  <a:pt x="1004590" y="822275"/>
                  <a:pt x="930176" y="889248"/>
                </a:cubicBezTo>
                <a:cubicBezTo>
                  <a:pt x="855762" y="956221"/>
                  <a:pt x="746621" y="1014512"/>
                  <a:pt x="602754" y="1064121"/>
                </a:cubicBezTo>
                <a:cubicBezTo>
                  <a:pt x="587871" y="1019473"/>
                  <a:pt x="555625" y="977305"/>
                  <a:pt x="506016" y="937617"/>
                </a:cubicBezTo>
                <a:cubicBezTo>
                  <a:pt x="709414" y="888008"/>
                  <a:pt x="843360" y="813594"/>
                  <a:pt x="907852" y="714375"/>
                </a:cubicBezTo>
                <a:cubicBezTo>
                  <a:pt x="972344" y="615156"/>
                  <a:pt x="1009551" y="493613"/>
                  <a:pt x="1019473" y="349746"/>
                </a:cubicBezTo>
                <a:lnTo>
                  <a:pt x="870645" y="349746"/>
                </a:lnTo>
                <a:cubicBezTo>
                  <a:pt x="825996" y="419199"/>
                  <a:pt x="771426" y="491133"/>
                  <a:pt x="706934" y="565547"/>
                </a:cubicBezTo>
                <a:cubicBezTo>
                  <a:pt x="687090" y="525859"/>
                  <a:pt x="647403" y="493613"/>
                  <a:pt x="587871" y="468809"/>
                </a:cubicBezTo>
                <a:cubicBezTo>
                  <a:pt x="657325" y="404316"/>
                  <a:pt x="711895" y="337344"/>
                  <a:pt x="751582" y="267891"/>
                </a:cubicBezTo>
                <a:cubicBezTo>
                  <a:pt x="791270" y="198438"/>
                  <a:pt x="828476" y="109141"/>
                  <a:pt x="863203"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PA_文本框 1" hidden="1"/>
          <p:cNvSpPr txBox="1">
            <a:spLocks noChangeArrowheads="1"/>
          </p:cNvSpPr>
          <p:nvPr>
            <p:custDataLst>
              <p:tags r:id="rId30"/>
            </p:custDataLst>
          </p:nvPr>
        </p:nvSpPr>
        <p:spPr bwMode="auto">
          <a:xfrm>
            <a:off x="196130" y="6629399"/>
            <a:ext cx="1219220" cy="107724"/>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00" dirty="0" smtClean="0">
                <a:solidFill>
                  <a:prstClr val="white">
                    <a:lumMod val="95000"/>
                    <a:alpha val="0"/>
                  </a:prstClr>
                </a:solidFill>
                <a:latin typeface="Times New Roman" panose="02020603050405020304"/>
                <a:ea typeface="黑体" panose="02010609060101010101" pitchFamily="49" charset="-122"/>
                <a:sym typeface="+mn-ea"/>
              </a:rPr>
              <a:t>0</a:t>
            </a:r>
            <a:endParaRPr lang="zh-CN" altLang="en-US" sz="100" dirty="0" smtClean="0">
              <a:solidFill>
                <a:prstClr val="white">
                  <a:lumMod val="95000"/>
                  <a:alpha val="0"/>
                </a:prstClr>
              </a:solidFill>
              <a:latin typeface="Times New Roman" panose="02020603050405020304"/>
              <a:ea typeface="黑体" panose="02010609060101010101" pitchFamily="49" charset="-122"/>
              <a:sym typeface="+mn-ea"/>
            </a:endParaRPr>
          </a:p>
        </p:txBody>
      </p:sp>
      <p:pic>
        <p:nvPicPr>
          <p:cNvPr id="7201" name="PA_图片 1" hidden="1"/>
          <p:cNvPicPr>
            <a:picLocks noChangeAspect="1" noChangeArrowheads="1"/>
          </p:cNvPicPr>
          <p:nvPr>
            <p:custDataLst>
              <p:tags r:id="rId31"/>
            </p:custDataLst>
          </p:nvPr>
        </p:nvPicPr>
        <p:blipFill>
          <a:blip r:embed="rId34">
            <a:extLst>
              <a:ext uri="{28A0092B-C50C-407E-A947-70E740481C1C}">
                <a14:useLocalDpi xmlns:a14="http://schemas.microsoft.com/office/drawing/2010/main" val="0"/>
              </a:ext>
            </a:extLst>
          </a:blip>
          <a:srcRect/>
          <a:stretch>
            <a:fillRect/>
          </a:stretch>
        </p:blipFill>
        <p:spPr bwMode="auto">
          <a:xfrm>
            <a:off x="9031288" y="76200"/>
            <a:ext cx="4762"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2" name="标题 2"/>
          <p:cNvSpPr txBox="1">
            <a:spLocks noChangeArrowheads="1"/>
          </p:cNvSpPr>
          <p:nvPr/>
        </p:nvSpPr>
        <p:spPr bwMode="auto">
          <a:xfrm>
            <a:off x="4502151" y="2065217"/>
            <a:ext cx="4643437" cy="1916112"/>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4400" b="1" dirty="0">
                <a:solidFill>
                  <a:srgbClr val="FF0000"/>
                </a:solidFill>
                <a:latin typeface="Times New Roman" panose="02020603050405020304" pitchFamily="18" charset="0"/>
                <a:ea typeface="黑体" panose="02010609060101010101" pitchFamily="49" charset="-122"/>
              </a:rPr>
              <a:t>Unit 7 </a:t>
            </a:r>
          </a:p>
          <a:p>
            <a:pPr algn="ctr">
              <a:lnSpc>
                <a:spcPct val="90000"/>
              </a:lnSpc>
            </a:pPr>
            <a:r>
              <a:rPr lang="en-US" altLang="zh-CN" sz="4400" b="1" dirty="0">
                <a:solidFill>
                  <a:srgbClr val="FF0000"/>
                </a:solidFill>
                <a:latin typeface="Times New Roman" panose="02020603050405020304" pitchFamily="18" charset="0"/>
                <a:ea typeface="黑体" panose="02010609060101010101" pitchFamily="49" charset="-122"/>
              </a:rPr>
              <a:t>Will people have robots?</a:t>
            </a:r>
          </a:p>
        </p:txBody>
      </p:sp>
      <p:sp>
        <p:nvSpPr>
          <p:cNvPr id="7203" name="标题 2"/>
          <p:cNvSpPr txBox="1">
            <a:spLocks noChangeArrowheads="1"/>
          </p:cNvSpPr>
          <p:nvPr/>
        </p:nvSpPr>
        <p:spPr bwMode="auto">
          <a:xfrm>
            <a:off x="4498975" y="4454170"/>
            <a:ext cx="4645025" cy="563562"/>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2800" b="1" dirty="0">
                <a:solidFill>
                  <a:srgbClr val="FF0000"/>
                </a:solidFill>
                <a:latin typeface="Times New Roman" panose="02020603050405020304" pitchFamily="18" charset="0"/>
                <a:ea typeface="黑体" panose="02010609060101010101" pitchFamily="49" charset="-122"/>
              </a:rPr>
              <a:t>Section B</a:t>
            </a:r>
            <a:r>
              <a:rPr lang="zh-CN" altLang="en-US" sz="2800" b="1" dirty="0" smtClean="0">
                <a:solidFill>
                  <a:srgbClr val="FF0000"/>
                </a:solidFill>
                <a:latin typeface="Times New Roman" panose="02020603050405020304" pitchFamily="18" charset="0"/>
                <a:ea typeface="黑体" panose="02010609060101010101" pitchFamily="49" charset="-122"/>
              </a:rPr>
              <a:t>（第</a:t>
            </a:r>
            <a:r>
              <a:rPr lang="en-US" altLang="zh-CN" sz="2800" b="1" dirty="0" smtClean="0">
                <a:solidFill>
                  <a:srgbClr val="FF0000"/>
                </a:solidFill>
                <a:latin typeface="Times New Roman" panose="02020603050405020304" pitchFamily="18" charset="0"/>
                <a:ea typeface="黑体" panose="02010609060101010101" pitchFamily="49" charset="-122"/>
              </a:rPr>
              <a:t>2</a:t>
            </a:r>
            <a:r>
              <a:rPr lang="zh-CN" altLang="en-US" sz="2800" b="1" dirty="0" smtClean="0">
                <a:solidFill>
                  <a:srgbClr val="FF0000"/>
                </a:solidFill>
                <a:latin typeface="Times New Roman" panose="02020603050405020304" pitchFamily="18" charset="0"/>
                <a:ea typeface="黑体" panose="02010609060101010101" pitchFamily="49" charset="-122"/>
              </a:rPr>
              <a:t>课时）</a:t>
            </a:r>
            <a:endParaRPr lang="zh-CN" altLang="en-US" sz="2800" b="1" dirty="0">
              <a:solidFill>
                <a:srgbClr val="FF0000"/>
              </a:solidFill>
              <a:latin typeface="Times New Roman" panose="02020603050405020304" pitchFamily="18" charset="0"/>
              <a:ea typeface="黑体" panose="02010609060101010101" pitchFamily="49" charset="-122"/>
            </a:endParaRPr>
          </a:p>
        </p:txBody>
      </p:sp>
      <p:pic>
        <p:nvPicPr>
          <p:cNvPr id="7204" name="图片 2"/>
          <p:cNvPicPr>
            <a:picLocks noChangeAspect="1" noChangeArrowheads="1"/>
          </p:cNvPicPr>
          <p:nvPr/>
        </p:nvPicPr>
        <p:blipFill>
          <a:blip r:embed="rId35" cstate="email"/>
          <a:srcRect/>
          <a:stretch>
            <a:fillRect/>
          </a:stretch>
        </p:blipFill>
        <p:spPr bwMode="auto">
          <a:xfrm>
            <a:off x="0" y="1831945"/>
            <a:ext cx="4500563" cy="336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5" name="标题 2"/>
          <p:cNvSpPr txBox="1">
            <a:spLocks noChangeArrowheads="1"/>
          </p:cNvSpPr>
          <p:nvPr/>
        </p:nvSpPr>
        <p:spPr bwMode="auto">
          <a:xfrm>
            <a:off x="0" y="931000"/>
            <a:ext cx="9144000" cy="6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pPr>
            <a:r>
              <a:rPr lang="zh-CN" altLang="en-US" sz="3200" dirty="0">
                <a:solidFill>
                  <a:srgbClr val="000000"/>
                </a:solidFill>
                <a:latin typeface="Times New Roman" panose="02020603050405020304" pitchFamily="18" charset="0"/>
                <a:ea typeface="黑体" panose="02010609060101010101" pitchFamily="49" charset="-122"/>
              </a:rPr>
              <a:t>人教版八年级上册</a:t>
            </a:r>
          </a:p>
        </p:txBody>
      </p:sp>
      <p:sp>
        <p:nvSpPr>
          <p:cNvPr id="38" name="矩形 37"/>
          <p:cNvSpPr/>
          <p:nvPr/>
        </p:nvSpPr>
        <p:spPr>
          <a:xfrm>
            <a:off x="0" y="5963895"/>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1617"/>
          <p:cNvSpPr txBox="1">
            <a:spLocks noChangeArrowheads="1"/>
          </p:cNvSpPr>
          <p:nvPr/>
        </p:nvSpPr>
        <p:spPr bwMode="auto">
          <a:xfrm>
            <a:off x="463550" y="731838"/>
            <a:ext cx="4699000" cy="523875"/>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defRPr/>
            </a:pPr>
            <a:r>
              <a:rPr lang="en-US" altLang="zh-CN" sz="2800" dirty="0" smtClean="0">
                <a:solidFill>
                  <a:schemeClr val="accent2">
                    <a:lumMod val="75000"/>
                  </a:schemeClr>
                </a:solidFill>
                <a:latin typeface="Times New Roman" panose="02020603050405020304" pitchFamily="18" charset="0"/>
                <a:cs typeface="Times New Roman" panose="02020603050405020304" pitchFamily="18" charset="0"/>
                <a:sym typeface="+mn-ea"/>
              </a:rPr>
              <a:t>What do they look like?</a:t>
            </a:r>
          </a:p>
        </p:txBody>
      </p:sp>
      <p:sp>
        <p:nvSpPr>
          <p:cNvPr id="3" name="文本框 2"/>
          <p:cNvSpPr txBox="1">
            <a:spLocks noChangeArrowheads="1"/>
          </p:cNvSpPr>
          <p:nvPr/>
        </p:nvSpPr>
        <p:spPr bwMode="auto">
          <a:xfrm>
            <a:off x="463550" y="4621213"/>
            <a:ext cx="4373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800">
                <a:latin typeface="Times New Roman" panose="02020603050405020304" pitchFamily="18" charset="0"/>
              </a:rPr>
              <a:t>They look like humans.</a:t>
            </a:r>
            <a:endParaRPr lang="en-US" altLang="zh-CN" sz="2800">
              <a:latin typeface="Times New Roman" panose="02020603050405020304" pitchFamily="18" charset="0"/>
              <a:cs typeface="Times New Roman" panose="02020603050405020304" pitchFamily="18" charset="0"/>
            </a:endParaRPr>
          </a:p>
        </p:txBody>
      </p:sp>
      <p:pic>
        <p:nvPicPr>
          <p:cNvPr id="16388" name="图片 3" descr="robot2"/>
          <p:cNvPicPr>
            <a:picLocks noChangeAspect="1" noChangeArrowheads="1"/>
          </p:cNvPicPr>
          <p:nvPr/>
        </p:nvPicPr>
        <p:blipFill>
          <a:blip r:embed="rId2" cstate="email"/>
          <a:srcRect/>
          <a:stretch>
            <a:fillRect/>
          </a:stretch>
        </p:blipFill>
        <p:spPr bwMode="auto">
          <a:xfrm>
            <a:off x="363538" y="1349375"/>
            <a:ext cx="1890712"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图片 5" descr="bbe85a7bd0331fd50ad187bf"/>
          <p:cNvPicPr>
            <a:picLocks noChangeAspect="1" noChangeArrowheads="1"/>
          </p:cNvPicPr>
          <p:nvPr/>
        </p:nvPicPr>
        <p:blipFill>
          <a:blip r:embed="rId3" cstate="email"/>
          <a:srcRect/>
          <a:stretch>
            <a:fillRect/>
          </a:stretch>
        </p:blipFill>
        <p:spPr bwMode="auto">
          <a:xfrm>
            <a:off x="2338388" y="1349375"/>
            <a:ext cx="2360612"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112641"/>
          <p:cNvSpPr txBox="1">
            <a:spLocks noChangeArrowheads="1"/>
          </p:cNvSpPr>
          <p:nvPr/>
        </p:nvSpPr>
        <p:spPr bwMode="auto">
          <a:xfrm>
            <a:off x="5311775" y="4329113"/>
            <a:ext cx="3694113" cy="523875"/>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defRPr/>
            </a:pPr>
            <a:r>
              <a:rPr lang="en-US" altLang="zh-CN" sz="2800" dirty="0" smtClean="0">
                <a:solidFill>
                  <a:schemeClr val="accent2">
                    <a:lumMod val="75000"/>
                  </a:schemeClr>
                </a:solidFill>
                <a:latin typeface="Times New Roman" panose="02020603050405020304" pitchFamily="18" charset="0"/>
                <a:sym typeface="+mn-ea"/>
              </a:rPr>
              <a:t>What does it look like?</a:t>
            </a:r>
          </a:p>
        </p:txBody>
      </p:sp>
      <p:pic>
        <p:nvPicPr>
          <p:cNvPr id="16391" name="图片 112642" descr="10"/>
          <p:cNvPicPr>
            <a:picLocks noChangeAspect="1" noChangeArrowheads="1"/>
          </p:cNvPicPr>
          <p:nvPr/>
        </p:nvPicPr>
        <p:blipFill>
          <a:blip r:embed="rId4" cstate="email"/>
          <a:srcRect/>
          <a:stretch>
            <a:fillRect/>
          </a:stretch>
        </p:blipFill>
        <p:spPr bwMode="auto">
          <a:xfrm>
            <a:off x="5813425" y="1592263"/>
            <a:ext cx="294957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p:cNvSpPr txBox="1">
            <a:spLocks noChangeArrowheads="1"/>
          </p:cNvSpPr>
          <p:nvPr/>
        </p:nvSpPr>
        <p:spPr bwMode="auto">
          <a:xfrm>
            <a:off x="5338763" y="4962525"/>
            <a:ext cx="3348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3200">
                <a:latin typeface="Times New Roman" panose="02020603050405020304" pitchFamily="18" charset="0"/>
              </a:rPr>
              <a:t>It </a:t>
            </a:r>
            <a:r>
              <a:rPr lang="en-US" altLang="zh-CN" sz="2800">
                <a:latin typeface="Times New Roman" panose="02020603050405020304" pitchFamily="18" charset="0"/>
              </a:rPr>
              <a:t>looks like a dog.</a:t>
            </a:r>
            <a:r>
              <a:rPr lang="en-US" altLang="zh-CN" sz="2800">
                <a:solidFill>
                  <a:srgbClr val="000099"/>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Administrator.LLH\My Documents\My Pictures\Img223042987.jpg"/>
          <p:cNvPicPr>
            <a:picLocks noChangeAspect="1"/>
          </p:cNvPicPr>
          <p:nvPr/>
        </p:nvPicPr>
        <p:blipFill>
          <a:blip r:embed="rId2"/>
          <a:srcRect/>
          <a:stretch>
            <a:fillRect/>
          </a:stretch>
        </p:blipFill>
        <p:spPr bwMode="auto">
          <a:xfrm>
            <a:off x="2057400" y="1006475"/>
            <a:ext cx="5257800" cy="4765675"/>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3" name="Text Box 3"/>
          <p:cNvSpPr txBox="1">
            <a:spLocks noChangeArrowheads="1"/>
          </p:cNvSpPr>
          <p:nvPr/>
        </p:nvSpPr>
        <p:spPr bwMode="auto">
          <a:xfrm>
            <a:off x="903288" y="655638"/>
            <a:ext cx="7164387" cy="523875"/>
          </a:xfrm>
          <a:prstGeom prst="rect">
            <a:avLst/>
          </a:prstGeom>
          <a:solidFill>
            <a:schemeClr val="accent4">
              <a:lumMod val="40000"/>
              <a:lumOff val="60000"/>
            </a:schemeClr>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en-US" altLang="zh-CN" sz="2800" dirty="0" smtClean="0">
                <a:solidFill>
                  <a:srgbClr val="FF3300"/>
                </a:solidFill>
                <a:latin typeface="Times New Roman" panose="02020603050405020304" pitchFamily="18" charset="0"/>
                <a:sym typeface="+mn-ea"/>
              </a:rPr>
              <a:t>What will robots do for us in the future?</a:t>
            </a:r>
            <a:endParaRPr lang="en-US" altLang="zh-CN" sz="2800" dirty="0" smtClean="0">
              <a:latin typeface="Times New Roman" panose="02020603050405020304" pitchFamily="18" charset="0"/>
              <a:sym typeface="+mn-ea"/>
            </a:endParaRPr>
          </a:p>
        </p:txBody>
      </p:sp>
      <p:sp>
        <p:nvSpPr>
          <p:cNvPr id="4" name="Text Box 2"/>
          <p:cNvSpPr txBox="1"/>
          <p:nvPr/>
        </p:nvSpPr>
        <p:spPr>
          <a:xfrm>
            <a:off x="1624013" y="5511800"/>
            <a:ext cx="6124575" cy="523875"/>
          </a:xfrm>
          <a:prstGeom prst="rect">
            <a:avLst/>
          </a:prstGeom>
          <a:solidFill>
            <a:schemeClr val="accent6">
              <a:lumMod val="20000"/>
              <a:lumOff val="80000"/>
            </a:schemeClr>
          </a:solidFill>
          <a:ln w="9525">
            <a:noFill/>
          </a:ln>
        </p:spPr>
        <p:txBody>
          <a:bodyPr>
            <a:spAutoFit/>
          </a:bodyPr>
          <a:lstStyle/>
          <a:p>
            <a:pPr algn="ctr" fontAlgn="auto">
              <a:spcBef>
                <a:spcPct val="50000"/>
              </a:spcBef>
              <a:spcAft>
                <a:spcPts val="0"/>
              </a:spcAft>
              <a:defRPr/>
            </a:pPr>
            <a:r>
              <a:rPr lang="en-US" altLang="zh-CN" sz="2800" dirty="0">
                <a:latin typeface="Times New Roman" panose="02020603050405020304" pitchFamily="18" charset="0"/>
                <a:sym typeface="+mn-ea"/>
              </a:rPr>
              <a:t>Let’s make predictions.</a:t>
            </a:r>
          </a:p>
        </p:txBody>
      </p:sp>
      <p:sp>
        <p:nvSpPr>
          <p:cNvPr id="5" name="Text Box 3"/>
          <p:cNvSpPr txBox="1">
            <a:spLocks noChangeArrowheads="1"/>
          </p:cNvSpPr>
          <p:nvPr/>
        </p:nvSpPr>
        <p:spPr bwMode="auto">
          <a:xfrm>
            <a:off x="3049588" y="6102350"/>
            <a:ext cx="4514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latin typeface="Times New Roman" panose="02020603050405020304" pitchFamily="18" charset="0"/>
                <a:ea typeface="仿宋_GB2312"/>
                <a:cs typeface="仿宋_GB2312"/>
              </a:rPr>
              <a:t>After 100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344986_02"/>
          <p:cNvPicPr>
            <a:picLocks noChangeAspect="1" noChangeArrowheads="1"/>
          </p:cNvPicPr>
          <p:nvPr/>
        </p:nvPicPr>
        <p:blipFill>
          <a:blip r:embed="rId2" cstate="email"/>
          <a:srcRect/>
          <a:stretch>
            <a:fillRect/>
          </a:stretch>
        </p:blipFill>
        <p:spPr bwMode="auto">
          <a:xfrm>
            <a:off x="2062163" y="742950"/>
            <a:ext cx="21082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image01711"/>
          <p:cNvPicPr>
            <a:picLocks noChangeAspect="1" noChangeArrowheads="1"/>
          </p:cNvPicPr>
          <p:nvPr/>
        </p:nvPicPr>
        <p:blipFill>
          <a:blip r:embed="rId3" cstate="email"/>
          <a:srcRect/>
          <a:stretch>
            <a:fillRect/>
          </a:stretch>
        </p:blipFill>
        <p:spPr bwMode="auto">
          <a:xfrm>
            <a:off x="0" y="742950"/>
            <a:ext cx="1735138"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a:spLocks noChangeArrowheads="1"/>
          </p:cNvSpPr>
          <p:nvPr/>
        </p:nvSpPr>
        <p:spPr bwMode="auto">
          <a:xfrm>
            <a:off x="192088" y="2789238"/>
            <a:ext cx="13509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700">
                <a:latin typeface="Times New Roman" panose="02020603050405020304" pitchFamily="18" charset="0"/>
              </a:rPr>
              <a:t>speak</a:t>
            </a:r>
          </a:p>
        </p:txBody>
      </p:sp>
      <p:sp>
        <p:nvSpPr>
          <p:cNvPr id="5" name="文本框 4"/>
          <p:cNvSpPr txBox="1"/>
          <p:nvPr/>
        </p:nvSpPr>
        <p:spPr>
          <a:xfrm>
            <a:off x="2173288" y="2790825"/>
            <a:ext cx="2106612" cy="506413"/>
          </a:xfrm>
          <a:prstGeom prst="rect">
            <a:avLst/>
          </a:prstGeom>
          <a:noFill/>
          <a:ln w="9525">
            <a:noFill/>
          </a:ln>
        </p:spPr>
        <p:txBody>
          <a:bodyPr>
            <a:spAutoFit/>
          </a:bodyPr>
          <a:lstStyle/>
          <a:p>
            <a:pPr algn="ctr" fontAlgn="auto">
              <a:spcBef>
                <a:spcPct val="50000"/>
              </a:spcBef>
              <a:spcAft>
                <a:spcPts val="0"/>
              </a:spcAft>
              <a:defRPr/>
            </a:pPr>
            <a:r>
              <a:rPr lang="en-US" altLang="zh-CN" sz="2700" dirty="0">
                <a:latin typeface="Times New Roman" panose="02020603050405020304" pitchFamily="18" charset="0"/>
                <a:sym typeface="+mn-ea"/>
              </a:rPr>
              <a:t>do</a:t>
            </a:r>
            <a:r>
              <a:rPr lang="en-US" altLang="zh-CN" sz="1350" dirty="0">
                <a:sym typeface="+mn-ea"/>
              </a:rPr>
              <a:t>   </a:t>
            </a:r>
            <a:r>
              <a:rPr lang="en-US" altLang="zh-CN" sz="2700" dirty="0">
                <a:latin typeface="Times New Roman" panose="02020603050405020304" pitchFamily="18" charset="0"/>
                <a:sym typeface="+mn-ea"/>
              </a:rPr>
              <a:t>exercise</a:t>
            </a:r>
          </a:p>
        </p:txBody>
      </p:sp>
      <p:pic>
        <p:nvPicPr>
          <p:cNvPr id="6" name="图片 5" descr="u=3215136493,3868509653&amp;gp=0"/>
          <p:cNvPicPr>
            <a:picLocks noChangeAspect="1" noChangeArrowheads="1"/>
          </p:cNvPicPr>
          <p:nvPr/>
        </p:nvPicPr>
        <p:blipFill>
          <a:blip r:embed="rId4"/>
          <a:srcRect/>
          <a:stretch>
            <a:fillRect/>
          </a:stretch>
        </p:blipFill>
        <p:spPr bwMode="auto">
          <a:xfrm>
            <a:off x="4413250" y="742950"/>
            <a:ext cx="2308225"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6" descr="u=3235845300,4059716513&amp;gp=42"/>
          <p:cNvPicPr>
            <a:picLocks noChangeAspect="1" noChangeArrowheads="1"/>
          </p:cNvPicPr>
          <p:nvPr/>
        </p:nvPicPr>
        <p:blipFill>
          <a:blip r:embed="rId5"/>
          <a:srcRect/>
          <a:stretch>
            <a:fillRect/>
          </a:stretch>
        </p:blipFill>
        <p:spPr bwMode="auto">
          <a:xfrm>
            <a:off x="6964363" y="742950"/>
            <a:ext cx="2166937"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框 7"/>
          <p:cNvSpPr txBox="1">
            <a:spLocks noChangeArrowheads="1"/>
          </p:cNvSpPr>
          <p:nvPr/>
        </p:nvSpPr>
        <p:spPr bwMode="auto">
          <a:xfrm>
            <a:off x="5019675" y="2789238"/>
            <a:ext cx="12430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a:latin typeface="Verdana" panose="020B0604030504040204" pitchFamily="34" charset="0"/>
              </a:rPr>
              <a:t>  </a:t>
            </a:r>
            <a:r>
              <a:rPr lang="en-US" altLang="zh-CN" sz="2700">
                <a:latin typeface="Times New Roman" panose="02020603050405020304" pitchFamily="18" charset="0"/>
              </a:rPr>
              <a:t>run</a:t>
            </a:r>
          </a:p>
        </p:txBody>
      </p:sp>
      <p:sp>
        <p:nvSpPr>
          <p:cNvPr id="9" name="文本框 8"/>
          <p:cNvSpPr txBox="1">
            <a:spLocks noChangeArrowheads="1"/>
          </p:cNvSpPr>
          <p:nvPr/>
        </p:nvSpPr>
        <p:spPr bwMode="auto">
          <a:xfrm>
            <a:off x="7345363" y="2789238"/>
            <a:ext cx="14049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a:latin typeface="Verdana" panose="020B0604030504040204" pitchFamily="34" charset="0"/>
              </a:rPr>
              <a:t>  </a:t>
            </a:r>
            <a:r>
              <a:rPr lang="en-US" altLang="zh-CN" sz="2700">
                <a:latin typeface="Times New Roman" panose="02020603050405020304" pitchFamily="18" charset="0"/>
              </a:rPr>
              <a:t>cook</a:t>
            </a:r>
          </a:p>
        </p:txBody>
      </p:sp>
      <p:sp>
        <p:nvSpPr>
          <p:cNvPr id="11" name="文本框 10"/>
          <p:cNvSpPr txBox="1">
            <a:spLocks noChangeArrowheads="1"/>
          </p:cNvSpPr>
          <p:nvPr/>
        </p:nvSpPr>
        <p:spPr bwMode="auto">
          <a:xfrm>
            <a:off x="192088" y="5343525"/>
            <a:ext cx="21605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latin typeface="Times New Roman" panose="02020603050405020304" pitchFamily="18" charset="0"/>
              </a:rPr>
              <a:t>play football</a:t>
            </a:r>
          </a:p>
        </p:txBody>
      </p:sp>
      <p:pic>
        <p:nvPicPr>
          <p:cNvPr id="12" name="图片 11" descr="U1121P2T1D627181F13DT20050606090805"/>
          <p:cNvPicPr>
            <a:picLocks noChangeAspect="1" noChangeArrowheads="1"/>
          </p:cNvPicPr>
          <p:nvPr/>
        </p:nvPicPr>
        <p:blipFill>
          <a:blip r:embed="rId6" cstate="email"/>
          <a:srcRect/>
          <a:stretch>
            <a:fillRect/>
          </a:stretch>
        </p:blipFill>
        <p:spPr bwMode="auto">
          <a:xfrm>
            <a:off x="2268538" y="3535363"/>
            <a:ext cx="2193925"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文本框 12"/>
          <p:cNvSpPr txBox="1">
            <a:spLocks noChangeArrowheads="1"/>
          </p:cNvSpPr>
          <p:nvPr/>
        </p:nvSpPr>
        <p:spPr bwMode="auto">
          <a:xfrm>
            <a:off x="2784475" y="5343525"/>
            <a:ext cx="17827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latin typeface="Times New Roman" panose="02020603050405020304" pitchFamily="18" charset="0"/>
              </a:rPr>
              <a:t>dance</a:t>
            </a:r>
          </a:p>
        </p:txBody>
      </p:sp>
      <p:pic>
        <p:nvPicPr>
          <p:cNvPr id="14" name="图片 13"/>
          <p:cNvPicPr>
            <a:picLocks noChangeAspect="1" noChangeArrowheads="1"/>
          </p:cNvPicPr>
          <p:nvPr/>
        </p:nvPicPr>
        <p:blipFill>
          <a:blip r:embed="rId7"/>
          <a:srcRect/>
          <a:stretch>
            <a:fillRect/>
          </a:stretch>
        </p:blipFill>
        <p:spPr bwMode="auto">
          <a:xfrm>
            <a:off x="0" y="3549650"/>
            <a:ext cx="2212975"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标题 119809"/>
          <p:cNvSpPr txBox="1">
            <a:spLocks noChangeArrowheads="1"/>
          </p:cNvSpPr>
          <p:nvPr/>
        </p:nvSpPr>
        <p:spPr bwMode="auto">
          <a:xfrm>
            <a:off x="4478338" y="5343525"/>
            <a:ext cx="259397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600">
                <a:latin typeface="Times New Roman" panose="02020603050405020304" pitchFamily="18" charset="0"/>
              </a:rPr>
              <a:t>help people do the most unpleasant jobs</a:t>
            </a:r>
          </a:p>
        </p:txBody>
      </p:sp>
      <p:sp>
        <p:nvSpPr>
          <p:cNvPr id="16" name="文本框 15"/>
          <p:cNvSpPr txBox="1">
            <a:spLocks noChangeArrowheads="1"/>
          </p:cNvSpPr>
          <p:nvPr/>
        </p:nvSpPr>
        <p:spPr bwMode="auto">
          <a:xfrm>
            <a:off x="7072313" y="5307013"/>
            <a:ext cx="221456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latin typeface="Times New Roman" panose="02020603050405020304" pitchFamily="18" charset="0"/>
              </a:rPr>
              <a:t>help with the housework</a:t>
            </a:r>
          </a:p>
        </p:txBody>
      </p:sp>
      <p:pic>
        <p:nvPicPr>
          <p:cNvPr id="17" name="图片 16" descr="20051279543216303"/>
          <p:cNvPicPr>
            <a:picLocks noChangeAspect="1" noChangeArrowheads="1"/>
          </p:cNvPicPr>
          <p:nvPr/>
        </p:nvPicPr>
        <p:blipFill>
          <a:blip r:embed="rId8" cstate="email"/>
          <a:srcRect/>
          <a:stretch>
            <a:fillRect/>
          </a:stretch>
        </p:blipFill>
        <p:spPr bwMode="auto">
          <a:xfrm>
            <a:off x="6910388" y="3538538"/>
            <a:ext cx="222091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图片 17" descr="113"/>
          <p:cNvPicPr>
            <a:picLocks noChangeAspect="1" noChangeArrowheads="1"/>
          </p:cNvPicPr>
          <p:nvPr/>
        </p:nvPicPr>
        <p:blipFill>
          <a:blip r:embed="rId9" cstate="email"/>
          <a:srcRect/>
          <a:stretch>
            <a:fillRect/>
          </a:stretch>
        </p:blipFill>
        <p:spPr bwMode="auto">
          <a:xfrm>
            <a:off x="4508500" y="3535363"/>
            <a:ext cx="2309813"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ox(i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ox(in)">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ox(i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blinds(horizontal)">
                                      <p:cBhvr>
                                        <p:cTn id="69" dur="5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box(in)">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blinds(horizontal)">
                                      <p:cBhvr>
                                        <p:cTn id="79" dur="5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ox(in)">
                                      <p:cBhvr>
                                        <p:cTn id="8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1" grpId="0"/>
      <p:bldP spid="13"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38113" y="2667000"/>
            <a:ext cx="8867775" cy="3046413"/>
          </a:xfrm>
          <a:prstGeom prst="rect">
            <a:avLst/>
          </a:prstGeom>
          <a:solidFill>
            <a:schemeClr val="accent4">
              <a:lumMod val="20000"/>
              <a:lumOff val="80000"/>
            </a:schemeClr>
          </a:solidFill>
          <a:ln>
            <a:noFill/>
          </a:ln>
        </p:spPr>
        <p:txBody>
          <a:bodyPr>
            <a:spAutoFit/>
          </a:bodyPr>
          <a:lstStyle>
            <a:lvl1pPr marL="1473200" indent="-14732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en-US" altLang="zh-CN" sz="3200" dirty="0" smtClean="0">
                <a:latin typeface="Times New Roman" panose="02020603050405020304" pitchFamily="18" charset="0"/>
                <a:sym typeface="+mn-ea"/>
              </a:rPr>
              <a:t>Para.1     Will robots think like humans in the future? </a:t>
            </a:r>
          </a:p>
          <a:p>
            <a:pPr>
              <a:lnSpc>
                <a:spcPct val="150000"/>
              </a:lnSpc>
              <a:defRPr/>
            </a:pPr>
            <a:r>
              <a:rPr lang="en-US" altLang="zh-CN" sz="3200" dirty="0" smtClean="0">
                <a:latin typeface="Times New Roman" panose="02020603050405020304" pitchFamily="18" charset="0"/>
                <a:sym typeface="+mn-ea"/>
              </a:rPr>
              <a:t>Para.2      What will robots be like in the future? </a:t>
            </a:r>
          </a:p>
          <a:p>
            <a:pPr>
              <a:lnSpc>
                <a:spcPct val="150000"/>
              </a:lnSpc>
              <a:defRPr/>
            </a:pPr>
            <a:r>
              <a:rPr lang="en-US" altLang="zh-CN" sz="3200" dirty="0" smtClean="0">
                <a:latin typeface="Times New Roman" panose="02020603050405020304" pitchFamily="18" charset="0"/>
                <a:sym typeface="+mn-ea"/>
              </a:rPr>
              <a:t>Para.3      What can robots do today?</a:t>
            </a:r>
          </a:p>
          <a:p>
            <a:pPr>
              <a:lnSpc>
                <a:spcPct val="150000"/>
              </a:lnSpc>
              <a:defRPr/>
            </a:pPr>
            <a:r>
              <a:rPr lang="en-US" altLang="zh-CN" sz="3200" dirty="0" smtClean="0">
                <a:latin typeface="Times New Roman" panose="02020603050405020304" pitchFamily="18" charset="0"/>
                <a:sym typeface="+mn-ea"/>
              </a:rPr>
              <a:t>Para.4      What are robots like in movies? </a:t>
            </a:r>
          </a:p>
        </p:txBody>
      </p:sp>
      <p:sp>
        <p:nvSpPr>
          <p:cNvPr id="19459" name="Text Box 5"/>
          <p:cNvSpPr txBox="1">
            <a:spLocks noChangeArrowheads="1"/>
          </p:cNvSpPr>
          <p:nvPr/>
        </p:nvSpPr>
        <p:spPr bwMode="auto">
          <a:xfrm>
            <a:off x="2316163" y="1230313"/>
            <a:ext cx="68278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C55A11"/>
                </a:solidFill>
                <a:latin typeface="Times New Roman" panose="02020603050405020304" pitchFamily="18" charset="0"/>
              </a:rPr>
              <a:t>2b Read the article and match each paragraph with the question it discusses. </a:t>
            </a:r>
          </a:p>
        </p:txBody>
      </p:sp>
      <p:cxnSp>
        <p:nvCxnSpPr>
          <p:cNvPr id="4" name="直接连接符 11"/>
          <p:cNvCxnSpPr>
            <a:cxnSpLocks noChangeShapeType="1"/>
          </p:cNvCxnSpPr>
          <p:nvPr/>
        </p:nvCxnSpPr>
        <p:spPr bwMode="auto">
          <a:xfrm>
            <a:off x="1257300" y="3087688"/>
            <a:ext cx="646113" cy="2039937"/>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5" name="直接连接符 14"/>
          <p:cNvCxnSpPr>
            <a:cxnSpLocks noChangeShapeType="1"/>
          </p:cNvCxnSpPr>
          <p:nvPr/>
        </p:nvCxnSpPr>
        <p:spPr bwMode="auto">
          <a:xfrm flipV="1">
            <a:off x="1257300" y="3184525"/>
            <a:ext cx="541338" cy="139065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6" name="直接连接符 16"/>
          <p:cNvCxnSpPr>
            <a:cxnSpLocks noChangeShapeType="1"/>
          </p:cNvCxnSpPr>
          <p:nvPr/>
        </p:nvCxnSpPr>
        <p:spPr bwMode="auto">
          <a:xfrm>
            <a:off x="1203325" y="3879850"/>
            <a:ext cx="700088" cy="682625"/>
          </a:xfrm>
          <a:prstGeom prst="line">
            <a:avLst/>
          </a:prstGeom>
          <a:noFill/>
          <a:ln w="38100">
            <a:solidFill>
              <a:srgbClr val="C00000"/>
            </a:solidFill>
            <a:round/>
          </a:ln>
          <a:extLst>
            <a:ext uri="{909E8E84-426E-40DD-AFC4-6F175D3DCCD1}">
              <a14:hiddenFill xmlns:a14="http://schemas.microsoft.com/office/drawing/2010/main">
                <a:noFill/>
              </a14:hiddenFill>
            </a:ext>
          </a:extLst>
        </p:spPr>
      </p:cxnSp>
      <p:cxnSp>
        <p:nvCxnSpPr>
          <p:cNvPr id="7" name="直接连接符 17"/>
          <p:cNvCxnSpPr>
            <a:cxnSpLocks noChangeShapeType="1"/>
          </p:cNvCxnSpPr>
          <p:nvPr/>
        </p:nvCxnSpPr>
        <p:spPr bwMode="auto">
          <a:xfrm flipV="1">
            <a:off x="1254125" y="3981450"/>
            <a:ext cx="649288" cy="128270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
        <p:nvSpPr>
          <p:cNvPr id="13" name="圆角矩形 12"/>
          <p:cNvSpPr/>
          <p:nvPr/>
        </p:nvSpPr>
        <p:spPr>
          <a:xfrm rot="20777738">
            <a:off x="52388" y="874713"/>
            <a:ext cx="2508250" cy="646112"/>
          </a:xfrm>
          <a:prstGeom prst="roundRect">
            <a:avLst/>
          </a:prstGeom>
          <a:solidFill>
            <a:schemeClr val="accent4">
              <a:lumMod val="40000"/>
              <a:lumOff val="60000"/>
            </a:schemeClr>
          </a:solidFill>
          <a:effectLst>
            <a:outerShdw blurRad="50800" dist="38100" dir="2700000" algn="tl" rotWithShape="0">
              <a:prstClr val="black">
                <a:alpha val="40000"/>
              </a:prstClr>
            </a:outerShdw>
          </a:effectLst>
        </p:spPr>
        <p:txBody>
          <a:bodyPr wrap="none">
            <a:spAutoFit/>
          </a:bodyPr>
          <a:lstStyle/>
          <a:p>
            <a:pPr eaLnBrk="0" hangingPunct="0">
              <a:defRPr/>
            </a:pPr>
            <a:r>
              <a:rPr lang="en-US" altLang="x-none" sz="3200" dirty="0">
                <a:solidFill>
                  <a:schemeClr val="accent2">
                    <a:lumMod val="75000"/>
                  </a:schemeClr>
                </a:solidFill>
                <a:sym typeface="+mn-ea"/>
              </a:rPr>
              <a:t>Fast reading</a:t>
            </a:r>
            <a:endParaRPr lang="en-US" altLang="zh-CN" sz="3200" dirty="0">
              <a:solidFill>
                <a:schemeClr val="accent2">
                  <a:lumMod val="75000"/>
                </a:schemeClr>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34145"/>
          <p:cNvSpPr>
            <a:spLocks noChangeArrowheads="1"/>
          </p:cNvSpPr>
          <p:nvPr/>
        </p:nvSpPr>
        <p:spPr bwMode="auto">
          <a:xfrm>
            <a:off x="646113" y="584200"/>
            <a:ext cx="82534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lnSpc>
                <a:spcPct val="200000"/>
              </a:lnSpc>
            </a:pPr>
            <a:r>
              <a:rPr lang="en-US" altLang="zh-CN" sz="2800" dirty="0" smtClean="0">
                <a:latin typeface="Times New Roman" panose="02020603050405020304" pitchFamily="18" charset="0"/>
              </a:rPr>
              <a:t>Do </a:t>
            </a:r>
            <a:r>
              <a:rPr lang="en-US" altLang="zh-CN" sz="2800" dirty="0">
                <a:latin typeface="Times New Roman" panose="02020603050405020304" pitchFamily="18" charset="0"/>
              </a:rPr>
              <a:t>You Think You Will Have Your Own Robot?</a:t>
            </a:r>
          </a:p>
          <a:p>
            <a:pPr indent="228600">
              <a:buFont typeface="Arial" panose="020B0604020202020204" pitchFamily="34" charset="0"/>
              <a:buAutoNum type="arabicPeriod"/>
            </a:pPr>
            <a:r>
              <a:rPr lang="en-US" altLang="zh-CN" sz="2800" dirty="0">
                <a:latin typeface="Times New Roman" panose="02020603050405020304" pitchFamily="18" charset="0"/>
              </a:rPr>
              <a:t>When we watch movies about the future, we sometimes see robots. They</a:t>
            </a:r>
            <a:r>
              <a:rPr lang="en-US" altLang="zh-CN" sz="2800" dirty="0">
                <a:solidFill>
                  <a:srgbClr val="FF0000"/>
                </a:solidFill>
                <a:latin typeface="Times New Roman" panose="02020603050405020304" pitchFamily="18" charset="0"/>
              </a:rPr>
              <a:t> are</a:t>
            </a:r>
            <a:r>
              <a:rPr lang="en-US" altLang="zh-CN" sz="2800" dirty="0">
                <a:latin typeface="Times New Roman" panose="02020603050405020304" pitchFamily="18" charset="0"/>
              </a:rPr>
              <a:t> usually </a:t>
            </a:r>
            <a:r>
              <a:rPr lang="en-US" altLang="zh-CN" sz="2800" dirty="0">
                <a:solidFill>
                  <a:srgbClr val="FF0000"/>
                </a:solidFill>
                <a:latin typeface="Times New Roman" panose="02020603050405020304" pitchFamily="18" charset="0"/>
              </a:rPr>
              <a:t>like</a:t>
            </a:r>
            <a:r>
              <a:rPr lang="en-US" altLang="zh-CN" sz="2800" dirty="0">
                <a:latin typeface="Times New Roman" panose="02020603050405020304" pitchFamily="18" charset="0"/>
              </a:rPr>
              <a:t> human </a:t>
            </a:r>
            <a:r>
              <a:rPr lang="en-US" altLang="zh-CN" sz="2800" dirty="0">
                <a:solidFill>
                  <a:srgbClr val="FF0000"/>
                </a:solidFill>
                <a:latin typeface="Times New Roman" panose="02020603050405020304" pitchFamily="18" charset="0"/>
              </a:rPr>
              <a:t>servants.</a:t>
            </a:r>
            <a:r>
              <a:rPr lang="en-US" altLang="zh-CN" sz="2800" dirty="0">
                <a:latin typeface="Times New Roman" panose="02020603050405020304" pitchFamily="18" charset="0"/>
              </a:rPr>
              <a:t> They </a:t>
            </a:r>
            <a:r>
              <a:rPr lang="en-US" altLang="zh-CN" sz="2800" dirty="0">
                <a:solidFill>
                  <a:srgbClr val="FF0000"/>
                </a:solidFill>
                <a:latin typeface="Times New Roman" panose="02020603050405020304" pitchFamily="18" charset="0"/>
              </a:rPr>
              <a:t>help with</a:t>
            </a:r>
            <a:r>
              <a:rPr lang="en-US" altLang="zh-CN" sz="2800" dirty="0">
                <a:latin typeface="Times New Roman" panose="02020603050405020304" pitchFamily="18" charset="0"/>
              </a:rPr>
              <a:t> the housework and do jobs like working in dirty or dangerous places.</a:t>
            </a:r>
          </a:p>
        </p:txBody>
      </p:sp>
      <p:sp>
        <p:nvSpPr>
          <p:cNvPr id="20483" name="矩形 134146"/>
          <p:cNvSpPr>
            <a:spLocks noChangeArrowheads="1"/>
          </p:cNvSpPr>
          <p:nvPr/>
        </p:nvSpPr>
        <p:spPr bwMode="auto">
          <a:xfrm>
            <a:off x="646113" y="3494088"/>
            <a:ext cx="8234362"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latin typeface="Times New Roman" panose="02020603050405020304" pitchFamily="18" charset="0"/>
              </a:rPr>
              <a:t>2.Today there are already robots working in factories. Some can help to build cars, and they do simple jobs </a:t>
            </a:r>
            <a:r>
              <a:rPr lang="en-US" altLang="zh-CN" sz="2800">
                <a:solidFill>
                  <a:srgbClr val="FF0000"/>
                </a:solidFill>
                <a:latin typeface="Times New Roman" panose="02020603050405020304" pitchFamily="18" charset="0"/>
              </a:rPr>
              <a:t>over and over again</a:t>
            </a:r>
            <a:r>
              <a:rPr lang="en-US" altLang="zh-CN" sz="2800">
                <a:latin typeface="Times New Roman" panose="02020603050405020304" pitchFamily="18" charset="0"/>
              </a:rPr>
              <a:t>. </a:t>
            </a:r>
            <a:r>
              <a:rPr lang="en-US" altLang="zh-CN" sz="2800">
                <a:solidFill>
                  <a:srgbClr val="006600"/>
                </a:solidFill>
                <a:latin typeface="Times New Roman" panose="02020603050405020304" pitchFamily="18" charset="0"/>
              </a:rPr>
              <a:t>Fewer </a:t>
            </a:r>
            <a:r>
              <a:rPr lang="en-US" altLang="zh-CN" sz="2800">
                <a:latin typeface="Times New Roman" panose="02020603050405020304" pitchFamily="18" charset="0"/>
              </a:rPr>
              <a:t>people will do such jobs in the future because they are boring, but robots will never </a:t>
            </a:r>
            <a:r>
              <a:rPr lang="en-US" altLang="zh-CN" sz="2800">
                <a:solidFill>
                  <a:srgbClr val="FF0000"/>
                </a:solidFill>
                <a:latin typeface="Times New Roman" panose="02020603050405020304" pitchFamily="18" charset="0"/>
              </a:rPr>
              <a:t>get bored</a:t>
            </a:r>
            <a:r>
              <a:rPr lang="en-US" altLang="zh-CN" sz="2800">
                <a:latin typeface="Times New Roman" panose="02020603050405020304" pitchFamily="18" charset="0"/>
              </a:rPr>
              <a:t>.</a:t>
            </a:r>
            <a:endParaRPr lang="en-US" altLang="zh-CN" sz="2800">
              <a:latin typeface="Times New Roman" panose="02020603050405020304" pitchFamily="18" charset="0"/>
              <a:cs typeface="Times New Roman" panose="02020603050405020304" pitchFamily="18" charset="0"/>
            </a:endParaRPr>
          </a:p>
        </p:txBody>
      </p:sp>
      <p:pic>
        <p:nvPicPr>
          <p:cNvPr id="20484" name="图片 3"/>
          <p:cNvPicPr>
            <a:picLocks noChangeAspect="1" noChangeArrowheads="1"/>
          </p:cNvPicPr>
          <p:nvPr/>
        </p:nvPicPr>
        <p:blipFill>
          <a:blip r:embed="rId2" cstate="email"/>
          <a:srcRect/>
          <a:stretch>
            <a:fillRect/>
          </a:stretch>
        </p:blipFill>
        <p:spPr bwMode="auto">
          <a:xfrm>
            <a:off x="5645150" y="5240338"/>
            <a:ext cx="1989138"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框 135169"/>
          <p:cNvSpPr txBox="1">
            <a:spLocks noChangeArrowheads="1"/>
          </p:cNvSpPr>
          <p:nvPr/>
        </p:nvSpPr>
        <p:spPr bwMode="auto">
          <a:xfrm>
            <a:off x="498475" y="723900"/>
            <a:ext cx="8101013"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a:latin typeface="Times New Roman" panose="02020603050405020304" pitchFamily="18" charset="0"/>
              </a:rPr>
              <a:t>3. Scientists are now trying to make robots look like humans and </a:t>
            </a:r>
            <a:r>
              <a:rPr lang="en-US" altLang="zh-CN" sz="2600">
                <a:solidFill>
                  <a:srgbClr val="FF0000"/>
                </a:solidFill>
                <a:latin typeface="Times New Roman" panose="02020603050405020304" pitchFamily="18" charset="0"/>
              </a:rPr>
              <a:t>do the same things as we do</a:t>
            </a:r>
            <a:r>
              <a:rPr lang="en-US" altLang="zh-CN" sz="2600">
                <a:latin typeface="Times New Roman" panose="02020603050405020304" pitchFamily="18" charset="0"/>
              </a:rPr>
              <a:t>. Some robots in Japan can walk and dance. They are fun to watch. However, some scientists believe that although we can make robots move like people, </a:t>
            </a:r>
            <a:r>
              <a:rPr lang="en-US" altLang="zh-CN" sz="2600">
                <a:solidFill>
                  <a:srgbClr val="FF0000"/>
                </a:solidFill>
                <a:latin typeface="Times New Roman" panose="02020603050405020304" pitchFamily="18" charset="0"/>
              </a:rPr>
              <a:t>it will be difficult to</a:t>
            </a:r>
            <a:r>
              <a:rPr lang="en-US" altLang="zh-CN" sz="2600">
                <a:latin typeface="Times New Roman" panose="02020603050405020304" pitchFamily="18" charset="0"/>
              </a:rPr>
              <a:t> make them really think like a human. For example, scientist James White thinks that robots will never </a:t>
            </a:r>
            <a:r>
              <a:rPr lang="en-US" altLang="zh-CN" sz="2600">
                <a:solidFill>
                  <a:srgbClr val="FF0000"/>
                </a:solidFill>
                <a:latin typeface="Times New Roman" panose="02020603050405020304" pitchFamily="18" charset="0"/>
              </a:rPr>
              <a:t>be able to</a:t>
            </a:r>
            <a:r>
              <a:rPr lang="en-US" altLang="zh-CN" sz="2600">
                <a:latin typeface="Times New Roman" panose="02020603050405020304" pitchFamily="18" charset="0"/>
              </a:rPr>
              <a:t> </a:t>
            </a:r>
            <a:r>
              <a:rPr lang="en-US" altLang="zh-CN" sz="2600">
                <a:solidFill>
                  <a:srgbClr val="FF0000"/>
                </a:solidFill>
                <a:latin typeface="Times New Roman" panose="02020603050405020304" pitchFamily="18" charset="0"/>
              </a:rPr>
              <a:t>wake up</a:t>
            </a:r>
            <a:r>
              <a:rPr lang="en-US" altLang="zh-CN" sz="2600">
                <a:latin typeface="Times New Roman" panose="02020603050405020304" pitchFamily="18" charset="0"/>
              </a:rPr>
              <a:t> and know where they are. But many scientists </a:t>
            </a:r>
            <a:r>
              <a:rPr lang="en-US" altLang="zh-CN" sz="2600">
                <a:solidFill>
                  <a:srgbClr val="FF0000"/>
                </a:solidFill>
                <a:latin typeface="Times New Roman" panose="02020603050405020304" pitchFamily="18" charset="0"/>
              </a:rPr>
              <a:t>disagree with</a:t>
            </a:r>
            <a:r>
              <a:rPr lang="en-US" altLang="zh-CN" sz="2600">
                <a:latin typeface="Times New Roman" panose="02020603050405020304" pitchFamily="18" charset="0"/>
              </a:rPr>
              <a:t> Mr. White. They think that robots will even be able to talk like humans in 25 to 50 years.</a:t>
            </a:r>
          </a:p>
          <a:p>
            <a:pPr eaLnBrk="1" hangingPunct="1">
              <a:lnSpc>
                <a:spcPct val="130000"/>
              </a:lnSpc>
            </a:pPr>
            <a:endParaRPr lang="en-US" altLang="zh-CN" sz="26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框 136194"/>
          <p:cNvSpPr txBox="1">
            <a:spLocks noChangeArrowheads="1"/>
          </p:cNvSpPr>
          <p:nvPr/>
        </p:nvSpPr>
        <p:spPr bwMode="auto">
          <a:xfrm>
            <a:off x="430213" y="831850"/>
            <a:ext cx="8239125"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a:latin typeface="Times New Roman" panose="02020603050405020304" pitchFamily="18" charset="0"/>
              </a:rPr>
              <a:t>4. Some scientists believe that there will be more robots in the future. However, they </a:t>
            </a:r>
            <a:r>
              <a:rPr lang="en-US" altLang="zh-CN" sz="2600">
                <a:solidFill>
                  <a:srgbClr val="FF0000"/>
                </a:solidFill>
                <a:latin typeface="Times New Roman" panose="02020603050405020304" pitchFamily="18" charset="0"/>
              </a:rPr>
              <a:t>agree</a:t>
            </a:r>
            <a:r>
              <a:rPr lang="en-US" altLang="zh-CN" sz="2600">
                <a:latin typeface="Times New Roman" panose="02020603050405020304" pitchFamily="18" charset="0"/>
              </a:rPr>
              <a:t> it may take hundreds of years. These new robots will have many different shapes. Some will look like humans, and others might look like animals. In India, for example, scientists made robots that look like snakes. If buildings </a:t>
            </a:r>
            <a:r>
              <a:rPr lang="en-US" altLang="zh-CN" sz="2600">
                <a:solidFill>
                  <a:srgbClr val="FF0000"/>
                </a:solidFill>
                <a:latin typeface="Times New Roman" panose="02020603050405020304" pitchFamily="18" charset="0"/>
              </a:rPr>
              <a:t>fall down</a:t>
            </a:r>
            <a:r>
              <a:rPr lang="en-US" altLang="zh-CN" sz="2600">
                <a:latin typeface="Times New Roman" panose="02020603050405020304" pitchFamily="18" charset="0"/>
              </a:rPr>
              <a:t> with people inside, </a:t>
            </a:r>
          </a:p>
          <a:p>
            <a:pPr eaLnBrk="1" hangingPunct="1">
              <a:lnSpc>
                <a:spcPct val="135000"/>
              </a:lnSpc>
            </a:pPr>
            <a:r>
              <a:rPr lang="en-US" altLang="zh-CN" sz="2600">
                <a:latin typeface="Times New Roman" panose="02020603050405020304" pitchFamily="18" charset="0"/>
              </a:rPr>
              <a:t>these snake robots can help </a:t>
            </a:r>
            <a:r>
              <a:rPr lang="en-US" altLang="zh-CN" sz="2600">
                <a:solidFill>
                  <a:srgbClr val="FF0000"/>
                </a:solidFill>
                <a:latin typeface="Times New Roman" panose="02020603050405020304" pitchFamily="18" charset="0"/>
              </a:rPr>
              <a:t>look for</a:t>
            </a:r>
            <a:r>
              <a:rPr lang="en-US" altLang="zh-CN" sz="2600">
                <a:latin typeface="Times New Roman" panose="02020603050405020304" pitchFamily="18" charset="0"/>
              </a:rPr>
              <a:t> people under the </a:t>
            </a:r>
          </a:p>
          <a:p>
            <a:pPr eaLnBrk="1" hangingPunct="1">
              <a:lnSpc>
                <a:spcPct val="135000"/>
              </a:lnSpc>
            </a:pPr>
            <a:r>
              <a:rPr lang="en-US" altLang="zh-CN" sz="2600">
                <a:latin typeface="Times New Roman" panose="02020603050405020304" pitchFamily="18" charset="0"/>
              </a:rPr>
              <a:t>buildings. This was not possible 20 years ago, but computers and rockets also seemed impossible 100 years ago. We never know what will happen in the future!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占位符 138242"/>
          <p:cNvSpPr txBox="1">
            <a:spLocks noChangeArrowheads="1"/>
          </p:cNvSpPr>
          <p:nvPr/>
        </p:nvSpPr>
        <p:spPr bwMode="auto">
          <a:xfrm>
            <a:off x="363538" y="1770063"/>
            <a:ext cx="378142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marL="170180" indent="-170180"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spcBef>
                <a:spcPct val="50000"/>
              </a:spcBef>
            </a:pPr>
            <a:r>
              <a:rPr lang="en-US" altLang="zh-CN" sz="3000" dirty="0">
                <a:latin typeface="黑体" panose="02010609060101010101" pitchFamily="49" charset="-122"/>
                <a:ea typeface="黑体" panose="02010609060101010101" pitchFamily="49" charset="-122"/>
              </a:rPr>
              <a:t>1.</a:t>
            </a:r>
            <a:r>
              <a:rPr lang="zh-CN" altLang="en-US" sz="3000" dirty="0">
                <a:latin typeface="黑体" panose="02010609060101010101" pitchFamily="49" charset="-122"/>
                <a:ea typeface="黑体" panose="02010609060101010101" pitchFamily="49" charset="-122"/>
              </a:rPr>
              <a:t>科幻小说             </a:t>
            </a:r>
          </a:p>
          <a:p>
            <a:pPr>
              <a:lnSpc>
                <a:spcPct val="90000"/>
              </a:lnSpc>
              <a:spcBef>
                <a:spcPct val="50000"/>
              </a:spcBef>
            </a:pPr>
            <a:r>
              <a:rPr lang="en-US" altLang="zh-CN" sz="3000" dirty="0">
                <a:latin typeface="黑体" panose="02010609060101010101" pitchFamily="49" charset="-122"/>
                <a:ea typeface="黑体" panose="02010609060101010101" pitchFamily="49" charset="-122"/>
              </a:rPr>
              <a:t>2.</a:t>
            </a:r>
            <a:r>
              <a:rPr lang="zh-CN" altLang="en-US" sz="3000" dirty="0">
                <a:latin typeface="黑体" panose="02010609060101010101" pitchFamily="49" charset="-122"/>
                <a:ea typeface="黑体" panose="02010609060101010101" pitchFamily="49" charset="-122"/>
              </a:rPr>
              <a:t>帮忙做家务</a:t>
            </a:r>
          </a:p>
          <a:p>
            <a:pPr>
              <a:lnSpc>
                <a:spcPct val="90000"/>
              </a:lnSpc>
              <a:spcBef>
                <a:spcPct val="50000"/>
              </a:spcBef>
            </a:pPr>
            <a:r>
              <a:rPr lang="en-US" altLang="zh-CN" sz="3000" dirty="0">
                <a:latin typeface="黑体" panose="02010609060101010101" pitchFamily="49" charset="-122"/>
                <a:ea typeface="黑体" panose="02010609060101010101" pitchFamily="49" charset="-122"/>
              </a:rPr>
              <a:t>3.</a:t>
            </a:r>
            <a:r>
              <a:rPr lang="zh-CN" altLang="en-US" sz="3000" dirty="0">
                <a:latin typeface="黑体" panose="02010609060101010101" pitchFamily="49" charset="-122"/>
                <a:ea typeface="黑体" panose="02010609060101010101" pitchFamily="49" charset="-122"/>
              </a:rPr>
              <a:t>花费好几百年的时间</a:t>
            </a:r>
          </a:p>
          <a:p>
            <a:pPr>
              <a:lnSpc>
                <a:spcPct val="90000"/>
              </a:lnSpc>
              <a:spcBef>
                <a:spcPct val="50000"/>
              </a:spcBef>
            </a:pPr>
            <a:r>
              <a:rPr lang="en-US" altLang="zh-CN" sz="3000" dirty="0">
                <a:latin typeface="黑体" panose="02010609060101010101" pitchFamily="49" charset="-122"/>
                <a:ea typeface="黑体" panose="02010609060101010101" pitchFamily="49" charset="-122"/>
              </a:rPr>
              <a:t>4.</a:t>
            </a:r>
            <a:r>
              <a:rPr lang="zh-CN" altLang="en-US" sz="3000" dirty="0">
                <a:latin typeface="黑体" panose="02010609060101010101" pitchFamily="49" charset="-122"/>
                <a:ea typeface="黑体" panose="02010609060101010101" pitchFamily="49" charset="-122"/>
              </a:rPr>
              <a:t>看起来像</a:t>
            </a:r>
          </a:p>
          <a:p>
            <a:pPr>
              <a:lnSpc>
                <a:spcPct val="90000"/>
              </a:lnSpc>
              <a:spcBef>
                <a:spcPct val="50000"/>
              </a:spcBef>
            </a:pPr>
            <a:r>
              <a:rPr lang="en-US" altLang="zh-CN" sz="3000" dirty="0">
                <a:latin typeface="黑体" panose="02010609060101010101" pitchFamily="49" charset="-122"/>
                <a:ea typeface="黑体" panose="02010609060101010101" pitchFamily="49" charset="-122"/>
              </a:rPr>
              <a:t>5.</a:t>
            </a:r>
            <a:r>
              <a:rPr lang="zh-CN" altLang="en-US" sz="3000" dirty="0">
                <a:latin typeface="黑体" panose="02010609060101010101" pitchFamily="49" charset="-122"/>
                <a:ea typeface="黑体" panose="02010609060101010101" pitchFamily="49" charset="-122"/>
              </a:rPr>
              <a:t>让机器人走路或跳舞</a:t>
            </a:r>
          </a:p>
          <a:p>
            <a:pPr>
              <a:lnSpc>
                <a:spcPct val="90000"/>
              </a:lnSpc>
              <a:spcBef>
                <a:spcPct val="50000"/>
              </a:spcBef>
            </a:pPr>
            <a:r>
              <a:rPr lang="en-US" altLang="zh-CN" sz="3000" dirty="0">
                <a:latin typeface="黑体" panose="02010609060101010101" pitchFamily="49" charset="-122"/>
                <a:ea typeface="黑体" panose="02010609060101010101" pitchFamily="49" charset="-122"/>
              </a:rPr>
              <a:t>6.</a:t>
            </a:r>
            <a:r>
              <a:rPr lang="zh-CN" altLang="en-US" sz="3000" dirty="0">
                <a:latin typeface="黑体" panose="02010609060101010101" pitchFamily="49" charset="-122"/>
                <a:ea typeface="黑体" panose="02010609060101010101" pitchFamily="49" charset="-122"/>
              </a:rPr>
              <a:t>和人一样做相同的事</a:t>
            </a:r>
          </a:p>
        </p:txBody>
      </p:sp>
      <p:sp>
        <p:nvSpPr>
          <p:cNvPr id="3" name="文本框 2"/>
          <p:cNvSpPr txBox="1">
            <a:spLocks noChangeArrowheads="1"/>
          </p:cNvSpPr>
          <p:nvPr/>
        </p:nvSpPr>
        <p:spPr bwMode="auto">
          <a:xfrm>
            <a:off x="4706938" y="1706563"/>
            <a:ext cx="248443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000" dirty="0">
                <a:solidFill>
                  <a:srgbClr val="FF0000"/>
                </a:solidFill>
                <a:latin typeface="Times New Roman" panose="02020603050405020304" pitchFamily="18" charset="0"/>
              </a:rPr>
              <a:t>science fiction</a:t>
            </a:r>
            <a:endParaRPr lang="zh-CN" altLang="en-US" sz="3000" dirty="0">
              <a:solidFill>
                <a:srgbClr val="FF0000"/>
              </a:solidFill>
              <a:latin typeface="Times New Roman" panose="02020603050405020304" pitchFamily="18" charset="0"/>
            </a:endParaRPr>
          </a:p>
        </p:txBody>
      </p:sp>
      <p:sp>
        <p:nvSpPr>
          <p:cNvPr id="4" name="文本框 3"/>
          <p:cNvSpPr txBox="1">
            <a:spLocks noChangeArrowheads="1"/>
          </p:cNvSpPr>
          <p:nvPr/>
        </p:nvSpPr>
        <p:spPr bwMode="auto">
          <a:xfrm>
            <a:off x="4699000" y="2406650"/>
            <a:ext cx="39973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rPr>
              <a:t>help with the housework</a:t>
            </a:r>
            <a:endParaRPr lang="zh-CN" altLang="en-US" sz="2700">
              <a:solidFill>
                <a:srgbClr val="FF0000"/>
              </a:solidFill>
              <a:latin typeface="Times New Roman" panose="02020603050405020304" pitchFamily="18" charset="0"/>
            </a:endParaRPr>
          </a:p>
        </p:txBody>
      </p:sp>
      <p:sp>
        <p:nvSpPr>
          <p:cNvPr id="5" name="文本框 4"/>
          <p:cNvSpPr txBox="1">
            <a:spLocks noChangeArrowheads="1"/>
          </p:cNvSpPr>
          <p:nvPr/>
        </p:nvSpPr>
        <p:spPr bwMode="auto">
          <a:xfrm>
            <a:off x="4699000" y="3043238"/>
            <a:ext cx="4445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rPr>
              <a:t>take hundreds of years</a:t>
            </a:r>
            <a:endParaRPr lang="zh-CN" altLang="en-US" sz="2700">
              <a:solidFill>
                <a:srgbClr val="FF0000"/>
              </a:solidFill>
              <a:latin typeface="Times New Roman" panose="02020603050405020304" pitchFamily="18" charset="0"/>
            </a:endParaRPr>
          </a:p>
        </p:txBody>
      </p:sp>
      <p:sp>
        <p:nvSpPr>
          <p:cNvPr id="6" name="文本框 5"/>
          <p:cNvSpPr txBox="1">
            <a:spLocks noChangeArrowheads="1"/>
          </p:cNvSpPr>
          <p:nvPr/>
        </p:nvSpPr>
        <p:spPr bwMode="auto">
          <a:xfrm>
            <a:off x="4699000" y="3697288"/>
            <a:ext cx="1444625"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rPr>
              <a:t>look like</a:t>
            </a:r>
            <a:endParaRPr lang="zh-CN" altLang="en-US" sz="2700">
              <a:solidFill>
                <a:srgbClr val="FF0000"/>
              </a:solidFill>
              <a:latin typeface="Times New Roman" panose="02020603050405020304" pitchFamily="18" charset="0"/>
            </a:endParaRPr>
          </a:p>
        </p:txBody>
      </p:sp>
      <p:sp>
        <p:nvSpPr>
          <p:cNvPr id="7" name="文本框 6"/>
          <p:cNvSpPr txBox="1">
            <a:spLocks noChangeArrowheads="1"/>
          </p:cNvSpPr>
          <p:nvPr/>
        </p:nvSpPr>
        <p:spPr bwMode="auto">
          <a:xfrm>
            <a:off x="4706938" y="4319588"/>
            <a:ext cx="4445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rPr>
              <a:t>make robots walk and dance</a:t>
            </a:r>
            <a:endParaRPr lang="zh-CN" altLang="en-US" sz="2700">
              <a:solidFill>
                <a:srgbClr val="FF0000"/>
              </a:solidFill>
              <a:latin typeface="Times New Roman" panose="02020603050405020304" pitchFamily="18" charset="0"/>
            </a:endParaRPr>
          </a:p>
        </p:txBody>
      </p:sp>
      <p:sp>
        <p:nvSpPr>
          <p:cNvPr id="8" name="文本框 7"/>
          <p:cNvSpPr txBox="1">
            <a:spLocks noChangeArrowheads="1"/>
          </p:cNvSpPr>
          <p:nvPr/>
        </p:nvSpPr>
        <p:spPr bwMode="auto">
          <a:xfrm>
            <a:off x="4699000" y="4973638"/>
            <a:ext cx="45608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rPr>
              <a:t>do the same things as a person</a:t>
            </a:r>
            <a:endParaRPr lang="zh-CN" altLang="en-US" sz="2700">
              <a:solidFill>
                <a:srgbClr val="FF0000"/>
              </a:solidFill>
              <a:latin typeface="Times New Roman" panose="02020603050405020304" pitchFamily="18" charset="0"/>
            </a:endParaRPr>
          </a:p>
        </p:txBody>
      </p:sp>
      <p:sp>
        <p:nvSpPr>
          <p:cNvPr id="9" name="圆角矩形 8"/>
          <p:cNvSpPr/>
          <p:nvPr/>
        </p:nvSpPr>
        <p:spPr>
          <a:xfrm rot="20777738">
            <a:off x="315913" y="811213"/>
            <a:ext cx="1878012" cy="646112"/>
          </a:xfrm>
          <a:prstGeom prst="roundRect">
            <a:avLst/>
          </a:prstGeom>
          <a:solidFill>
            <a:schemeClr val="accent4">
              <a:lumMod val="40000"/>
              <a:lumOff val="60000"/>
            </a:schemeClr>
          </a:solidFill>
          <a:effectLst>
            <a:outerShdw blurRad="50800" dist="38100" dir="2700000" algn="tl" rotWithShape="0">
              <a:prstClr val="black">
                <a:alpha val="40000"/>
              </a:prstClr>
            </a:outerShdw>
          </a:effectLst>
        </p:spPr>
        <p:txBody>
          <a:bodyPr wrap="none">
            <a:spAutoFit/>
          </a:bodyPr>
          <a:lstStyle/>
          <a:p>
            <a:pPr eaLnBrk="0" hangingPunct="0">
              <a:defRPr/>
            </a:pPr>
            <a:r>
              <a:rPr lang="zh-CN" altLang="en-US" sz="3200" dirty="0">
                <a:solidFill>
                  <a:schemeClr val="accent2">
                    <a:lumMod val="75000"/>
                  </a:schemeClr>
                </a:solidFill>
                <a:latin typeface="黑体" panose="02010609060101010101" pitchFamily="49" charset="-122"/>
                <a:ea typeface="黑体" panose="02010609060101010101" pitchFamily="49" charset="-122"/>
                <a:sym typeface="+mn-ea"/>
              </a:rPr>
              <a:t>短语翻译</a:t>
            </a:r>
            <a:endParaRPr lang="en-US" altLang="zh-CN" sz="3200" dirty="0">
              <a:solidFill>
                <a:schemeClr val="accent2">
                  <a:lumMod val="75000"/>
                </a:schemeClr>
              </a:solidFill>
              <a:latin typeface="黑体" panose="02010609060101010101" pitchFamily="49" charset="-122"/>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文本占位符 139265"/>
          <p:cNvSpPr txBox="1">
            <a:spLocks noChangeArrowheads="1"/>
          </p:cNvSpPr>
          <p:nvPr/>
        </p:nvSpPr>
        <p:spPr bwMode="auto">
          <a:xfrm>
            <a:off x="841375" y="1177925"/>
            <a:ext cx="3240088"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marL="170180" indent="-170180"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000">
                <a:latin typeface="黑体" panose="02010609060101010101" pitchFamily="49" charset="-122"/>
                <a:ea typeface="黑体" panose="02010609060101010101" pitchFamily="49" charset="-122"/>
              </a:rPr>
              <a:t>7.</a:t>
            </a:r>
            <a:r>
              <a:rPr lang="zh-CN" altLang="en-US" sz="3000">
                <a:latin typeface="黑体" panose="02010609060101010101" pitchFamily="49" charset="-122"/>
                <a:ea typeface="黑体" panose="02010609060101010101" pitchFamily="49" charset="-122"/>
              </a:rPr>
              <a:t>例如</a:t>
            </a:r>
          </a:p>
          <a:p>
            <a:pPr>
              <a:spcBef>
                <a:spcPct val="50000"/>
              </a:spcBef>
            </a:pPr>
            <a:r>
              <a:rPr lang="en-US" altLang="zh-CN" sz="3000">
                <a:latin typeface="黑体" panose="02010609060101010101" pitchFamily="49" charset="-122"/>
                <a:ea typeface="黑体" panose="02010609060101010101" pitchFamily="49" charset="-122"/>
              </a:rPr>
              <a:t>8.</a:t>
            </a:r>
            <a:r>
              <a:rPr lang="zh-CN" altLang="en-US" sz="3000">
                <a:latin typeface="黑体" panose="02010609060101010101" pitchFamily="49" charset="-122"/>
                <a:ea typeface="黑体" panose="02010609060101010101" pitchFamily="49" charset="-122"/>
              </a:rPr>
              <a:t>与人交谈</a:t>
            </a:r>
          </a:p>
          <a:p>
            <a:pPr>
              <a:spcBef>
                <a:spcPct val="50000"/>
              </a:spcBef>
            </a:pPr>
            <a:r>
              <a:rPr lang="en-US" altLang="zh-CN" sz="3000">
                <a:latin typeface="黑体" panose="02010609060101010101" pitchFamily="49" charset="-122"/>
                <a:ea typeface="黑体" panose="02010609060101010101" pitchFamily="49" charset="-122"/>
              </a:rPr>
              <a:t>9.</a:t>
            </a:r>
            <a:r>
              <a:rPr lang="zh-CN" altLang="en-US" sz="3000">
                <a:latin typeface="黑体" panose="02010609060101010101" pitchFamily="49" charset="-122"/>
                <a:ea typeface="黑体" panose="02010609060101010101" pitchFamily="49" charset="-122"/>
              </a:rPr>
              <a:t>做简单的工作</a:t>
            </a:r>
          </a:p>
          <a:p>
            <a:pPr>
              <a:spcBef>
                <a:spcPct val="50000"/>
              </a:spcBef>
            </a:pPr>
            <a:r>
              <a:rPr lang="en-US" altLang="zh-CN" sz="3000">
                <a:latin typeface="黑体" panose="02010609060101010101" pitchFamily="49" charset="-122"/>
                <a:ea typeface="黑体" panose="02010609060101010101" pitchFamily="49" charset="-122"/>
              </a:rPr>
              <a:t>10.</a:t>
            </a:r>
            <a:r>
              <a:rPr lang="zh-CN" altLang="en-US" sz="3000">
                <a:latin typeface="黑体" panose="02010609060101010101" pitchFamily="49" charset="-122"/>
                <a:ea typeface="黑体" panose="02010609060101010101" pitchFamily="49" charset="-122"/>
              </a:rPr>
              <a:t>一遍又一遍</a:t>
            </a:r>
          </a:p>
          <a:p>
            <a:pPr>
              <a:spcBef>
                <a:spcPct val="50000"/>
              </a:spcBef>
            </a:pPr>
            <a:r>
              <a:rPr lang="en-US" altLang="zh-CN" sz="3000">
                <a:latin typeface="黑体" panose="02010609060101010101" pitchFamily="49" charset="-122"/>
                <a:ea typeface="黑体" panose="02010609060101010101" pitchFamily="49" charset="-122"/>
              </a:rPr>
              <a:t>11.</a:t>
            </a:r>
            <a:r>
              <a:rPr lang="zh-CN" altLang="en-US" sz="3000">
                <a:latin typeface="黑体" panose="02010609060101010101" pitchFamily="49" charset="-122"/>
                <a:ea typeface="黑体" panose="02010609060101010101" pitchFamily="49" charset="-122"/>
              </a:rPr>
              <a:t>变得烦躁</a:t>
            </a:r>
          </a:p>
          <a:p>
            <a:pPr>
              <a:spcBef>
                <a:spcPct val="50000"/>
              </a:spcBef>
            </a:pPr>
            <a:r>
              <a:rPr lang="en-US" altLang="zh-CN" sz="3000">
                <a:latin typeface="黑体" panose="02010609060101010101" pitchFamily="49" charset="-122"/>
                <a:ea typeface="黑体" panose="02010609060101010101" pitchFamily="49" charset="-122"/>
              </a:rPr>
              <a:t>12.</a:t>
            </a:r>
            <a:r>
              <a:rPr lang="zh-CN" altLang="en-US" sz="3000">
                <a:latin typeface="黑体" panose="02010609060101010101" pitchFamily="49" charset="-122"/>
                <a:ea typeface="黑体" panose="02010609060101010101" pitchFamily="49" charset="-122"/>
              </a:rPr>
              <a:t>寻找</a:t>
            </a:r>
          </a:p>
          <a:p>
            <a:pPr>
              <a:spcBef>
                <a:spcPct val="50000"/>
              </a:spcBef>
            </a:pPr>
            <a:r>
              <a:rPr lang="en-US" altLang="zh-CN" sz="3000">
                <a:latin typeface="黑体" panose="02010609060101010101" pitchFamily="49" charset="-122"/>
                <a:ea typeface="黑体" panose="02010609060101010101" pitchFamily="49" charset="-122"/>
              </a:rPr>
              <a:t>13.</a:t>
            </a:r>
            <a:r>
              <a:rPr lang="zh-CN" altLang="en-US" sz="3000">
                <a:latin typeface="黑体" panose="02010609060101010101" pitchFamily="49" charset="-122"/>
                <a:ea typeface="黑体" panose="02010609060101010101" pitchFamily="49" charset="-122"/>
              </a:rPr>
              <a:t>看起来有可能的</a:t>
            </a:r>
          </a:p>
        </p:txBody>
      </p:sp>
      <p:sp>
        <p:nvSpPr>
          <p:cNvPr id="3" name="文本框 2"/>
          <p:cNvSpPr txBox="1">
            <a:spLocks noChangeArrowheads="1"/>
          </p:cNvSpPr>
          <p:nvPr/>
        </p:nvSpPr>
        <p:spPr bwMode="auto">
          <a:xfrm>
            <a:off x="4622800" y="1177925"/>
            <a:ext cx="3941763"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000">
                <a:solidFill>
                  <a:srgbClr val="FF0000"/>
                </a:solidFill>
                <a:latin typeface="Times New Roman" panose="02020603050405020304" pitchFamily="18" charset="0"/>
              </a:rPr>
              <a:t>for example</a:t>
            </a:r>
          </a:p>
          <a:p>
            <a:pPr eaLnBrk="1" hangingPunct="1">
              <a:spcBef>
                <a:spcPct val="50000"/>
              </a:spcBef>
            </a:pPr>
            <a:r>
              <a:rPr lang="en-US" altLang="zh-CN" sz="3000">
                <a:solidFill>
                  <a:srgbClr val="FF0000"/>
                </a:solidFill>
                <a:latin typeface="Times New Roman" panose="02020603050405020304" pitchFamily="18" charset="0"/>
              </a:rPr>
              <a:t>talk to people</a:t>
            </a:r>
          </a:p>
          <a:p>
            <a:pPr eaLnBrk="1" hangingPunct="1">
              <a:spcBef>
                <a:spcPct val="50000"/>
              </a:spcBef>
            </a:pPr>
            <a:r>
              <a:rPr lang="en-US" altLang="zh-CN" sz="3000">
                <a:solidFill>
                  <a:srgbClr val="FF0000"/>
                </a:solidFill>
                <a:latin typeface="Times New Roman" panose="02020603050405020304" pitchFamily="18" charset="0"/>
              </a:rPr>
              <a:t>do simple jobs</a:t>
            </a:r>
          </a:p>
          <a:p>
            <a:pPr eaLnBrk="1" hangingPunct="1">
              <a:spcBef>
                <a:spcPct val="50000"/>
              </a:spcBef>
            </a:pPr>
            <a:r>
              <a:rPr lang="en-US" altLang="zh-CN" sz="3000">
                <a:solidFill>
                  <a:srgbClr val="FF0000"/>
                </a:solidFill>
                <a:latin typeface="Times New Roman" panose="02020603050405020304" pitchFamily="18" charset="0"/>
              </a:rPr>
              <a:t>over and over again</a:t>
            </a:r>
          </a:p>
          <a:p>
            <a:pPr eaLnBrk="1" hangingPunct="1">
              <a:spcBef>
                <a:spcPct val="50000"/>
              </a:spcBef>
            </a:pPr>
            <a:r>
              <a:rPr lang="en-US" altLang="zh-CN" sz="3000">
                <a:solidFill>
                  <a:srgbClr val="FF0000"/>
                </a:solidFill>
                <a:latin typeface="Times New Roman" panose="02020603050405020304" pitchFamily="18" charset="0"/>
              </a:rPr>
              <a:t>get bored</a:t>
            </a:r>
          </a:p>
          <a:p>
            <a:pPr eaLnBrk="1" hangingPunct="1">
              <a:spcBef>
                <a:spcPct val="50000"/>
              </a:spcBef>
            </a:pPr>
            <a:r>
              <a:rPr lang="en-US" altLang="zh-CN" sz="3000">
                <a:solidFill>
                  <a:srgbClr val="FF0000"/>
                </a:solidFill>
                <a:latin typeface="Times New Roman" panose="02020603050405020304" pitchFamily="18" charset="0"/>
              </a:rPr>
              <a:t>look for</a:t>
            </a:r>
          </a:p>
          <a:p>
            <a:pPr eaLnBrk="1" hangingPunct="1">
              <a:spcBef>
                <a:spcPct val="50000"/>
              </a:spcBef>
            </a:pPr>
            <a:r>
              <a:rPr lang="en-US" altLang="zh-CN" sz="3000">
                <a:solidFill>
                  <a:srgbClr val="FF0000"/>
                </a:solidFill>
                <a:latin typeface="Times New Roman" panose="02020603050405020304" pitchFamily="18" charset="0"/>
              </a:rPr>
              <a:t>seem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rot="20895138">
            <a:off x="34925" y="836613"/>
            <a:ext cx="3055938" cy="647700"/>
          </a:xfrm>
          <a:prstGeom prst="roundRect">
            <a:avLst/>
          </a:prstGeom>
          <a:solidFill>
            <a:schemeClr val="accent4">
              <a:lumMod val="40000"/>
              <a:lumOff val="60000"/>
            </a:schemeClr>
          </a:solidFill>
          <a:effectLst>
            <a:outerShdw blurRad="50800" dist="38100" dir="2700000" algn="tl" rotWithShape="0">
              <a:prstClr val="black">
                <a:alpha val="40000"/>
              </a:prstClr>
            </a:outerShdw>
          </a:effectLst>
        </p:spPr>
        <p:txBody>
          <a:bodyPr>
            <a:spAutoFit/>
          </a:bodyPr>
          <a:lstStyle/>
          <a:p>
            <a:pPr eaLnBrk="0" hangingPunct="0">
              <a:defRPr/>
            </a:pPr>
            <a:r>
              <a:rPr lang="en-US" altLang="x-none" sz="3200" dirty="0">
                <a:solidFill>
                  <a:schemeClr val="accent2">
                    <a:lumMod val="75000"/>
                  </a:schemeClr>
                </a:solidFill>
                <a:sym typeface="+mn-ea"/>
              </a:rPr>
              <a:t>Careful reading</a:t>
            </a:r>
            <a:endParaRPr lang="en-US" altLang="zh-CN" sz="3200" dirty="0">
              <a:solidFill>
                <a:schemeClr val="accent2">
                  <a:lumMod val="75000"/>
                </a:schemeClr>
              </a:solidFill>
              <a:sym typeface="+mn-ea"/>
            </a:endParaRPr>
          </a:p>
        </p:txBody>
      </p:sp>
      <p:sp>
        <p:nvSpPr>
          <p:cNvPr id="25603" name="文本框 140289"/>
          <p:cNvSpPr txBox="1">
            <a:spLocks noChangeArrowheads="1"/>
          </p:cNvSpPr>
          <p:nvPr/>
        </p:nvSpPr>
        <p:spPr bwMode="auto">
          <a:xfrm>
            <a:off x="471488" y="1865313"/>
            <a:ext cx="6022975"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600075" indent="-257175"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1" eaLnBrk="1" hangingPunct="1">
              <a:buFont typeface="Arial" panose="020B0604020202020204" pitchFamily="34" charset="0"/>
              <a:buAutoNum type="arabicPeriod"/>
            </a:pPr>
            <a:r>
              <a:rPr lang="en-US" altLang="zh-CN" sz="2800" dirty="0">
                <a:latin typeface="Times New Roman" panose="02020603050405020304" pitchFamily="18" charset="0"/>
              </a:rPr>
              <a:t>In some science fiction movies, what will </a:t>
            </a:r>
          </a:p>
          <a:p>
            <a:pPr lvl="1" eaLnBrk="1" hangingPunct="1"/>
            <a:r>
              <a:rPr lang="en-US" altLang="zh-CN" sz="2800" dirty="0">
                <a:latin typeface="Times New Roman" panose="02020603050405020304" pitchFamily="18" charset="0"/>
              </a:rPr>
              <a:t>   people have in the future?</a:t>
            </a:r>
          </a:p>
          <a:p>
            <a:pPr lvl="1" eaLnBrk="1" hangingPunct="1"/>
            <a:endParaRPr lang="en-US" altLang="zh-CN" sz="2800" dirty="0">
              <a:latin typeface="Times New Roman" panose="02020603050405020304" pitchFamily="18" charset="0"/>
            </a:endParaRPr>
          </a:p>
          <a:p>
            <a:pPr lvl="1" eaLnBrk="1" hangingPunct="1"/>
            <a:endParaRPr lang="en-US" altLang="zh-CN" sz="2800" dirty="0">
              <a:latin typeface="Times New Roman" panose="02020603050405020304" pitchFamily="18" charset="0"/>
            </a:endParaRPr>
          </a:p>
          <a:p>
            <a:pPr lvl="1" eaLnBrk="1" hangingPunct="1"/>
            <a:r>
              <a:rPr lang="en-US" altLang="zh-CN" sz="2800" dirty="0">
                <a:latin typeface="Times New Roman" panose="02020603050405020304" pitchFamily="18" charset="0"/>
              </a:rPr>
              <a:t>2. Which country has robots that can walk </a:t>
            </a:r>
          </a:p>
          <a:p>
            <a:pPr lvl="1" eaLnBrk="1" hangingPunct="1"/>
            <a:r>
              <a:rPr lang="en-US" altLang="zh-CN" sz="2800" dirty="0">
                <a:latin typeface="Times New Roman" panose="02020603050405020304" pitchFamily="18" charset="0"/>
              </a:rPr>
              <a:t>     and dance?</a:t>
            </a:r>
          </a:p>
          <a:p>
            <a:pPr lvl="1" eaLnBrk="1" hangingPunct="1"/>
            <a:endParaRPr lang="en-US" altLang="zh-CN" sz="2800" dirty="0">
              <a:latin typeface="Times New Roman" panose="02020603050405020304" pitchFamily="18" charset="0"/>
            </a:endParaRPr>
          </a:p>
          <a:p>
            <a:pPr lvl="1" eaLnBrk="1" hangingPunct="1"/>
            <a:endParaRPr lang="en-US" altLang="zh-CN" sz="2800" dirty="0">
              <a:latin typeface="Times New Roman" panose="02020603050405020304" pitchFamily="18" charset="0"/>
            </a:endParaRPr>
          </a:p>
          <a:p>
            <a:pPr lvl="1" eaLnBrk="1" hangingPunct="1"/>
            <a:r>
              <a:rPr lang="en-US" altLang="zh-CN" sz="2800" dirty="0">
                <a:latin typeface="Times New Roman" panose="02020603050405020304" pitchFamily="18" charset="0"/>
              </a:rPr>
              <a:t>3. Where are the huge arm robots working now?</a:t>
            </a:r>
          </a:p>
        </p:txBody>
      </p:sp>
      <p:sp>
        <p:nvSpPr>
          <p:cNvPr id="25604" name="文本框 140290"/>
          <p:cNvSpPr txBox="1">
            <a:spLocks noChangeArrowheads="1"/>
          </p:cNvSpPr>
          <p:nvPr/>
        </p:nvSpPr>
        <p:spPr bwMode="auto">
          <a:xfrm>
            <a:off x="2441575" y="2128838"/>
            <a:ext cx="185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latin typeface="Times New Roman" panose="02020603050405020304" pitchFamily="18" charset="0"/>
            </a:endParaRPr>
          </a:p>
        </p:txBody>
      </p:sp>
      <p:sp>
        <p:nvSpPr>
          <p:cNvPr id="5" name="文本框 4"/>
          <p:cNvSpPr txBox="1">
            <a:spLocks noChangeArrowheads="1"/>
          </p:cNvSpPr>
          <p:nvPr/>
        </p:nvSpPr>
        <p:spPr bwMode="auto">
          <a:xfrm>
            <a:off x="1154113" y="2827338"/>
            <a:ext cx="17192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solidFill>
                  <a:srgbClr val="FF0000"/>
                </a:solidFill>
                <a:latin typeface="Times New Roman" panose="02020603050405020304" pitchFamily="18" charset="0"/>
              </a:rPr>
              <a:t>Robots.</a:t>
            </a:r>
          </a:p>
        </p:txBody>
      </p:sp>
      <p:sp>
        <p:nvSpPr>
          <p:cNvPr id="6" name="文本框 5"/>
          <p:cNvSpPr txBox="1">
            <a:spLocks noChangeArrowheads="1"/>
          </p:cNvSpPr>
          <p:nvPr/>
        </p:nvSpPr>
        <p:spPr bwMode="auto">
          <a:xfrm>
            <a:off x="1154113" y="4573588"/>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Japan.</a:t>
            </a:r>
          </a:p>
        </p:txBody>
      </p:sp>
      <p:sp>
        <p:nvSpPr>
          <p:cNvPr id="7" name="文本框 6"/>
          <p:cNvSpPr txBox="1">
            <a:spLocks noChangeArrowheads="1"/>
          </p:cNvSpPr>
          <p:nvPr/>
        </p:nvSpPr>
        <p:spPr bwMode="auto">
          <a:xfrm>
            <a:off x="1154113" y="5797550"/>
            <a:ext cx="18970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In factories.</a:t>
            </a:r>
          </a:p>
        </p:txBody>
      </p:sp>
      <p:sp>
        <p:nvSpPr>
          <p:cNvPr id="8" name="文本框 140294"/>
          <p:cNvSpPr txBox="1">
            <a:spLocks noChangeArrowheads="1"/>
          </p:cNvSpPr>
          <p:nvPr/>
        </p:nvSpPr>
        <p:spPr bwMode="auto">
          <a:xfrm>
            <a:off x="2243138" y="1214438"/>
            <a:ext cx="6111875" cy="522287"/>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en-US" altLang="zh-CN" sz="2800" dirty="0" smtClean="0">
                <a:solidFill>
                  <a:schemeClr val="accent2">
                    <a:lumMod val="75000"/>
                  </a:schemeClr>
                </a:solidFill>
                <a:latin typeface="Arial" panose="020B0604020202020204" pitchFamily="34" charset="0"/>
                <a:sym typeface="+mn-ea"/>
              </a:rPr>
              <a:t>Read and answer the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标题 1"/>
          <p:cNvSpPr>
            <a:spLocks noGrp="1" noChangeArrowheads="1"/>
          </p:cNvSpPr>
          <p:nvPr>
            <p:ph type="title"/>
          </p:nvPr>
        </p:nvSpPr>
        <p:spPr>
          <a:xfrm>
            <a:off x="287338" y="849313"/>
            <a:ext cx="8572500" cy="5246687"/>
          </a:xfrm>
        </p:spPr>
        <p:txBody>
          <a:bodyPr>
            <a:noAutofit/>
          </a:bodyPr>
          <a:lstStyle/>
          <a:p>
            <a:pPr>
              <a:defRPr/>
            </a:pPr>
            <a:r>
              <a:rPr lang="en-US" altLang="zh-CN" sz="2000" dirty="0" smtClean="0">
                <a:latin typeface="Times New Roman" panose="02020603050405020304" pitchFamily="18" charset="0"/>
                <a:ea typeface="黑体" panose="02010609060101010101" pitchFamily="49" charset="-122"/>
              </a:rPr>
              <a:t>1. New words:</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    human servants/human/snake/shape/building/over and over again</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2.Ability objects:</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    1</a:t>
            </a:r>
            <a:r>
              <a:rPr lang="zh-CN" altLang="en-US" sz="2000" dirty="0" smtClean="0">
                <a:latin typeface="Times New Roman" panose="02020603050405020304" pitchFamily="18" charset="0"/>
                <a:ea typeface="黑体" panose="02010609060101010101" pitchFamily="49" charset="-122"/>
              </a:rPr>
              <a:t>）</a:t>
            </a:r>
            <a:r>
              <a:rPr lang="en-US" altLang="zh-CN" sz="2000" dirty="0" smtClean="0">
                <a:latin typeface="Times New Roman" panose="02020603050405020304" pitchFamily="18" charset="0"/>
                <a:ea typeface="黑体" panose="02010609060101010101" pitchFamily="49" charset="-122"/>
              </a:rPr>
              <a:t>Students can obtain information by reading</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    2</a:t>
            </a:r>
            <a:r>
              <a:rPr lang="zh-CN" altLang="en-US" sz="2000" dirty="0" smtClean="0">
                <a:latin typeface="Times New Roman" panose="02020603050405020304" pitchFamily="18" charset="0"/>
                <a:ea typeface="黑体" panose="02010609060101010101" pitchFamily="49" charset="-122"/>
              </a:rPr>
              <a:t>）</a:t>
            </a:r>
            <a:r>
              <a:rPr lang="en-US" altLang="zh-CN" sz="2000" dirty="0" smtClean="0">
                <a:latin typeface="Times New Roman" panose="02020603050405020304" pitchFamily="18" charset="0"/>
                <a:ea typeface="黑体" panose="02010609060101010101" pitchFamily="49" charset="-122"/>
              </a:rPr>
              <a:t>Students can improve their reading skills (scanning for the main idea, careful reading for detailed information and further understanding)</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3.Moral objects:</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   1</a:t>
            </a:r>
            <a:r>
              <a:rPr lang="zh-CN" altLang="en-US" sz="2000" dirty="0" smtClean="0">
                <a:latin typeface="Times New Roman" panose="02020603050405020304" pitchFamily="18" charset="0"/>
                <a:ea typeface="黑体" panose="02010609060101010101" pitchFamily="49" charset="-122"/>
              </a:rPr>
              <a:t>） </a:t>
            </a:r>
            <a:r>
              <a:rPr lang="en-US" altLang="zh-CN" sz="2000" dirty="0" smtClean="0">
                <a:latin typeface="Times New Roman" panose="02020603050405020304" pitchFamily="18" charset="0"/>
                <a:ea typeface="黑体" panose="02010609060101010101" pitchFamily="49" charset="-122"/>
              </a:rPr>
              <a:t>Develop students’ imagination to make predictions about our future.</a:t>
            </a:r>
            <a:br>
              <a:rPr lang="en-US" altLang="zh-CN" sz="2000" dirty="0" smtClean="0">
                <a:latin typeface="Times New Roman" panose="02020603050405020304" pitchFamily="18" charset="0"/>
                <a:ea typeface="黑体" panose="02010609060101010101" pitchFamily="49" charset="-122"/>
              </a:rPr>
            </a:br>
            <a:r>
              <a:rPr lang="en-US" altLang="zh-CN" sz="2000" dirty="0" smtClean="0">
                <a:latin typeface="Times New Roman" panose="02020603050405020304" pitchFamily="18" charset="0"/>
                <a:ea typeface="黑体" panose="02010609060101010101" pitchFamily="49" charset="-122"/>
              </a:rPr>
              <a:t>   2</a:t>
            </a:r>
            <a:r>
              <a:rPr lang="zh-CN" altLang="en-US" sz="2000" dirty="0" smtClean="0">
                <a:latin typeface="Times New Roman" panose="02020603050405020304" pitchFamily="18" charset="0"/>
                <a:ea typeface="黑体" panose="02010609060101010101" pitchFamily="49" charset="-122"/>
              </a:rPr>
              <a:t>） </a:t>
            </a:r>
            <a:r>
              <a:rPr lang="en-US" altLang="zh-CN" sz="2000" dirty="0" smtClean="0">
                <a:latin typeface="Times New Roman" panose="02020603050405020304" pitchFamily="18" charset="0"/>
                <a:ea typeface="黑体" panose="02010609060101010101" pitchFamily="49" charset="-122"/>
              </a:rPr>
              <a:t>Encourage students to get ready for a better future.</a:t>
            </a:r>
            <a:endParaRPr lang="zh-CN" altLang="en-US" sz="2000" dirty="0" smtClean="0">
              <a:latin typeface="Times New Roman" panose="02020603050405020304" pitchFamily="18" charset="0"/>
              <a:ea typeface="黑体" panose="02010609060101010101" pitchFamily="49" charset="-122"/>
            </a:endParaRPr>
          </a:p>
        </p:txBody>
      </p:sp>
      <p:sp>
        <p:nvSpPr>
          <p:cNvPr id="3" name="矩形 2"/>
          <p:cNvSpPr/>
          <p:nvPr/>
        </p:nvSpPr>
        <p:spPr>
          <a:xfrm>
            <a:off x="3525838" y="617538"/>
            <a:ext cx="2038350" cy="646112"/>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学习目标</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框 141313"/>
          <p:cNvSpPr txBox="1">
            <a:spLocks noChangeArrowheads="1"/>
          </p:cNvSpPr>
          <p:nvPr/>
        </p:nvSpPr>
        <p:spPr bwMode="auto">
          <a:xfrm>
            <a:off x="563563" y="874713"/>
            <a:ext cx="523875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1" eaLnBrk="1" hangingPunct="1"/>
            <a:r>
              <a:rPr lang="en-US" altLang="zh-CN" sz="2800" dirty="0">
                <a:latin typeface="Times New Roman" panose="02020603050405020304" pitchFamily="18" charset="0"/>
              </a:rPr>
              <a:t>4. What does James White think?</a:t>
            </a:r>
          </a:p>
          <a:p>
            <a:pPr lvl="1" eaLnBrk="1" hangingPunct="1"/>
            <a:endParaRPr lang="en-US" altLang="zh-CN" sz="3200" dirty="0">
              <a:latin typeface="Times New Roman" panose="02020603050405020304" pitchFamily="18" charset="0"/>
            </a:endParaRPr>
          </a:p>
          <a:p>
            <a:pPr lvl="1" eaLnBrk="1" hangingPunct="1"/>
            <a:endParaRPr lang="en-US" altLang="zh-CN" sz="3200" dirty="0">
              <a:latin typeface="Times New Roman" panose="02020603050405020304" pitchFamily="18" charset="0"/>
            </a:endParaRPr>
          </a:p>
          <a:p>
            <a:pPr lvl="1" eaLnBrk="1" hangingPunct="1"/>
            <a:endParaRPr lang="en-US" altLang="zh-CN" sz="3200" dirty="0">
              <a:latin typeface="Times New Roman" panose="02020603050405020304" pitchFamily="18" charset="0"/>
            </a:endParaRPr>
          </a:p>
          <a:p>
            <a:pPr lvl="1" eaLnBrk="1" hangingPunct="1"/>
            <a:endParaRPr lang="en-US" altLang="zh-CN" sz="3200" dirty="0">
              <a:latin typeface="Times New Roman" panose="02020603050405020304" pitchFamily="18" charset="0"/>
            </a:endParaRPr>
          </a:p>
          <a:p>
            <a:pPr lvl="1" eaLnBrk="1" hangingPunct="1"/>
            <a:r>
              <a:rPr lang="en-US" altLang="zh-CN" sz="2800" dirty="0">
                <a:latin typeface="Times New Roman" panose="02020603050405020304" pitchFamily="18" charset="0"/>
              </a:rPr>
              <a:t>5. What kind of job can a snake robot do?</a:t>
            </a:r>
          </a:p>
        </p:txBody>
      </p:sp>
      <p:sp>
        <p:nvSpPr>
          <p:cNvPr id="3" name="文本框 2"/>
          <p:cNvSpPr txBox="1">
            <a:spLocks noChangeArrowheads="1"/>
          </p:cNvSpPr>
          <p:nvPr/>
        </p:nvSpPr>
        <p:spPr bwMode="auto">
          <a:xfrm>
            <a:off x="1365250" y="1703388"/>
            <a:ext cx="53467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He thinks that robots will never be able to </a:t>
            </a:r>
          </a:p>
          <a:p>
            <a:pPr eaLnBrk="1" hangingPunct="1"/>
            <a:r>
              <a:rPr lang="en-US" altLang="zh-CN" sz="2800">
                <a:solidFill>
                  <a:srgbClr val="FF0000"/>
                </a:solidFill>
                <a:latin typeface="Times New Roman" panose="02020603050405020304" pitchFamily="18" charset="0"/>
              </a:rPr>
              <a:t>wake up and know where they are.</a:t>
            </a:r>
          </a:p>
        </p:txBody>
      </p:sp>
      <p:sp>
        <p:nvSpPr>
          <p:cNvPr id="4" name="文本框 3"/>
          <p:cNvSpPr txBox="1">
            <a:spLocks noChangeArrowheads="1"/>
          </p:cNvSpPr>
          <p:nvPr/>
        </p:nvSpPr>
        <p:spPr bwMode="auto">
          <a:xfrm>
            <a:off x="1365250" y="3989388"/>
            <a:ext cx="50371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10000"/>
              </a:spcBef>
            </a:pPr>
            <a:r>
              <a:rPr lang="en-US" altLang="zh-CN" sz="2800">
                <a:solidFill>
                  <a:srgbClr val="FF0000"/>
                </a:solidFill>
                <a:latin typeface="Times New Roman" panose="02020603050405020304" pitchFamily="18" charset="0"/>
              </a:rPr>
              <a:t>After an earthquake, it could help look for </a:t>
            </a:r>
          </a:p>
          <a:p>
            <a:pPr eaLnBrk="1" hangingPunct="1">
              <a:spcBef>
                <a:spcPct val="10000"/>
              </a:spcBef>
            </a:pPr>
            <a:r>
              <a:rPr lang="en-US" altLang="zh-CN" sz="2800">
                <a:solidFill>
                  <a:srgbClr val="FF0000"/>
                </a:solidFill>
                <a:latin typeface="Times New Roman" panose="02020603050405020304" pitchFamily="18" charset="0"/>
              </a:rPr>
              <a:t>people under buildings.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576263" y="1935163"/>
            <a:ext cx="7988300" cy="3638550"/>
          </a:xfrm>
          <a:prstGeom prst="rect">
            <a:avLst/>
          </a:prstGeom>
          <a:solidFill>
            <a:schemeClr val="accent4">
              <a:lumMod val="20000"/>
              <a:lumOff val="80000"/>
            </a:schemeClr>
          </a:solidFill>
          <a:ln>
            <a:noFill/>
          </a:ln>
        </p:spPr>
        <p:txBody>
          <a:bodyPr>
            <a:spAutoFit/>
          </a:bodyPr>
          <a:lstStyle>
            <a:lvl1pPr marL="338455" indent="-33845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FontTx/>
              <a:buNone/>
              <a:defRPr/>
            </a:pPr>
            <a:r>
              <a:rPr lang="en-US" altLang="zh-CN" sz="3200" dirty="0" smtClean="0">
                <a:latin typeface="Times New Roman" panose="02020603050405020304" pitchFamily="18" charset="0"/>
                <a:cs typeface="Times New Roman" panose="02020603050405020304" pitchFamily="18" charset="0"/>
                <a:sym typeface="+mn-ea"/>
              </a:rPr>
              <a:t>1. Robots can build ____ in factories.</a:t>
            </a:r>
          </a:p>
          <a:p>
            <a:pPr>
              <a:lnSpc>
                <a:spcPct val="120000"/>
              </a:lnSpc>
              <a:spcBef>
                <a:spcPct val="0"/>
              </a:spcBef>
              <a:buFontTx/>
              <a:buNone/>
              <a:defRPr/>
            </a:pPr>
            <a:r>
              <a:rPr lang="en-US" altLang="zh-CN" sz="3200" dirty="0" smtClean="0">
                <a:latin typeface="Times New Roman" panose="02020603050405020304" pitchFamily="18" charset="0"/>
                <a:cs typeface="Times New Roman" panose="02020603050405020304" pitchFamily="18" charset="0"/>
                <a:sym typeface="+mn-ea"/>
              </a:rPr>
              <a:t>2. They can do _______ jobs many times and never get bored. </a:t>
            </a:r>
          </a:p>
          <a:p>
            <a:pPr>
              <a:lnSpc>
                <a:spcPct val="120000"/>
              </a:lnSpc>
              <a:spcBef>
                <a:spcPct val="0"/>
              </a:spcBef>
              <a:buFontTx/>
              <a:buNone/>
              <a:defRPr/>
            </a:pPr>
            <a:r>
              <a:rPr lang="en-US" altLang="zh-CN" sz="3200" dirty="0" smtClean="0">
                <a:latin typeface="Times New Roman" panose="02020603050405020304" pitchFamily="18" charset="0"/>
                <a:cs typeface="Times New Roman" panose="02020603050405020304" pitchFamily="18" charset="0"/>
                <a:sym typeface="+mn-ea"/>
              </a:rPr>
              <a:t>3. Some can _______ and __________. </a:t>
            </a:r>
          </a:p>
          <a:p>
            <a:pPr>
              <a:lnSpc>
                <a:spcPct val="120000"/>
              </a:lnSpc>
              <a:spcBef>
                <a:spcPct val="0"/>
              </a:spcBef>
              <a:buFontTx/>
              <a:buNone/>
              <a:defRPr/>
            </a:pPr>
            <a:r>
              <a:rPr lang="en-US" altLang="zh-CN" sz="3200" dirty="0" smtClean="0">
                <a:latin typeface="Times New Roman" panose="02020603050405020304" pitchFamily="18" charset="0"/>
                <a:cs typeface="Times New Roman" panose="02020603050405020304" pitchFamily="18" charset="0"/>
                <a:sym typeface="+mn-ea"/>
              </a:rPr>
              <a:t>4. Some can help _______ people under ___________. </a:t>
            </a:r>
          </a:p>
        </p:txBody>
      </p:sp>
      <p:sp>
        <p:nvSpPr>
          <p:cNvPr id="3" name="Text Box 9"/>
          <p:cNvSpPr txBox="1">
            <a:spLocks noChangeArrowheads="1"/>
          </p:cNvSpPr>
          <p:nvPr/>
        </p:nvSpPr>
        <p:spPr bwMode="auto">
          <a:xfrm>
            <a:off x="3951288" y="1966913"/>
            <a:ext cx="10810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0000"/>
                </a:solidFill>
                <a:latin typeface="Times New Roman" panose="02020603050405020304" pitchFamily="18" charset="0"/>
              </a:rPr>
              <a:t>cars </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4" name="Text Box 10"/>
          <p:cNvSpPr txBox="1">
            <a:spLocks noChangeArrowheads="1"/>
          </p:cNvSpPr>
          <p:nvPr/>
        </p:nvSpPr>
        <p:spPr bwMode="auto">
          <a:xfrm>
            <a:off x="3328988" y="2449513"/>
            <a:ext cx="140335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solidFill>
                  <a:srgbClr val="FF0000"/>
                </a:solidFill>
                <a:latin typeface="Times New Roman" panose="02020603050405020304" pitchFamily="18" charset="0"/>
              </a:rPr>
              <a:t>simple</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5" name="Text Box 8"/>
          <p:cNvSpPr txBox="1">
            <a:spLocks noChangeArrowheads="1"/>
          </p:cNvSpPr>
          <p:nvPr/>
        </p:nvSpPr>
        <p:spPr bwMode="auto">
          <a:xfrm>
            <a:off x="3581400" y="4235450"/>
            <a:ext cx="17811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solidFill>
                  <a:srgbClr val="FF0000"/>
                </a:solidFill>
                <a:latin typeface="Times New Roman" panose="02020603050405020304" pitchFamily="18" charset="0"/>
              </a:rPr>
              <a:t>look for </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6" name="Text Box 8"/>
          <p:cNvSpPr txBox="1">
            <a:spLocks noChangeArrowheads="1"/>
          </p:cNvSpPr>
          <p:nvPr/>
        </p:nvSpPr>
        <p:spPr bwMode="auto">
          <a:xfrm>
            <a:off x="917575" y="4846638"/>
            <a:ext cx="232251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solidFill>
                  <a:srgbClr val="FF0000"/>
                </a:solidFill>
                <a:latin typeface="Times New Roman" panose="02020603050405020304" pitchFamily="18" charset="0"/>
              </a:rPr>
              <a:t>the buildings</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7" name="Text Box 9"/>
          <p:cNvSpPr txBox="1">
            <a:spLocks noChangeArrowheads="1"/>
          </p:cNvSpPr>
          <p:nvPr/>
        </p:nvSpPr>
        <p:spPr bwMode="auto">
          <a:xfrm>
            <a:off x="2995613" y="3721100"/>
            <a:ext cx="11715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0000"/>
                </a:solidFill>
                <a:latin typeface="Times New Roman" panose="02020603050405020304" pitchFamily="18" charset="0"/>
              </a:rPr>
              <a:t>walk</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8" name="Text Box 9"/>
          <p:cNvSpPr txBox="1">
            <a:spLocks noChangeArrowheads="1"/>
          </p:cNvSpPr>
          <p:nvPr/>
        </p:nvSpPr>
        <p:spPr bwMode="auto">
          <a:xfrm>
            <a:off x="5510213" y="3662363"/>
            <a:ext cx="129698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en-US" altLang="zh-CN" sz="3200">
                <a:solidFill>
                  <a:srgbClr val="FF0000"/>
                </a:solidFill>
                <a:latin typeface="Times New Roman" panose="02020603050405020304" pitchFamily="18" charset="0"/>
              </a:rPr>
              <a:t>dance</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27657" name="Text Box 5"/>
          <p:cNvSpPr txBox="1">
            <a:spLocks noChangeArrowheads="1"/>
          </p:cNvSpPr>
          <p:nvPr/>
        </p:nvSpPr>
        <p:spPr bwMode="auto">
          <a:xfrm>
            <a:off x="576263" y="708025"/>
            <a:ext cx="79883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C55A11"/>
                </a:solidFill>
                <a:latin typeface="Times New Roman" panose="02020603050405020304" pitchFamily="18" charset="0"/>
              </a:rPr>
              <a:t>2c Read the article again quickly. Complete the sentences about what robots can do 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anim calcmode="lin" valueType="num">
                                      <p:cBhvr>
                                        <p:cTn id="18"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strVal val="#ppt_w*0.05"/>
                                          </p:val>
                                        </p:tav>
                                        <p:tav tm="100000">
                                          <p:val>
                                            <p:strVal val="#ppt_w"/>
                                          </p:val>
                                        </p:tav>
                                      </p:tavLst>
                                    </p:anim>
                                    <p:anim calcmode="lin" valueType="num">
                                      <p:cBhvr>
                                        <p:cTn id="25" dur="500" fill="hold"/>
                                        <p:tgtEl>
                                          <p:spTgt spid="7"/>
                                        </p:tgtEl>
                                        <p:attrNameLst>
                                          <p:attrName>ppt_h</p:attrName>
                                        </p:attrNameLst>
                                      </p:cBhvr>
                                      <p:tavLst>
                                        <p:tav tm="0">
                                          <p:val>
                                            <p:strVal val="#ppt_h"/>
                                          </p:val>
                                        </p:tav>
                                        <p:tav tm="100000">
                                          <p:val>
                                            <p:strVal val="#ppt_h"/>
                                          </p:val>
                                        </p:tav>
                                      </p:tavLst>
                                    </p:anim>
                                    <p:anim calcmode="lin" valueType="num">
                                      <p:cBhvr>
                                        <p:cTn id="26" dur="500" fill="hold"/>
                                        <p:tgtEl>
                                          <p:spTgt spid="7"/>
                                        </p:tgtEl>
                                        <p:attrNameLst>
                                          <p:attrName>ppt_x</p:attrName>
                                        </p:attrNameLst>
                                      </p:cBhvr>
                                      <p:tavLst>
                                        <p:tav tm="0">
                                          <p:val>
                                            <p:strVal val="#ppt_x-.2"/>
                                          </p:val>
                                        </p:tav>
                                        <p:tav tm="100000">
                                          <p:val>
                                            <p:strVal val="#ppt_x"/>
                                          </p:val>
                                        </p:tav>
                                      </p:tavLst>
                                    </p:anim>
                                    <p:anim calcmode="lin" valueType="num">
                                      <p:cBhvr>
                                        <p:cTn id="27" dur="500" fill="hold"/>
                                        <p:tgtEl>
                                          <p:spTgt spid="7"/>
                                        </p:tgtEl>
                                        <p:attrNameLst>
                                          <p:attrName>ppt_y</p:attrName>
                                        </p:attrNameLst>
                                      </p:cBhvr>
                                      <p:tavLst>
                                        <p:tav tm="0">
                                          <p:val>
                                            <p:strVal val="#ppt_y"/>
                                          </p:val>
                                        </p:tav>
                                        <p:tav tm="100000">
                                          <p:val>
                                            <p:strVal val="#ppt_y"/>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strVal val="#ppt_w*0.05"/>
                                          </p:val>
                                        </p:tav>
                                        <p:tav tm="100000">
                                          <p:val>
                                            <p:strVal val="#ppt_w"/>
                                          </p:val>
                                        </p:tav>
                                      </p:tavLst>
                                    </p:anim>
                                    <p:anim calcmode="lin" valueType="num">
                                      <p:cBhvr>
                                        <p:cTn id="34" dur="500" fill="hold"/>
                                        <p:tgtEl>
                                          <p:spTgt spid="8"/>
                                        </p:tgtEl>
                                        <p:attrNameLst>
                                          <p:attrName>ppt_h</p:attrName>
                                        </p:attrNameLst>
                                      </p:cBhvr>
                                      <p:tavLst>
                                        <p:tav tm="0">
                                          <p:val>
                                            <p:strVal val="#ppt_h"/>
                                          </p:val>
                                        </p:tav>
                                        <p:tav tm="100000">
                                          <p:val>
                                            <p:strVal val="#ppt_h"/>
                                          </p:val>
                                        </p:tav>
                                      </p:tavLst>
                                    </p:anim>
                                    <p:anim calcmode="lin" valueType="num">
                                      <p:cBhvr>
                                        <p:cTn id="35" dur="500" fill="hold"/>
                                        <p:tgtEl>
                                          <p:spTgt spid="8"/>
                                        </p:tgtEl>
                                        <p:attrNameLst>
                                          <p:attrName>ppt_x</p:attrName>
                                        </p:attrNameLst>
                                      </p:cBhvr>
                                      <p:tavLst>
                                        <p:tav tm="0">
                                          <p:val>
                                            <p:strVal val="#ppt_x-.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145">
                                          <p:stCondLst>
                                            <p:cond delay="0"/>
                                          </p:stCondLst>
                                        </p:cTn>
                                        <p:tgtEl>
                                          <p:spTgt spid="5"/>
                                        </p:tgtEl>
                                      </p:cBhvr>
                                    </p:animEffect>
                                    <p:anim calcmode="lin" valueType="num">
                                      <p:cBhvr>
                                        <p:cTn id="43" dur="456"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4" dur="16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5" dur="166" tmFilter="0, 0; 0.125,0.2665; 0.25,0.4; 0.375,0.465; 0.5,0.5;  0.625,0.535; 0.75,0.6; 0.875,0.7335; 1,1">
                                          <p:stCondLst>
                                            <p:cond delay="166"/>
                                          </p:stCondLst>
                                        </p:cTn>
                                        <p:tgtEl>
                                          <p:spTgt spid="5"/>
                                        </p:tgtEl>
                                        <p:attrNameLst>
                                          <p:attrName>ppt_y</p:attrName>
                                        </p:attrNameLst>
                                      </p:cBhvr>
                                      <p:tavLst>
                                        <p:tav tm="0" fmla="#ppt_y-sin(pi*$)/9">
                                          <p:val>
                                            <p:fltVal val="0"/>
                                          </p:val>
                                        </p:tav>
                                        <p:tav tm="100000">
                                          <p:val>
                                            <p:fltVal val="1"/>
                                          </p:val>
                                        </p:tav>
                                      </p:tavLst>
                                    </p:anim>
                                    <p:anim calcmode="lin" valueType="num">
                                      <p:cBhvr>
                                        <p:cTn id="46" dur="83" tmFilter="0, 0; 0.125,0.2665; 0.25,0.4; 0.375,0.465; 0.5,0.5;  0.625,0.535; 0.75,0.6; 0.875,0.7335; 1,1">
                                          <p:stCondLst>
                                            <p:cond delay="331"/>
                                          </p:stCondLst>
                                        </p:cTn>
                                        <p:tgtEl>
                                          <p:spTgt spid="5"/>
                                        </p:tgtEl>
                                        <p:attrNameLst>
                                          <p:attrName>ppt_y</p:attrName>
                                        </p:attrNameLst>
                                      </p:cBhvr>
                                      <p:tavLst>
                                        <p:tav tm="0" fmla="#ppt_y-sin(pi*$)/27">
                                          <p:val>
                                            <p:fltVal val="0"/>
                                          </p:val>
                                        </p:tav>
                                        <p:tav tm="100000">
                                          <p:val>
                                            <p:fltVal val="1"/>
                                          </p:val>
                                        </p:tav>
                                      </p:tavLst>
                                    </p:anim>
                                    <p:anim calcmode="lin" valueType="num">
                                      <p:cBhvr>
                                        <p:cTn id="47" dur="41" tmFilter="0, 0; 0.125,0.2665; 0.25,0.4; 0.375,0.465; 0.5,0.5;  0.625,0.535; 0.75,0.6; 0.875,0.7335; 1,1">
                                          <p:stCondLst>
                                            <p:cond delay="414"/>
                                          </p:stCondLst>
                                        </p:cTn>
                                        <p:tgtEl>
                                          <p:spTgt spid="5"/>
                                        </p:tgtEl>
                                        <p:attrNameLst>
                                          <p:attrName>ppt_y</p:attrName>
                                        </p:attrNameLst>
                                      </p:cBhvr>
                                      <p:tavLst>
                                        <p:tav tm="0" fmla="#ppt_y-sin(pi*$)/81">
                                          <p:val>
                                            <p:fltVal val="0"/>
                                          </p:val>
                                        </p:tav>
                                        <p:tav tm="100000">
                                          <p:val>
                                            <p:fltVal val="1"/>
                                          </p:val>
                                        </p:tav>
                                      </p:tavLst>
                                    </p:anim>
                                    <p:animScale>
                                      <p:cBhvr>
                                        <p:cTn id="48" dur="7">
                                          <p:stCondLst>
                                            <p:cond delay="162"/>
                                          </p:stCondLst>
                                        </p:cTn>
                                        <p:tgtEl>
                                          <p:spTgt spid="5"/>
                                        </p:tgtEl>
                                      </p:cBhvr>
                                      <p:to x="100000" y="60000"/>
                                    </p:animScale>
                                    <p:animScale>
                                      <p:cBhvr>
                                        <p:cTn id="49" dur="41" decel="50000">
                                          <p:stCondLst>
                                            <p:cond delay="169"/>
                                          </p:stCondLst>
                                        </p:cTn>
                                        <p:tgtEl>
                                          <p:spTgt spid="5"/>
                                        </p:tgtEl>
                                      </p:cBhvr>
                                      <p:to x="100000" y="100000"/>
                                    </p:animScale>
                                    <p:animScale>
                                      <p:cBhvr>
                                        <p:cTn id="50" dur="7">
                                          <p:stCondLst>
                                            <p:cond delay="328"/>
                                          </p:stCondLst>
                                        </p:cTn>
                                        <p:tgtEl>
                                          <p:spTgt spid="5"/>
                                        </p:tgtEl>
                                      </p:cBhvr>
                                      <p:to x="100000" y="80000"/>
                                    </p:animScale>
                                    <p:animScale>
                                      <p:cBhvr>
                                        <p:cTn id="51" dur="41" decel="50000">
                                          <p:stCondLst>
                                            <p:cond delay="335"/>
                                          </p:stCondLst>
                                        </p:cTn>
                                        <p:tgtEl>
                                          <p:spTgt spid="5"/>
                                        </p:tgtEl>
                                      </p:cBhvr>
                                      <p:to x="100000" y="100000"/>
                                    </p:animScale>
                                    <p:animScale>
                                      <p:cBhvr>
                                        <p:cTn id="52" dur="7">
                                          <p:stCondLst>
                                            <p:cond delay="410"/>
                                          </p:stCondLst>
                                        </p:cTn>
                                        <p:tgtEl>
                                          <p:spTgt spid="5"/>
                                        </p:tgtEl>
                                      </p:cBhvr>
                                      <p:to x="100000" y="90000"/>
                                    </p:animScale>
                                    <p:animScale>
                                      <p:cBhvr>
                                        <p:cTn id="53" dur="41" decel="50000">
                                          <p:stCondLst>
                                            <p:cond delay="417"/>
                                          </p:stCondLst>
                                        </p:cTn>
                                        <p:tgtEl>
                                          <p:spTgt spid="5"/>
                                        </p:tgtEl>
                                      </p:cBhvr>
                                      <p:to x="100000" y="100000"/>
                                    </p:animScale>
                                    <p:animScale>
                                      <p:cBhvr>
                                        <p:cTn id="54" dur="7">
                                          <p:stCondLst>
                                            <p:cond delay="452"/>
                                          </p:stCondLst>
                                        </p:cTn>
                                        <p:tgtEl>
                                          <p:spTgt spid="5"/>
                                        </p:tgtEl>
                                      </p:cBhvr>
                                      <p:to x="100000" y="95000"/>
                                    </p:animScale>
                                    <p:animScale>
                                      <p:cBhvr>
                                        <p:cTn id="55" dur="41" decel="50000">
                                          <p:stCondLst>
                                            <p:cond delay="458"/>
                                          </p:stCondLst>
                                        </p:cTn>
                                        <p:tgtEl>
                                          <p:spTgt spid="5"/>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145">
                                          <p:stCondLst>
                                            <p:cond delay="0"/>
                                          </p:stCondLst>
                                        </p:cTn>
                                        <p:tgtEl>
                                          <p:spTgt spid="6"/>
                                        </p:tgtEl>
                                      </p:cBhvr>
                                    </p:animEffect>
                                    <p:anim calcmode="lin" valueType="num">
                                      <p:cBhvr>
                                        <p:cTn id="61"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2"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3"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64"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65"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66" dur="7">
                                          <p:stCondLst>
                                            <p:cond delay="162"/>
                                          </p:stCondLst>
                                        </p:cTn>
                                        <p:tgtEl>
                                          <p:spTgt spid="6"/>
                                        </p:tgtEl>
                                      </p:cBhvr>
                                      <p:to x="100000" y="60000"/>
                                    </p:animScale>
                                    <p:animScale>
                                      <p:cBhvr>
                                        <p:cTn id="67" dur="41" decel="50000">
                                          <p:stCondLst>
                                            <p:cond delay="169"/>
                                          </p:stCondLst>
                                        </p:cTn>
                                        <p:tgtEl>
                                          <p:spTgt spid="6"/>
                                        </p:tgtEl>
                                      </p:cBhvr>
                                      <p:to x="100000" y="100000"/>
                                    </p:animScale>
                                    <p:animScale>
                                      <p:cBhvr>
                                        <p:cTn id="68" dur="7">
                                          <p:stCondLst>
                                            <p:cond delay="328"/>
                                          </p:stCondLst>
                                        </p:cTn>
                                        <p:tgtEl>
                                          <p:spTgt spid="6"/>
                                        </p:tgtEl>
                                      </p:cBhvr>
                                      <p:to x="100000" y="80000"/>
                                    </p:animScale>
                                    <p:animScale>
                                      <p:cBhvr>
                                        <p:cTn id="69" dur="41" decel="50000">
                                          <p:stCondLst>
                                            <p:cond delay="335"/>
                                          </p:stCondLst>
                                        </p:cTn>
                                        <p:tgtEl>
                                          <p:spTgt spid="6"/>
                                        </p:tgtEl>
                                      </p:cBhvr>
                                      <p:to x="100000" y="100000"/>
                                    </p:animScale>
                                    <p:animScale>
                                      <p:cBhvr>
                                        <p:cTn id="70" dur="7">
                                          <p:stCondLst>
                                            <p:cond delay="410"/>
                                          </p:stCondLst>
                                        </p:cTn>
                                        <p:tgtEl>
                                          <p:spTgt spid="6"/>
                                        </p:tgtEl>
                                      </p:cBhvr>
                                      <p:to x="100000" y="90000"/>
                                    </p:animScale>
                                    <p:animScale>
                                      <p:cBhvr>
                                        <p:cTn id="71" dur="41" decel="50000">
                                          <p:stCondLst>
                                            <p:cond delay="417"/>
                                          </p:stCondLst>
                                        </p:cTn>
                                        <p:tgtEl>
                                          <p:spTgt spid="6"/>
                                        </p:tgtEl>
                                      </p:cBhvr>
                                      <p:to x="100000" y="100000"/>
                                    </p:animScale>
                                    <p:animScale>
                                      <p:cBhvr>
                                        <p:cTn id="72" dur="7">
                                          <p:stCondLst>
                                            <p:cond delay="452"/>
                                          </p:stCondLst>
                                        </p:cTn>
                                        <p:tgtEl>
                                          <p:spTgt spid="6"/>
                                        </p:tgtEl>
                                      </p:cBhvr>
                                      <p:to x="100000" y="95000"/>
                                    </p:animScale>
                                    <p:animScale>
                                      <p:cBhvr>
                                        <p:cTn id="73" dur="41" decel="50000">
                                          <p:stCondLst>
                                            <p:cond delay="458"/>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bwMode="auto">
          <a:xfrm>
            <a:off x="765175" y="2135188"/>
            <a:ext cx="7637463" cy="3962400"/>
          </a:xfrm>
          <a:prstGeom prst="roundRect">
            <a:avLst>
              <a:gd name="adj" fmla="val 9762"/>
            </a:avLst>
          </a:prstGeom>
          <a:solidFill>
            <a:srgbClr val="FFFFCC"/>
          </a:solidFill>
          <a:ln w="38100" cap="flat" cmpd="sng" algn="ctr">
            <a:solidFill>
              <a:srgbClr val="92D050"/>
            </a:solidFill>
            <a:prstDash val="solid"/>
            <a:round/>
            <a:headEnd type="none" w="med" len="med"/>
            <a:tailEnd type="none" w="med" len="med"/>
          </a:ln>
          <a:effectLst>
            <a:outerShdw blurRad="63500" sx="102000" sy="102000" algn="ctr" rotWithShape="0">
              <a:prstClr val="black">
                <a:alpha val="40000"/>
              </a:prstClr>
            </a:outerShdw>
          </a:effectLst>
        </p:spPr>
        <p:txBody>
          <a:bodyPr wrap="none" anchor="ctr"/>
          <a:lstStyle/>
          <a:p>
            <a:pPr fontAlgn="auto">
              <a:lnSpc>
                <a:spcPct val="150000"/>
              </a:lnSpc>
              <a:spcBef>
                <a:spcPts val="0"/>
              </a:spcBef>
              <a:spcAft>
                <a:spcPts val="0"/>
              </a:spcAft>
              <a:defRPr/>
            </a:pPr>
            <a:endParaRPr kumimoji="1" lang="en-US" altLang="zh-CN" sz="2400" dirty="0">
              <a:solidFill>
                <a:srgbClr val="000000"/>
              </a:solidFill>
              <a:latin typeface="Times New Roman" panose="02020603050405020304" pitchFamily="18" charset="0"/>
            </a:endParaRPr>
          </a:p>
        </p:txBody>
      </p:sp>
      <p:sp>
        <p:nvSpPr>
          <p:cNvPr id="28675" name="Text Box 5"/>
          <p:cNvSpPr txBox="1">
            <a:spLocks noChangeArrowheads="1"/>
          </p:cNvSpPr>
          <p:nvPr/>
        </p:nvSpPr>
        <p:spPr bwMode="auto">
          <a:xfrm>
            <a:off x="636588" y="754063"/>
            <a:ext cx="8356600"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200" dirty="0">
                <a:solidFill>
                  <a:srgbClr val="C55A11"/>
                </a:solidFill>
                <a:latin typeface="Times New Roman" panose="02020603050405020304" pitchFamily="18" charset="0"/>
              </a:rPr>
              <a:t>2d Fill in the blanks in this paragraph with words from the article.  </a:t>
            </a:r>
          </a:p>
        </p:txBody>
      </p:sp>
      <p:sp>
        <p:nvSpPr>
          <p:cNvPr id="3" name="Text Box 9"/>
          <p:cNvSpPr txBox="1">
            <a:spLocks noChangeArrowheads="1"/>
          </p:cNvSpPr>
          <p:nvPr/>
        </p:nvSpPr>
        <p:spPr bwMode="auto">
          <a:xfrm>
            <a:off x="984250" y="2108200"/>
            <a:ext cx="7418388"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8455" indent="-33845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600" dirty="0">
                <a:latin typeface="黑体" panose="02010609060101010101" pitchFamily="49" charset="-122"/>
                <a:ea typeface="黑体" panose="02010609060101010101" pitchFamily="49" charset="-122"/>
              </a:rPr>
              <a:t>指导：</a:t>
            </a:r>
            <a:endParaRPr lang="en-US" altLang="zh-CN" sz="2600" dirty="0">
              <a:latin typeface="黑体" panose="02010609060101010101" pitchFamily="49" charset="-122"/>
              <a:ea typeface="黑体" panose="02010609060101010101" pitchFamily="49" charset="-122"/>
            </a:endParaRPr>
          </a:p>
          <a:p>
            <a:pPr eaLnBrk="1" hangingPunct="1">
              <a:lnSpc>
                <a:spcPct val="150000"/>
              </a:lnSpc>
              <a:buFont typeface="Wingdings" panose="05000000000000000000" pitchFamily="2" charset="2"/>
              <a:buChar char="Ø"/>
            </a:pPr>
            <a:r>
              <a:rPr lang="zh-CN" altLang="en-US" sz="2600" dirty="0">
                <a:latin typeface="黑体" panose="02010609060101010101" pitchFamily="49" charset="-122"/>
                <a:ea typeface="黑体" panose="02010609060101010101" pitchFamily="49" charset="-122"/>
              </a:rPr>
              <a:t>此类短文填空题，考查同学们全面掌握短文内容，以及综合运用语言的能力。</a:t>
            </a:r>
            <a:endParaRPr lang="en-US" altLang="zh-CN" sz="2600" dirty="0">
              <a:latin typeface="黑体" panose="02010609060101010101" pitchFamily="49" charset="-122"/>
              <a:ea typeface="黑体" panose="02010609060101010101" pitchFamily="49" charset="-122"/>
            </a:endParaRPr>
          </a:p>
          <a:p>
            <a:pPr eaLnBrk="1" hangingPunct="1">
              <a:lnSpc>
                <a:spcPct val="150000"/>
              </a:lnSpc>
              <a:buFont typeface="Wingdings" panose="05000000000000000000" pitchFamily="2" charset="2"/>
              <a:buChar char="Ø"/>
            </a:pPr>
            <a:r>
              <a:rPr lang="zh-CN" altLang="en-US" sz="2600" dirty="0">
                <a:latin typeface="黑体" panose="02010609060101010101" pitchFamily="49" charset="-122"/>
                <a:ea typeface="黑体" panose="02010609060101010101" pitchFamily="49" charset="-122"/>
              </a:rPr>
              <a:t>首先，应将通读本段文字，掌握大意。可知在短文中列举了科学家们的两种观点。</a:t>
            </a:r>
            <a:endParaRPr lang="en-US" altLang="zh-CN" sz="2600" dirty="0">
              <a:latin typeface="黑体" panose="02010609060101010101" pitchFamily="49" charset="-122"/>
              <a:ea typeface="黑体" panose="02010609060101010101" pitchFamily="49" charset="-122"/>
            </a:endParaRPr>
          </a:p>
          <a:p>
            <a:pPr eaLnBrk="1" hangingPunct="1">
              <a:lnSpc>
                <a:spcPct val="150000"/>
              </a:lnSpc>
              <a:buFont typeface="Wingdings" panose="05000000000000000000" pitchFamily="2" charset="2"/>
              <a:buChar char="Ø"/>
            </a:pPr>
            <a:r>
              <a:rPr lang="zh-CN" altLang="en-US" sz="2600" dirty="0">
                <a:latin typeface="黑体" panose="02010609060101010101" pitchFamily="49" charset="-122"/>
                <a:ea typeface="黑体" panose="02010609060101010101" pitchFamily="49" charset="-122"/>
              </a:rPr>
              <a:t>然后，根据</a:t>
            </a:r>
            <a:r>
              <a:rPr lang="en-US" altLang="zh-CN" sz="2600" dirty="0">
                <a:latin typeface="黑体" panose="02010609060101010101" pitchFamily="49" charset="-122"/>
                <a:ea typeface="黑体" panose="02010609060101010101" pitchFamily="49" charset="-122"/>
              </a:rPr>
              <a:t>2b</a:t>
            </a:r>
            <a:r>
              <a:rPr lang="zh-CN" altLang="en-US" sz="2600" dirty="0">
                <a:latin typeface="黑体" panose="02010609060101010101" pitchFamily="49" charset="-122"/>
                <a:ea typeface="黑体" panose="02010609060101010101" pitchFamily="49" charset="-122"/>
              </a:rPr>
              <a:t>中短文的内容填空。</a:t>
            </a:r>
            <a:endParaRPr lang="en-US" altLang="zh-CN" sz="2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452438" y="849313"/>
            <a:ext cx="8321675"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700">
                <a:latin typeface="Times New Roman" panose="02020603050405020304" pitchFamily="18" charset="0"/>
              </a:rPr>
              <a:t>Some robots are very human-like. They can walk and ______ like people. Some scientists think that in the future they will _______ robots more like humans. This may not _________ in the near future, but at some point, robots will even be able to ______ like people. However, some scientists _________. James White believes that robots will not be able to do the ________ things as we can. For example, he thinks that robots will ______ be able to wake up and know where they are. Which side do you ________ with?  </a:t>
            </a:r>
            <a:endParaRPr lang="en-US" altLang="zh-CN" sz="2700">
              <a:latin typeface="Times New Roman" panose="02020603050405020304" pitchFamily="18" charset="0"/>
              <a:cs typeface="Times New Roman" panose="02020603050405020304" pitchFamily="18" charset="0"/>
            </a:endParaRPr>
          </a:p>
        </p:txBody>
      </p:sp>
      <p:sp>
        <p:nvSpPr>
          <p:cNvPr id="3" name="Text Box 5"/>
          <p:cNvSpPr txBox="1">
            <a:spLocks noChangeArrowheads="1"/>
          </p:cNvSpPr>
          <p:nvPr/>
        </p:nvSpPr>
        <p:spPr bwMode="auto">
          <a:xfrm>
            <a:off x="600075" y="1323975"/>
            <a:ext cx="186213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700">
                <a:solidFill>
                  <a:srgbClr val="FF0000"/>
                </a:solidFill>
                <a:latin typeface="Times New Roman" panose="02020603050405020304" pitchFamily="18" charset="0"/>
              </a:rPr>
              <a:t>dance</a:t>
            </a:r>
            <a:endParaRPr lang="en-US" altLang="zh-CN" sz="2700">
              <a:solidFill>
                <a:srgbClr val="FF0000"/>
              </a:solidFill>
              <a:latin typeface="Times New Roman" panose="02020603050405020304" pitchFamily="18" charset="0"/>
              <a:cs typeface="Times New Roman" panose="02020603050405020304" pitchFamily="18" charset="0"/>
            </a:endParaRPr>
          </a:p>
        </p:txBody>
      </p:sp>
      <p:sp>
        <p:nvSpPr>
          <p:cNvPr id="4" name="Text Box 7"/>
          <p:cNvSpPr txBox="1">
            <a:spLocks noChangeArrowheads="1"/>
          </p:cNvSpPr>
          <p:nvPr/>
        </p:nvSpPr>
        <p:spPr bwMode="auto">
          <a:xfrm>
            <a:off x="1909763" y="1797050"/>
            <a:ext cx="1296987"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700">
                <a:solidFill>
                  <a:srgbClr val="FF0000"/>
                </a:solidFill>
                <a:latin typeface="Times New Roman" panose="02020603050405020304" pitchFamily="18" charset="0"/>
              </a:rPr>
              <a:t>make</a:t>
            </a:r>
            <a:endParaRPr lang="en-US" altLang="zh-CN" sz="2700">
              <a:solidFill>
                <a:srgbClr val="FF0000"/>
              </a:solidFill>
              <a:latin typeface="Times New Roman" panose="02020603050405020304" pitchFamily="18" charset="0"/>
              <a:cs typeface="Times New Roman" panose="02020603050405020304" pitchFamily="18" charset="0"/>
            </a:endParaRPr>
          </a:p>
        </p:txBody>
      </p:sp>
      <p:sp>
        <p:nvSpPr>
          <p:cNvPr id="5" name="Text Box 5"/>
          <p:cNvSpPr txBox="1">
            <a:spLocks noChangeArrowheads="1"/>
          </p:cNvSpPr>
          <p:nvPr/>
        </p:nvSpPr>
        <p:spPr bwMode="auto">
          <a:xfrm>
            <a:off x="708025" y="2335213"/>
            <a:ext cx="1754188"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700">
                <a:solidFill>
                  <a:srgbClr val="FF0000"/>
                </a:solidFill>
                <a:latin typeface="Times New Roman" panose="02020603050405020304" pitchFamily="18" charset="0"/>
              </a:rPr>
              <a:t>happen</a:t>
            </a:r>
            <a:endParaRPr lang="en-US" altLang="zh-CN" sz="2700">
              <a:solidFill>
                <a:srgbClr val="FF0000"/>
              </a:solidFill>
              <a:latin typeface="Times New Roman" panose="02020603050405020304" pitchFamily="18" charset="0"/>
              <a:cs typeface="Times New Roman" panose="02020603050405020304" pitchFamily="18" charset="0"/>
            </a:endParaRPr>
          </a:p>
        </p:txBody>
      </p:sp>
      <p:sp>
        <p:nvSpPr>
          <p:cNvPr id="6" name="Text Box 10"/>
          <p:cNvSpPr txBox="1">
            <a:spLocks noChangeArrowheads="1"/>
          </p:cNvSpPr>
          <p:nvPr/>
        </p:nvSpPr>
        <p:spPr bwMode="auto">
          <a:xfrm>
            <a:off x="3360738" y="2851150"/>
            <a:ext cx="102552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solidFill>
                  <a:srgbClr val="FF0000"/>
                </a:solidFill>
                <a:latin typeface="Times New Roman" panose="02020603050405020304" pitchFamily="18" charset="0"/>
              </a:rPr>
              <a:t>talk</a:t>
            </a:r>
          </a:p>
        </p:txBody>
      </p:sp>
      <p:sp>
        <p:nvSpPr>
          <p:cNvPr id="7" name="Text Box 10"/>
          <p:cNvSpPr txBox="1">
            <a:spLocks noChangeArrowheads="1"/>
          </p:cNvSpPr>
          <p:nvPr/>
        </p:nvSpPr>
        <p:spPr bwMode="auto">
          <a:xfrm>
            <a:off x="1909763" y="3336925"/>
            <a:ext cx="16462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solidFill>
                  <a:srgbClr val="FF0000"/>
                </a:solidFill>
                <a:latin typeface="Times New Roman" panose="02020603050405020304" pitchFamily="18" charset="0"/>
              </a:rPr>
              <a:t>disagree </a:t>
            </a:r>
          </a:p>
        </p:txBody>
      </p:sp>
      <p:sp>
        <p:nvSpPr>
          <p:cNvPr id="9" name="Text Box 9"/>
          <p:cNvSpPr txBox="1">
            <a:spLocks noChangeArrowheads="1"/>
          </p:cNvSpPr>
          <p:nvPr/>
        </p:nvSpPr>
        <p:spPr bwMode="auto">
          <a:xfrm>
            <a:off x="4187825" y="3841750"/>
            <a:ext cx="11874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solidFill>
                  <a:srgbClr val="FF0000"/>
                </a:solidFill>
                <a:latin typeface="Times New Roman" panose="02020603050405020304" pitchFamily="18" charset="0"/>
              </a:rPr>
              <a:t>same</a:t>
            </a:r>
          </a:p>
        </p:txBody>
      </p:sp>
      <p:sp>
        <p:nvSpPr>
          <p:cNvPr id="10" name="Text Box 10"/>
          <p:cNvSpPr txBox="1">
            <a:spLocks noChangeArrowheads="1"/>
          </p:cNvSpPr>
          <p:nvPr/>
        </p:nvSpPr>
        <p:spPr bwMode="auto">
          <a:xfrm>
            <a:off x="5375275" y="4333875"/>
            <a:ext cx="10541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700">
                <a:solidFill>
                  <a:srgbClr val="FF0000"/>
                </a:solidFill>
                <a:latin typeface="Times New Roman" panose="02020603050405020304" pitchFamily="18" charset="0"/>
              </a:rPr>
              <a:t>never</a:t>
            </a:r>
          </a:p>
        </p:txBody>
      </p:sp>
      <p:sp>
        <p:nvSpPr>
          <p:cNvPr id="11" name="Text Box 8"/>
          <p:cNvSpPr txBox="1">
            <a:spLocks noChangeArrowheads="1"/>
          </p:cNvSpPr>
          <p:nvPr/>
        </p:nvSpPr>
        <p:spPr bwMode="auto">
          <a:xfrm>
            <a:off x="7339013" y="4746625"/>
            <a:ext cx="1189037"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700">
                <a:solidFill>
                  <a:srgbClr val="FF0000"/>
                </a:solidFill>
                <a:latin typeface="Times New Roman" panose="02020603050405020304" pitchFamily="18" charset="0"/>
              </a:rPr>
              <a:t>agree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800" decel="100000"/>
                                        <p:tgtEl>
                                          <p:spTgt spid="4"/>
                                        </p:tgtEl>
                                      </p:cBhvr>
                                    </p:animEffect>
                                    <p:anim calcmode="lin" valueType="num">
                                      <p:cBhvr>
                                        <p:cTn id="20" dur="800" decel="100000" fill="hold"/>
                                        <p:tgtEl>
                                          <p:spTgt spid="4"/>
                                        </p:tgtEl>
                                        <p:attrNameLst>
                                          <p:attrName>style.rotation</p:attrName>
                                        </p:attrNameLst>
                                      </p:cBhvr>
                                      <p:tavLst>
                                        <p:tav tm="0">
                                          <p:val>
                                            <p:fltVal val="-90"/>
                                          </p:val>
                                        </p:tav>
                                        <p:tav tm="100000">
                                          <p:val>
                                            <p:fltVal val="0"/>
                                          </p:val>
                                        </p:tav>
                                      </p:tavLst>
                                    </p:anim>
                                    <p:anim calcmode="lin" valueType="num">
                                      <p:cBhvr>
                                        <p:cTn id="21" dur="800" decel="100000" fill="hold"/>
                                        <p:tgtEl>
                                          <p:spTgt spid="4"/>
                                        </p:tgtEl>
                                        <p:attrNameLst>
                                          <p:attrName>ppt_x</p:attrName>
                                        </p:attrNameLst>
                                      </p:cBhvr>
                                      <p:tavLst>
                                        <p:tav tm="0">
                                          <p:val>
                                            <p:strVal val="#ppt_x+0.4"/>
                                          </p:val>
                                        </p:tav>
                                        <p:tav tm="100000">
                                          <p:val>
                                            <p:strVal val="#ppt_x-0.05"/>
                                          </p:val>
                                        </p:tav>
                                      </p:tavLst>
                                    </p:anim>
                                    <p:anim calcmode="lin" valueType="num">
                                      <p:cBhvr>
                                        <p:cTn id="22" dur="800" decel="100000" fill="hold"/>
                                        <p:tgtEl>
                                          <p:spTgt spid="4"/>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strVal val="#ppt_w*0.05"/>
                                          </p:val>
                                        </p:tav>
                                        <p:tav tm="100000">
                                          <p:val>
                                            <p:strVal val="#ppt_w"/>
                                          </p:val>
                                        </p:tav>
                                      </p:tavLst>
                                    </p:anim>
                                    <p:anim calcmode="lin" valueType="num">
                                      <p:cBhvr>
                                        <p:cTn id="52" dur="500" fill="hold"/>
                                        <p:tgtEl>
                                          <p:spTgt spid="9"/>
                                        </p:tgtEl>
                                        <p:attrNameLst>
                                          <p:attrName>ppt_h</p:attrName>
                                        </p:attrNameLst>
                                      </p:cBhvr>
                                      <p:tavLst>
                                        <p:tav tm="0">
                                          <p:val>
                                            <p:strVal val="#ppt_h"/>
                                          </p:val>
                                        </p:tav>
                                        <p:tav tm="100000">
                                          <p:val>
                                            <p:strVal val="#ppt_h"/>
                                          </p:val>
                                        </p:tav>
                                      </p:tavLst>
                                    </p:anim>
                                    <p:anim calcmode="lin" valueType="num">
                                      <p:cBhvr>
                                        <p:cTn id="53" dur="500" fill="hold"/>
                                        <p:tgtEl>
                                          <p:spTgt spid="9"/>
                                        </p:tgtEl>
                                        <p:attrNameLst>
                                          <p:attrName>ppt_x</p:attrName>
                                        </p:attrNameLst>
                                      </p:cBhvr>
                                      <p:tavLst>
                                        <p:tav tm="0">
                                          <p:val>
                                            <p:strVal val="#ppt_x-.2"/>
                                          </p:val>
                                        </p:tav>
                                        <p:tav tm="100000">
                                          <p:val>
                                            <p:strVal val="#ppt_x"/>
                                          </p:val>
                                        </p:tav>
                                      </p:tavLst>
                                    </p:anim>
                                    <p:anim calcmode="lin" valueType="num">
                                      <p:cBhvr>
                                        <p:cTn id="54" dur="500" fill="hold"/>
                                        <p:tgtEl>
                                          <p:spTgt spid="9"/>
                                        </p:tgtEl>
                                        <p:attrNameLst>
                                          <p:attrName>ppt_y</p:attrName>
                                        </p:attrNameLst>
                                      </p:cBhvr>
                                      <p:tavLst>
                                        <p:tav tm="0">
                                          <p:val>
                                            <p:strVal val="#ppt_y"/>
                                          </p:val>
                                        </p:tav>
                                        <p:tav tm="100000">
                                          <p:val>
                                            <p:strVal val="#ppt_y"/>
                                          </p:val>
                                        </p:tav>
                                      </p:tavLst>
                                    </p:anim>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1000" fill="hold"/>
                                        <p:tgtEl>
                                          <p:spTgt spid="10"/>
                                        </p:tgtEl>
                                        <p:attrNameLst>
                                          <p:attrName>ppt_w</p:attrName>
                                        </p:attrNameLst>
                                      </p:cBhvr>
                                      <p:tavLst>
                                        <p:tav tm="0">
                                          <p:val>
                                            <p:fltVal val="0"/>
                                          </p:val>
                                        </p:tav>
                                        <p:tav tm="100000">
                                          <p:val>
                                            <p:strVal val="#ppt_w"/>
                                          </p:val>
                                        </p:tav>
                                      </p:tavLst>
                                    </p:anim>
                                    <p:anim calcmode="lin" valueType="num">
                                      <p:cBhvr>
                                        <p:cTn id="61" dur="1000" fill="hold"/>
                                        <p:tgtEl>
                                          <p:spTgt spid="10"/>
                                        </p:tgtEl>
                                        <p:attrNameLst>
                                          <p:attrName>ppt_h</p:attrName>
                                        </p:attrNameLst>
                                      </p:cBhvr>
                                      <p:tavLst>
                                        <p:tav tm="0">
                                          <p:val>
                                            <p:fltVal val="0"/>
                                          </p:val>
                                        </p:tav>
                                        <p:tav tm="100000">
                                          <p:val>
                                            <p:strVal val="#ppt_h"/>
                                          </p:val>
                                        </p:tav>
                                      </p:tavLst>
                                    </p:anim>
                                    <p:anim calcmode="lin" valueType="num">
                                      <p:cBhvr>
                                        <p:cTn id="6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580">
                                          <p:stCondLst>
                                            <p:cond delay="0"/>
                                          </p:stCondLst>
                                        </p:cTn>
                                        <p:tgtEl>
                                          <p:spTgt spid="11"/>
                                        </p:tgtEl>
                                      </p:cBhvr>
                                    </p:animEffect>
                                    <p:anim calcmode="lin" valueType="num">
                                      <p:cBhvr>
                                        <p:cTn id="6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4" dur="26">
                                          <p:stCondLst>
                                            <p:cond delay="650"/>
                                          </p:stCondLst>
                                        </p:cTn>
                                        <p:tgtEl>
                                          <p:spTgt spid="11"/>
                                        </p:tgtEl>
                                      </p:cBhvr>
                                      <p:to x="100000" y="60000"/>
                                    </p:animScale>
                                    <p:animScale>
                                      <p:cBhvr>
                                        <p:cTn id="75" dur="166" decel="50000">
                                          <p:stCondLst>
                                            <p:cond delay="676"/>
                                          </p:stCondLst>
                                        </p:cTn>
                                        <p:tgtEl>
                                          <p:spTgt spid="11"/>
                                        </p:tgtEl>
                                      </p:cBhvr>
                                      <p:to x="100000" y="100000"/>
                                    </p:animScale>
                                    <p:animScale>
                                      <p:cBhvr>
                                        <p:cTn id="76" dur="26">
                                          <p:stCondLst>
                                            <p:cond delay="1312"/>
                                          </p:stCondLst>
                                        </p:cTn>
                                        <p:tgtEl>
                                          <p:spTgt spid="11"/>
                                        </p:tgtEl>
                                      </p:cBhvr>
                                      <p:to x="100000" y="80000"/>
                                    </p:animScale>
                                    <p:animScale>
                                      <p:cBhvr>
                                        <p:cTn id="77" dur="166" decel="50000">
                                          <p:stCondLst>
                                            <p:cond delay="1338"/>
                                          </p:stCondLst>
                                        </p:cTn>
                                        <p:tgtEl>
                                          <p:spTgt spid="11"/>
                                        </p:tgtEl>
                                      </p:cBhvr>
                                      <p:to x="100000" y="100000"/>
                                    </p:animScale>
                                    <p:animScale>
                                      <p:cBhvr>
                                        <p:cTn id="78" dur="26">
                                          <p:stCondLst>
                                            <p:cond delay="1642"/>
                                          </p:stCondLst>
                                        </p:cTn>
                                        <p:tgtEl>
                                          <p:spTgt spid="11"/>
                                        </p:tgtEl>
                                      </p:cBhvr>
                                      <p:to x="100000" y="90000"/>
                                    </p:animScale>
                                    <p:animScale>
                                      <p:cBhvr>
                                        <p:cTn id="79" dur="166" decel="50000">
                                          <p:stCondLst>
                                            <p:cond delay="1668"/>
                                          </p:stCondLst>
                                        </p:cTn>
                                        <p:tgtEl>
                                          <p:spTgt spid="11"/>
                                        </p:tgtEl>
                                      </p:cBhvr>
                                      <p:to x="100000" y="100000"/>
                                    </p:animScale>
                                    <p:animScale>
                                      <p:cBhvr>
                                        <p:cTn id="80" dur="26">
                                          <p:stCondLst>
                                            <p:cond delay="1808"/>
                                          </p:stCondLst>
                                        </p:cTn>
                                        <p:tgtEl>
                                          <p:spTgt spid="11"/>
                                        </p:tgtEl>
                                      </p:cBhvr>
                                      <p:to x="100000" y="95000"/>
                                    </p:animScale>
                                    <p:animScale>
                                      <p:cBhvr>
                                        <p:cTn id="81"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531813" y="714375"/>
            <a:ext cx="8161337" cy="18161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defRPr/>
            </a:pPr>
            <a:r>
              <a:rPr lang="en-US" altLang="zh-CN" dirty="0" smtClean="0">
                <a:solidFill>
                  <a:schemeClr val="accent2">
                    <a:lumMod val="75000"/>
                  </a:schemeClr>
                </a:solidFill>
                <a:latin typeface="Times New Roman" panose="02020603050405020304" pitchFamily="18" charset="0"/>
                <a:cs typeface="Times New Roman" panose="02020603050405020304" pitchFamily="18" charset="0"/>
                <a:sym typeface="+mn-ea"/>
              </a:rPr>
              <a:t>2e  What kind of animals might robots look like in the future? What do you think these robots will be able to do? Write your ideas and discuss them with your partner.  </a:t>
            </a:r>
          </a:p>
        </p:txBody>
      </p:sp>
      <p:sp>
        <p:nvSpPr>
          <p:cNvPr id="30723" name="圆角矩形 2"/>
          <p:cNvSpPr>
            <a:spLocks noChangeArrowheads="1"/>
          </p:cNvSpPr>
          <p:nvPr/>
        </p:nvSpPr>
        <p:spPr bwMode="auto">
          <a:xfrm>
            <a:off x="712788" y="2655888"/>
            <a:ext cx="7637462" cy="3502025"/>
          </a:xfrm>
          <a:prstGeom prst="roundRect">
            <a:avLst>
              <a:gd name="adj" fmla="val 0"/>
            </a:avLst>
          </a:prstGeom>
          <a:solidFill>
            <a:srgbClr val="FFFFCC"/>
          </a:solidFill>
          <a:ln w="38100">
            <a:solidFill>
              <a:srgbClr val="92D050"/>
            </a:solidFill>
            <a:round/>
          </a:ln>
        </p:spPr>
        <p:txBody>
          <a:bodyPr wrap="none" anchor="ctr"/>
          <a:lstStyle/>
          <a:p>
            <a:pPr>
              <a:lnSpc>
                <a:spcPct val="150000"/>
              </a:lnSpc>
            </a:pPr>
            <a:endParaRPr lang="en-US" altLang="zh-CN" sz="2400">
              <a:solidFill>
                <a:srgbClr val="000000"/>
              </a:solidFill>
              <a:latin typeface="Times New Roman" panose="02020603050405020304" pitchFamily="18" charset="0"/>
            </a:endParaRPr>
          </a:p>
        </p:txBody>
      </p:sp>
      <p:sp>
        <p:nvSpPr>
          <p:cNvPr id="30724" name="矩形 3"/>
          <p:cNvSpPr>
            <a:spLocks noChangeArrowheads="1"/>
          </p:cNvSpPr>
          <p:nvPr/>
        </p:nvSpPr>
        <p:spPr bwMode="auto">
          <a:xfrm>
            <a:off x="871538" y="2787650"/>
            <a:ext cx="7288212"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800">
                <a:latin typeface="Times New Roman" panose="02020603050405020304" pitchFamily="18" charset="0"/>
              </a:rPr>
              <a:t>I think some future robots might look like ___________. They will ___________________</a:t>
            </a:r>
          </a:p>
          <a:p>
            <a:pPr>
              <a:lnSpc>
                <a:spcPct val="120000"/>
              </a:lnSpc>
            </a:pPr>
            <a:r>
              <a:rPr lang="en-US" altLang="zh-CN" sz="2800">
                <a:latin typeface="Times New Roman" panose="02020603050405020304" pitchFamily="18" charset="0"/>
              </a:rPr>
              <a:t>____________________________________________________________________________________________________________________________________________________________</a:t>
            </a:r>
            <a:endParaRPr lang="en-US" altLang="zh-CN"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对角圆角矩形 2"/>
          <p:cNvSpPr/>
          <p:nvPr/>
        </p:nvSpPr>
        <p:spPr bwMode="auto">
          <a:xfrm>
            <a:off x="630238" y="733425"/>
            <a:ext cx="7691437" cy="5254625"/>
          </a:xfrm>
          <a:prstGeom prst="round2DiagRect">
            <a:avLst/>
          </a:prstGeom>
          <a:solidFill>
            <a:srgbClr val="FFFFCC"/>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fontAlgn="auto">
              <a:lnSpc>
                <a:spcPct val="150000"/>
              </a:lnSpc>
              <a:spcBef>
                <a:spcPts val="0"/>
              </a:spcBef>
              <a:spcAft>
                <a:spcPts val="0"/>
              </a:spcAft>
              <a:defRPr/>
            </a:pPr>
            <a:endParaRPr kumimoji="1" lang="en-US" altLang="zh-CN" sz="2400" dirty="0">
              <a:solidFill>
                <a:srgbClr val="000000"/>
              </a:solidFill>
              <a:latin typeface="Times New Roman" panose="02020603050405020304" pitchFamily="18" charset="0"/>
            </a:endParaRPr>
          </a:p>
        </p:txBody>
      </p:sp>
      <p:sp>
        <p:nvSpPr>
          <p:cNvPr id="2" name="Text Box 7"/>
          <p:cNvSpPr txBox="1">
            <a:spLocks noChangeArrowheads="1"/>
          </p:cNvSpPr>
          <p:nvPr/>
        </p:nvSpPr>
        <p:spPr bwMode="auto">
          <a:xfrm>
            <a:off x="825500" y="1438275"/>
            <a:ext cx="7310438" cy="3452813"/>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30000"/>
              </a:lnSpc>
              <a:spcBef>
                <a:spcPct val="0"/>
              </a:spcBef>
              <a:buFont typeface="Arial" panose="020B0604020202020204" pitchFamily="34" charset="0"/>
              <a:buNone/>
              <a:defRPr/>
            </a:pPr>
            <a:r>
              <a:rPr lang="en-US" altLang="zh-CN" dirty="0" smtClean="0">
                <a:latin typeface="Times New Roman" panose="02020603050405020304" pitchFamily="18" charset="0"/>
                <a:cs typeface="Times New Roman" panose="02020603050405020304" pitchFamily="18" charset="0"/>
                <a:sym typeface="+mn-ea"/>
              </a:rPr>
              <a:t>I think some future robots might look like</a:t>
            </a:r>
          </a:p>
          <a:p>
            <a:pPr>
              <a:lnSpc>
                <a:spcPct val="130000"/>
              </a:lnSpc>
              <a:spcBef>
                <a:spcPct val="0"/>
              </a:spcBef>
              <a:buFontTx/>
              <a:buNone/>
              <a:defRPr/>
            </a:pPr>
            <a:r>
              <a:rPr lang="en-US" altLang="zh-CN" dirty="0" smtClean="0">
                <a:solidFill>
                  <a:srgbClr val="FF0000"/>
                </a:solidFill>
                <a:latin typeface="Times New Roman" panose="02020603050405020304" pitchFamily="18" charset="0"/>
                <a:cs typeface="Times New Roman" panose="02020603050405020304" pitchFamily="18" charset="0"/>
                <a:sym typeface="+mn-ea"/>
              </a:rPr>
              <a:t>spiders. </a:t>
            </a:r>
            <a:r>
              <a:rPr lang="en-US" altLang="zh-CN" dirty="0" smtClean="0">
                <a:latin typeface="Times New Roman" panose="02020603050405020304" pitchFamily="18" charset="0"/>
                <a:cs typeface="Times New Roman" panose="02020603050405020304" pitchFamily="18" charset="0"/>
                <a:sym typeface="+mn-ea"/>
              </a:rPr>
              <a:t>They will </a:t>
            </a:r>
            <a:r>
              <a:rPr lang="en-US" altLang="zh-CN" dirty="0" smtClean="0">
                <a:solidFill>
                  <a:srgbClr val="FF0000"/>
                </a:solidFill>
                <a:latin typeface="Times New Roman" panose="02020603050405020304" pitchFamily="18" charset="0"/>
                <a:cs typeface="Times New Roman" panose="02020603050405020304" pitchFamily="18" charset="0"/>
                <a:sym typeface="+mn-ea"/>
              </a:rPr>
              <a:t>be able to help us clean the window and sweep the floor.  </a:t>
            </a:r>
          </a:p>
          <a:p>
            <a:pPr>
              <a:lnSpc>
                <a:spcPct val="130000"/>
              </a:lnSpc>
              <a:spcBef>
                <a:spcPct val="0"/>
              </a:spcBef>
              <a:buFontTx/>
              <a:buNone/>
              <a:defRPr/>
            </a:pPr>
            <a:r>
              <a:rPr lang="en-US" altLang="zh-CN" dirty="0" smtClean="0">
                <a:solidFill>
                  <a:schemeClr val="accent5">
                    <a:lumMod val="75000"/>
                  </a:schemeClr>
                </a:solidFill>
                <a:latin typeface="Times New Roman" panose="02020603050405020304" pitchFamily="18" charset="0"/>
                <a:cs typeface="Times New Roman" panose="02020603050405020304" pitchFamily="18" charset="0"/>
                <a:sym typeface="+mn-ea"/>
              </a:rPr>
              <a:t>Some robots </a:t>
            </a:r>
            <a:r>
              <a:rPr lang="en-US" altLang="zh-CN" dirty="0" smtClean="0">
                <a:solidFill>
                  <a:schemeClr val="accent5">
                    <a:lumMod val="75000"/>
                  </a:schemeClr>
                </a:solidFill>
                <a:latin typeface="Times New Roman" panose="02020603050405020304" pitchFamily="18" charset="0"/>
                <a:sym typeface="+mn-ea"/>
              </a:rPr>
              <a:t>might look like snakes. They will be able to help look for people under the buildings if buildings fall down with people inside. </a:t>
            </a:r>
            <a:endParaRPr lang="en-US" altLang="zh-CN" dirty="0" smtClean="0">
              <a:solidFill>
                <a:schemeClr val="accent5">
                  <a:lumMod val="75000"/>
                </a:schemeClr>
              </a:solidFill>
              <a:latin typeface="Times New Roman" panose="02020603050405020304" pitchFamily="18" charset="0"/>
              <a:cs typeface="Times New Roman" panose="02020603050405020304" pitchFamily="18" charset="0"/>
              <a:sym typeface="+mn-ea"/>
            </a:endParaRPr>
          </a:p>
        </p:txBody>
      </p:sp>
      <p:sp>
        <p:nvSpPr>
          <p:cNvPr id="4" name="Text Box 7"/>
          <p:cNvSpPr txBox="1">
            <a:spLocks noChangeArrowheads="1"/>
          </p:cNvSpPr>
          <p:nvPr/>
        </p:nvSpPr>
        <p:spPr bwMode="auto">
          <a:xfrm>
            <a:off x="790575" y="1452563"/>
            <a:ext cx="7310438" cy="3957637"/>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30000"/>
              </a:lnSpc>
              <a:spcBef>
                <a:spcPct val="0"/>
              </a:spcBef>
              <a:buFont typeface="Arial" panose="020B0604020202020204" pitchFamily="34" charset="0"/>
              <a:buNone/>
              <a:defRPr/>
            </a:pPr>
            <a:r>
              <a:rPr lang="en-US" altLang="zh-CN" dirty="0" smtClean="0">
                <a:latin typeface="Times New Roman" panose="02020603050405020304" pitchFamily="18" charset="0"/>
                <a:cs typeface="Times New Roman" panose="02020603050405020304" pitchFamily="18" charset="0"/>
                <a:sym typeface="+mn-e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altLang="zh-CN" dirty="0" smtClean="0">
              <a:solidFill>
                <a:schemeClr val="accent5">
                  <a:lumMod val="75000"/>
                </a:schemeClr>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lide(fromBottom)">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对角圆角矩形 4"/>
          <p:cNvSpPr/>
          <p:nvPr/>
        </p:nvSpPr>
        <p:spPr bwMode="auto">
          <a:xfrm>
            <a:off x="641350" y="842963"/>
            <a:ext cx="7680325" cy="5549900"/>
          </a:xfrm>
          <a:prstGeom prst="round2DiagRect">
            <a:avLst/>
          </a:prstGeom>
          <a:solidFill>
            <a:srgbClr val="FFFFCC"/>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fontAlgn="auto">
              <a:lnSpc>
                <a:spcPct val="150000"/>
              </a:lnSpc>
              <a:spcBef>
                <a:spcPts val="0"/>
              </a:spcBef>
              <a:spcAft>
                <a:spcPts val="0"/>
              </a:spcAft>
              <a:defRPr/>
            </a:pPr>
            <a:endParaRPr kumimoji="1" lang="en-US" altLang="zh-CN" sz="2400" dirty="0">
              <a:solidFill>
                <a:srgbClr val="000000"/>
              </a:solidFill>
              <a:latin typeface="Times New Roman" panose="02020603050405020304" pitchFamily="18" charset="0"/>
            </a:endParaRPr>
          </a:p>
        </p:txBody>
      </p:sp>
      <p:sp>
        <p:nvSpPr>
          <p:cNvPr id="6" name="Text Box 7"/>
          <p:cNvSpPr txBox="1">
            <a:spLocks noChangeArrowheads="1"/>
          </p:cNvSpPr>
          <p:nvPr/>
        </p:nvSpPr>
        <p:spPr bwMode="auto">
          <a:xfrm>
            <a:off x="935038" y="1181100"/>
            <a:ext cx="7310437" cy="4518025"/>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30000"/>
              </a:lnSpc>
              <a:spcBef>
                <a:spcPct val="0"/>
              </a:spcBef>
              <a:buFont typeface="Arial" panose="020B0604020202020204" pitchFamily="34" charset="0"/>
              <a:buNone/>
              <a:defRPr/>
            </a:pPr>
            <a:r>
              <a:rPr lang="en-US" altLang="zh-CN" dirty="0" smtClean="0">
                <a:latin typeface="Times New Roman" panose="02020603050405020304" pitchFamily="18" charset="0"/>
                <a:cs typeface="Times New Roman" panose="02020603050405020304" pitchFamily="18" charset="0"/>
                <a:sym typeface="+mn-ea"/>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altLang="zh-CN" dirty="0" smtClean="0">
              <a:solidFill>
                <a:schemeClr val="accent5">
                  <a:lumMod val="75000"/>
                </a:schemeClr>
              </a:solidFill>
              <a:latin typeface="Times New Roman" panose="02020603050405020304" pitchFamily="18" charset="0"/>
              <a:cs typeface="Times New Roman" panose="02020603050405020304" pitchFamily="18" charset="0"/>
              <a:sym typeface="+mn-ea"/>
            </a:endParaRPr>
          </a:p>
        </p:txBody>
      </p:sp>
      <p:sp>
        <p:nvSpPr>
          <p:cNvPr id="2" name="Text Box 5"/>
          <p:cNvSpPr txBox="1">
            <a:spLocks noChangeArrowheads="1"/>
          </p:cNvSpPr>
          <p:nvPr/>
        </p:nvSpPr>
        <p:spPr bwMode="auto">
          <a:xfrm>
            <a:off x="935038" y="2312988"/>
            <a:ext cx="72564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rPr>
              <a:t>They will also be able to serve us. They can make dinner, do the dishes and cook coffee for us.  </a:t>
            </a:r>
            <a:endParaRPr lang="en-US" altLang="zh-CN" sz="2800">
              <a:latin typeface="Times New Roman" panose="02020603050405020304" pitchFamily="18" charset="0"/>
              <a:cs typeface="Times New Roman" panose="02020603050405020304" pitchFamily="18" charset="0"/>
            </a:endParaRPr>
          </a:p>
        </p:txBody>
      </p:sp>
      <p:sp>
        <p:nvSpPr>
          <p:cNvPr id="3" name="Text Box 8"/>
          <p:cNvSpPr txBox="1">
            <a:spLocks noChangeArrowheads="1"/>
          </p:cNvSpPr>
          <p:nvPr/>
        </p:nvSpPr>
        <p:spPr bwMode="auto">
          <a:xfrm>
            <a:off x="935038" y="1181100"/>
            <a:ext cx="68865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rPr>
              <a:t>Some robots will  look like people. They  will be able to sing, dance and talk with us.  </a:t>
            </a:r>
            <a:endParaRPr lang="en-US" altLang="zh-CN" sz="2800">
              <a:solidFill>
                <a:srgbClr val="C00000"/>
              </a:solidFill>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935038" y="3414713"/>
            <a:ext cx="7180262" cy="1643062"/>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FontTx/>
              <a:buNone/>
              <a:defRPr/>
            </a:pPr>
            <a:r>
              <a:rPr lang="en-US" altLang="zh-CN" dirty="0" smtClean="0">
                <a:solidFill>
                  <a:schemeClr val="accent5">
                    <a:lumMod val="75000"/>
                  </a:schemeClr>
                </a:solidFill>
                <a:latin typeface="Times New Roman" panose="02020603050405020304" pitchFamily="18" charset="0"/>
                <a:cs typeface="Times New Roman" panose="02020603050405020304" pitchFamily="18" charset="0"/>
                <a:sym typeface="+mn-ea"/>
              </a:rPr>
              <a:t>Some robots might look like big arms. They will be able to work in factories. They can help make cars and do simple jobs over and over again.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6"/>
          <p:cNvSpPr txBox="1">
            <a:spLocks noChangeArrowheads="1"/>
          </p:cNvSpPr>
          <p:nvPr/>
        </p:nvSpPr>
        <p:spPr bwMode="auto">
          <a:xfrm>
            <a:off x="519113" y="1785938"/>
            <a:ext cx="7951787"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dirty="0">
                <a:latin typeface="Times New Roman" panose="02020603050405020304" pitchFamily="18" charset="0"/>
                <a:ea typeface="黑体" panose="02010609060101010101" pitchFamily="49" charset="-122"/>
              </a:rPr>
              <a:t>1.Today there are already robots </a:t>
            </a:r>
            <a:r>
              <a:rPr lang="en-US" altLang="zh-CN" sz="2800" dirty="0">
                <a:solidFill>
                  <a:srgbClr val="FF0000"/>
                </a:solidFill>
                <a:latin typeface="Times New Roman" panose="02020603050405020304" pitchFamily="18" charset="0"/>
                <a:ea typeface="黑体" panose="02010609060101010101" pitchFamily="49" charset="-122"/>
              </a:rPr>
              <a:t>working in factories</a:t>
            </a:r>
            <a:r>
              <a:rPr lang="en-US" altLang="zh-CN" sz="2800" dirty="0">
                <a:latin typeface="Times New Roman" panose="02020603050405020304" pitchFamily="18" charset="0"/>
                <a:ea typeface="黑体" panose="02010609060101010101" pitchFamily="49" charset="-122"/>
              </a:rPr>
              <a:t>. </a:t>
            </a:r>
            <a:r>
              <a:rPr lang="zh-CN" altLang="en-US" sz="2800" dirty="0">
                <a:latin typeface="Times New Roman" panose="02020603050405020304" pitchFamily="18" charset="0"/>
                <a:ea typeface="黑体" panose="02010609060101010101" pitchFamily="49" charset="-122"/>
              </a:rPr>
              <a:t>现在已经有机器人在工厂里干活了。</a:t>
            </a:r>
          </a:p>
        </p:txBody>
      </p:sp>
      <p:sp>
        <p:nvSpPr>
          <p:cNvPr id="3" name="Text Box 5"/>
          <p:cNvSpPr txBox="1">
            <a:spLocks noChangeArrowheads="1"/>
          </p:cNvSpPr>
          <p:nvPr/>
        </p:nvSpPr>
        <p:spPr bwMode="auto">
          <a:xfrm>
            <a:off x="519113" y="3112759"/>
            <a:ext cx="7818437"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dirty="0">
                <a:latin typeface="Times New Roman" panose="02020603050405020304" pitchFamily="18" charset="0"/>
                <a:ea typeface="黑体" panose="02010609060101010101" pitchFamily="49" charset="-122"/>
              </a:rPr>
              <a:t>此句中的</a:t>
            </a:r>
            <a:r>
              <a:rPr lang="en-US" altLang="zh-CN" sz="2800" dirty="0">
                <a:solidFill>
                  <a:srgbClr val="0000FF"/>
                </a:solidFill>
                <a:latin typeface="Times New Roman" panose="02020603050405020304" pitchFamily="18" charset="0"/>
                <a:ea typeface="黑体" panose="02010609060101010101" pitchFamily="49" charset="-122"/>
              </a:rPr>
              <a:t>working in factories</a:t>
            </a:r>
            <a:r>
              <a:rPr lang="zh-CN" altLang="en-US" sz="2800" dirty="0">
                <a:latin typeface="Times New Roman" panose="02020603050405020304" pitchFamily="18" charset="0"/>
                <a:ea typeface="黑体" panose="02010609060101010101" pitchFamily="49" charset="-122"/>
              </a:rPr>
              <a:t>的逻辑主语是</a:t>
            </a:r>
            <a:r>
              <a:rPr lang="en-US" altLang="zh-CN" sz="2800" dirty="0">
                <a:latin typeface="Times New Roman" panose="02020603050405020304" pitchFamily="18" charset="0"/>
                <a:ea typeface="黑体" panose="02010609060101010101" pitchFamily="49" charset="-122"/>
              </a:rPr>
              <a:t>robots</a:t>
            </a:r>
            <a:r>
              <a:rPr lang="zh-CN" altLang="en-US" sz="2800" dirty="0">
                <a:latin typeface="Times New Roman" panose="02020603050405020304" pitchFamily="18" charset="0"/>
                <a:ea typeface="黑体" panose="02010609060101010101" pitchFamily="49" charset="-122"/>
              </a:rPr>
              <a:t>，但是在这个</a:t>
            </a:r>
            <a:r>
              <a:rPr lang="en-US" altLang="zh-CN" sz="2800" dirty="0">
                <a:latin typeface="Times New Roman" panose="02020603050405020304" pitchFamily="18" charset="0"/>
                <a:ea typeface="黑体" panose="02010609060101010101" pitchFamily="49" charset="-122"/>
              </a:rPr>
              <a:t>there be</a:t>
            </a:r>
            <a:r>
              <a:rPr lang="zh-CN" altLang="en-US" sz="2800" dirty="0">
                <a:latin typeface="Times New Roman" panose="02020603050405020304" pitchFamily="18" charset="0"/>
                <a:ea typeface="黑体" panose="02010609060101010101" pitchFamily="49" charset="-122"/>
              </a:rPr>
              <a:t>句型中，谓语动词已经有了</a:t>
            </a:r>
            <a:r>
              <a:rPr lang="en-US" altLang="zh-CN" sz="2800" dirty="0">
                <a:latin typeface="Times New Roman" panose="02020603050405020304" pitchFamily="18" charset="0"/>
                <a:ea typeface="黑体" panose="02010609060101010101" pitchFamily="49" charset="-122"/>
              </a:rPr>
              <a:t>are</a:t>
            </a:r>
            <a:r>
              <a:rPr lang="zh-CN" altLang="en-US" sz="2800" dirty="0">
                <a:latin typeface="Times New Roman" panose="02020603050405020304" pitchFamily="18" charset="0"/>
                <a:ea typeface="黑体" panose="02010609060101010101" pitchFamily="49" charset="-122"/>
              </a:rPr>
              <a:t>，所以</a:t>
            </a:r>
            <a:r>
              <a:rPr lang="en-US" altLang="zh-CN" sz="2800" dirty="0">
                <a:latin typeface="Times New Roman" panose="02020603050405020304" pitchFamily="18" charset="0"/>
                <a:ea typeface="黑体" panose="02010609060101010101" pitchFamily="49" charset="-122"/>
              </a:rPr>
              <a:t>work</a:t>
            </a:r>
            <a:r>
              <a:rPr lang="zh-CN" altLang="en-US" sz="2800" dirty="0">
                <a:latin typeface="Times New Roman" panose="02020603050405020304" pitchFamily="18" charset="0"/>
                <a:ea typeface="黑体" panose="02010609060101010101" pitchFamily="49" charset="-122"/>
              </a:rPr>
              <a:t>就不能再作本句的谓语动词，而应用</a:t>
            </a:r>
            <a:r>
              <a:rPr lang="en-US" altLang="zh-CN" sz="2800" dirty="0">
                <a:latin typeface="Times New Roman" panose="02020603050405020304" pitchFamily="18" charset="0"/>
                <a:ea typeface="黑体" panose="02010609060101010101" pitchFamily="49" charset="-122"/>
              </a:rPr>
              <a:t>-</a:t>
            </a:r>
            <a:r>
              <a:rPr lang="en-US" altLang="zh-CN" sz="2800" dirty="0" err="1">
                <a:latin typeface="Times New Roman" panose="02020603050405020304" pitchFamily="18" charset="0"/>
                <a:ea typeface="黑体" panose="02010609060101010101" pitchFamily="49" charset="-122"/>
              </a:rPr>
              <a:t>ing</a:t>
            </a:r>
            <a:r>
              <a:rPr lang="zh-CN" altLang="en-US" sz="2800" dirty="0">
                <a:latin typeface="Times New Roman" panose="02020603050405020304" pitchFamily="18" charset="0"/>
                <a:ea typeface="黑体" panose="02010609060101010101" pitchFamily="49" charset="-122"/>
              </a:rPr>
              <a:t>形式。这一点在学习和使用</a:t>
            </a:r>
            <a:r>
              <a:rPr lang="en-US" altLang="zh-CN" sz="2800" dirty="0">
                <a:latin typeface="Times New Roman" panose="02020603050405020304" pitchFamily="18" charset="0"/>
                <a:ea typeface="黑体" panose="02010609060101010101" pitchFamily="49" charset="-122"/>
              </a:rPr>
              <a:t>there be</a:t>
            </a:r>
            <a:r>
              <a:rPr lang="zh-CN" altLang="en-US" sz="2800" dirty="0">
                <a:latin typeface="Times New Roman" panose="02020603050405020304" pitchFamily="18" charset="0"/>
                <a:ea typeface="黑体" panose="02010609060101010101" pitchFamily="49" charset="-122"/>
              </a:rPr>
              <a:t>句型时需要特别注意。</a:t>
            </a:r>
          </a:p>
        </p:txBody>
      </p:sp>
      <p:sp>
        <p:nvSpPr>
          <p:cNvPr id="33796" name="TextBox 3"/>
          <p:cNvSpPr txBox="1">
            <a:spLocks noChangeArrowheads="1"/>
          </p:cNvSpPr>
          <p:nvPr/>
        </p:nvSpPr>
        <p:spPr bwMode="auto">
          <a:xfrm>
            <a:off x="719138" y="849313"/>
            <a:ext cx="2389187" cy="64611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dirty="0">
                <a:solidFill>
                  <a:srgbClr val="FF0000"/>
                </a:solidFill>
              </a:rPr>
              <a:t>问题探究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21857"/>
          <p:cNvSpPr>
            <a:spLocks noChangeArrowheads="1"/>
          </p:cNvSpPr>
          <p:nvPr/>
        </p:nvSpPr>
        <p:spPr bwMode="auto">
          <a:xfrm>
            <a:off x="254000" y="727075"/>
            <a:ext cx="8577263" cy="425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dirty="0">
                <a:latin typeface="Times New Roman" panose="02020603050405020304" pitchFamily="18" charset="0"/>
                <a:ea typeface="黑体" panose="02010609060101010101" pitchFamily="49" charset="-122"/>
              </a:rPr>
              <a:t>2. Fewer</a:t>
            </a:r>
            <a:r>
              <a:rPr lang="en-US" altLang="zh-CN" sz="2600" dirty="0">
                <a:solidFill>
                  <a:srgbClr val="006600"/>
                </a:solidFill>
                <a:latin typeface="Times New Roman" panose="02020603050405020304" pitchFamily="18" charset="0"/>
                <a:ea typeface="黑体" panose="02010609060101010101" pitchFamily="49" charset="-122"/>
              </a:rPr>
              <a:t> </a:t>
            </a:r>
            <a:r>
              <a:rPr lang="en-US" altLang="zh-CN" sz="2600" dirty="0">
                <a:latin typeface="Times New Roman" panose="02020603050405020304" pitchFamily="18" charset="0"/>
                <a:ea typeface="黑体" panose="02010609060101010101" pitchFamily="49" charset="-122"/>
              </a:rPr>
              <a:t>people will do such jobs in the future because they are boring, but robots will never </a:t>
            </a:r>
            <a:r>
              <a:rPr lang="en-US" altLang="zh-CN" sz="2600" dirty="0">
                <a:solidFill>
                  <a:srgbClr val="FF0000"/>
                </a:solidFill>
                <a:latin typeface="Times New Roman" panose="02020603050405020304" pitchFamily="18" charset="0"/>
                <a:ea typeface="黑体" panose="02010609060101010101" pitchFamily="49" charset="-122"/>
              </a:rPr>
              <a:t>get bored</a:t>
            </a:r>
            <a:r>
              <a:rPr lang="en-US" altLang="zh-CN" sz="2600" dirty="0">
                <a:latin typeface="Times New Roman" panose="02020603050405020304" pitchFamily="18" charset="0"/>
                <a:ea typeface="黑体" panose="02010609060101010101" pitchFamily="49" charset="-122"/>
              </a:rPr>
              <a:t>.</a:t>
            </a:r>
          </a:p>
          <a:p>
            <a:pPr>
              <a:lnSpc>
                <a:spcPct val="130000"/>
              </a:lnSpc>
            </a:pPr>
            <a:r>
              <a:rPr lang="zh-CN" altLang="en-US" sz="2600" dirty="0">
                <a:latin typeface="Times New Roman" panose="02020603050405020304" pitchFamily="18" charset="0"/>
                <a:ea typeface="黑体" panose="02010609060101010101" pitchFamily="49" charset="-122"/>
              </a:rPr>
              <a:t>此句中的</a:t>
            </a:r>
            <a:r>
              <a:rPr lang="en-US" altLang="zh-CN" sz="2600" dirty="0">
                <a:latin typeface="Times New Roman" panose="02020603050405020304" pitchFamily="18" charset="0"/>
                <a:ea typeface="黑体" panose="02010609060101010101" pitchFamily="49" charset="-122"/>
              </a:rPr>
              <a:t>get bored </a:t>
            </a:r>
            <a:r>
              <a:rPr lang="zh-CN" altLang="en-US" sz="2600" dirty="0">
                <a:latin typeface="Times New Roman" panose="02020603050405020304" pitchFamily="18" charset="0"/>
                <a:ea typeface="黑体" panose="02010609060101010101" pitchFamily="49" charset="-122"/>
              </a:rPr>
              <a:t>译为“ </a:t>
            </a:r>
            <a:r>
              <a:rPr lang="zh-CN" altLang="en-US" sz="2600" dirty="0">
                <a:solidFill>
                  <a:srgbClr val="0000FF"/>
                </a:solidFill>
                <a:latin typeface="Times New Roman" panose="02020603050405020304" pitchFamily="18" charset="0"/>
                <a:ea typeface="黑体" panose="02010609060101010101" pitchFamily="49" charset="-122"/>
              </a:rPr>
              <a:t>感到厌烦，感到无聊”。</a:t>
            </a:r>
            <a:r>
              <a:rPr lang="zh-CN" altLang="en-US" sz="2600" dirty="0">
                <a:latin typeface="Times New Roman" panose="02020603050405020304" pitchFamily="18" charset="0"/>
                <a:ea typeface="黑体" panose="02010609060101010101" pitchFamily="49" charset="-122"/>
              </a:rPr>
              <a:t>其同义词为：</a:t>
            </a:r>
            <a:r>
              <a:rPr lang="en-US" altLang="zh-CN" sz="2600" dirty="0">
                <a:latin typeface="Times New Roman" panose="02020603050405020304" pitchFamily="18" charset="0"/>
                <a:ea typeface="黑体" panose="02010609060101010101" pitchFamily="49" charset="-122"/>
              </a:rPr>
              <a:t>be bored</a:t>
            </a:r>
          </a:p>
          <a:p>
            <a:pPr>
              <a:lnSpc>
                <a:spcPct val="130000"/>
              </a:lnSpc>
            </a:pPr>
            <a:r>
              <a:rPr lang="en-US" altLang="zh-CN" sz="2600" dirty="0">
                <a:latin typeface="Times New Roman" panose="02020603050405020304" pitchFamily="18" charset="0"/>
                <a:ea typeface="黑体" panose="02010609060101010101" pitchFamily="49" charset="-122"/>
              </a:rPr>
              <a:t> </a:t>
            </a:r>
            <a:r>
              <a:rPr lang="zh-CN" altLang="en-US" sz="2600" dirty="0">
                <a:latin typeface="Times New Roman" panose="02020603050405020304" pitchFamily="18" charset="0"/>
                <a:ea typeface="黑体" panose="02010609060101010101" pitchFamily="49" charset="-122"/>
              </a:rPr>
              <a:t>二者的区别：</a:t>
            </a:r>
            <a:r>
              <a:rPr lang="en-US" altLang="zh-CN" sz="2600" dirty="0">
                <a:latin typeface="Times New Roman" panose="02020603050405020304" pitchFamily="18" charset="0"/>
                <a:ea typeface="黑体" panose="02010609060101010101" pitchFamily="49" charset="-122"/>
              </a:rPr>
              <a:t>get bored</a:t>
            </a:r>
            <a:r>
              <a:rPr lang="zh-CN" altLang="en-US" sz="2600" dirty="0">
                <a:latin typeface="Times New Roman" panose="02020603050405020304" pitchFamily="18" charset="0"/>
                <a:ea typeface="黑体" panose="02010609060101010101" pitchFamily="49" charset="-122"/>
              </a:rPr>
              <a:t>强调动作； </a:t>
            </a:r>
            <a:r>
              <a:rPr lang="en-US" altLang="zh-CN" sz="2600" dirty="0">
                <a:latin typeface="Times New Roman" panose="02020603050405020304" pitchFamily="18" charset="0"/>
                <a:ea typeface="黑体" panose="02010609060101010101" pitchFamily="49" charset="-122"/>
              </a:rPr>
              <a:t>be bored </a:t>
            </a:r>
            <a:r>
              <a:rPr lang="zh-CN" altLang="en-US" sz="2600" dirty="0">
                <a:latin typeface="Times New Roman" panose="02020603050405020304" pitchFamily="18" charset="0"/>
                <a:ea typeface="黑体" panose="02010609060101010101" pitchFamily="49" charset="-122"/>
              </a:rPr>
              <a:t>强调状态 </a:t>
            </a:r>
          </a:p>
          <a:p>
            <a:pPr>
              <a:lnSpc>
                <a:spcPct val="130000"/>
              </a:lnSpc>
            </a:pPr>
            <a:r>
              <a:rPr lang="zh-CN" altLang="en-US" sz="2600" dirty="0">
                <a:latin typeface="Times New Roman" panose="02020603050405020304" pitchFamily="18" charset="0"/>
                <a:ea typeface="黑体" panose="02010609060101010101" pitchFamily="49" charset="-122"/>
              </a:rPr>
              <a:t>英语中有很多过去分词或形容词都可以和</a:t>
            </a:r>
            <a:r>
              <a:rPr lang="en-US" altLang="zh-CN" sz="2600" dirty="0">
                <a:latin typeface="Times New Roman" panose="02020603050405020304" pitchFamily="18" charset="0"/>
                <a:ea typeface="黑体" panose="02010609060101010101" pitchFamily="49" charset="-122"/>
              </a:rPr>
              <a:t>get, be </a:t>
            </a:r>
            <a:r>
              <a:rPr lang="zh-CN" altLang="en-US" sz="2600" dirty="0">
                <a:latin typeface="Times New Roman" panose="02020603050405020304" pitchFamily="18" charset="0"/>
                <a:ea typeface="黑体" panose="02010609060101010101" pitchFamily="49" charset="-122"/>
              </a:rPr>
              <a:t>连用。比如：</a:t>
            </a:r>
            <a:r>
              <a:rPr lang="en-US" altLang="zh-CN" sz="2600" dirty="0">
                <a:latin typeface="Times New Roman" panose="02020603050405020304" pitchFamily="18" charset="0"/>
                <a:ea typeface="黑体" panose="02010609060101010101" pitchFamily="49" charset="-122"/>
              </a:rPr>
              <a:t>tired</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angry </a:t>
            </a:r>
            <a:r>
              <a:rPr lang="zh-CN" altLang="en-US" sz="2600" dirty="0">
                <a:latin typeface="Times New Roman" panose="02020603050405020304" pitchFamily="18" charset="0"/>
                <a:ea typeface="黑体" panose="02010609060101010101" pitchFamily="49" charset="-122"/>
              </a:rPr>
              <a:t>等。例如：</a:t>
            </a:r>
          </a:p>
          <a:p>
            <a:pPr>
              <a:lnSpc>
                <a:spcPct val="130000"/>
              </a:lnSpc>
            </a:pPr>
            <a:r>
              <a:rPr lang="zh-CN" altLang="en-US" sz="2600" dirty="0">
                <a:latin typeface="Times New Roman" panose="02020603050405020304" pitchFamily="18" charset="0"/>
                <a:ea typeface="黑体" panose="02010609060101010101" pitchFamily="49" charset="-122"/>
              </a:rPr>
              <a:t>         </a:t>
            </a:r>
          </a:p>
        </p:txBody>
      </p:sp>
      <p:sp>
        <p:nvSpPr>
          <p:cNvPr id="4" name="矩形 122881"/>
          <p:cNvSpPr>
            <a:spLocks noChangeArrowheads="1"/>
          </p:cNvSpPr>
          <p:nvPr/>
        </p:nvSpPr>
        <p:spPr bwMode="auto">
          <a:xfrm>
            <a:off x="254000" y="4416425"/>
            <a:ext cx="87280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400" dirty="0">
                <a:latin typeface="Times New Roman" panose="02020603050405020304" pitchFamily="18" charset="0"/>
                <a:ea typeface="黑体" panose="02010609060101010101" pitchFamily="49" charset="-122"/>
              </a:rPr>
              <a:t>You won’t </a:t>
            </a:r>
            <a:r>
              <a:rPr lang="en-US" altLang="zh-CN" sz="2400" dirty="0">
                <a:solidFill>
                  <a:srgbClr val="0000FF"/>
                </a:solidFill>
                <a:latin typeface="Times New Roman" panose="02020603050405020304" pitchFamily="18" charset="0"/>
                <a:ea typeface="黑体" panose="02010609060101010101" pitchFamily="49" charset="-122"/>
              </a:rPr>
              <a:t>be bored</a:t>
            </a:r>
            <a:r>
              <a:rPr lang="en-US" altLang="zh-CN" sz="2400" dirty="0">
                <a:latin typeface="Times New Roman" panose="02020603050405020304" pitchFamily="18" charset="0"/>
                <a:ea typeface="黑体" panose="02010609060101010101" pitchFamily="49" charset="-122"/>
              </a:rPr>
              <a:t> when you are hungry.</a:t>
            </a:r>
          </a:p>
          <a:p>
            <a:pPr>
              <a:lnSpc>
                <a:spcPct val="140000"/>
              </a:lnSpc>
            </a:pPr>
            <a:r>
              <a:rPr lang="zh-CN" altLang="en-US" sz="2400" dirty="0">
                <a:latin typeface="Times New Roman" panose="02020603050405020304" pitchFamily="18" charset="0"/>
                <a:ea typeface="黑体" panose="02010609060101010101" pitchFamily="49" charset="-122"/>
              </a:rPr>
              <a:t>当你饿的时候你就不会觉得无聊了。</a:t>
            </a:r>
          </a:p>
          <a:p>
            <a:pPr>
              <a:lnSpc>
                <a:spcPct val="140000"/>
              </a:lnSpc>
            </a:pPr>
            <a:r>
              <a:rPr lang="en-US" altLang="zh-CN" sz="2400" dirty="0">
                <a:latin typeface="Times New Roman" panose="02020603050405020304" pitchFamily="18" charset="0"/>
                <a:ea typeface="黑体" panose="02010609060101010101" pitchFamily="49" charset="-122"/>
              </a:rPr>
              <a:t>If you do the same things month after month, you may </a:t>
            </a:r>
            <a:r>
              <a:rPr lang="en-US" altLang="zh-CN" sz="2400" dirty="0">
                <a:solidFill>
                  <a:srgbClr val="0000FF"/>
                </a:solidFill>
                <a:latin typeface="Times New Roman" panose="02020603050405020304" pitchFamily="18" charset="0"/>
                <a:ea typeface="黑体" panose="02010609060101010101" pitchFamily="49" charset="-122"/>
              </a:rPr>
              <a:t>get bored</a:t>
            </a:r>
            <a:r>
              <a:rPr lang="en-US" altLang="zh-CN" sz="2400" dirty="0">
                <a:latin typeface="Times New Roman" panose="02020603050405020304" pitchFamily="18" charset="0"/>
                <a:ea typeface="黑体" panose="02010609060101010101" pitchFamily="49" charset="-122"/>
              </a:rPr>
              <a:t>.</a:t>
            </a:r>
          </a:p>
          <a:p>
            <a:pPr>
              <a:lnSpc>
                <a:spcPct val="140000"/>
              </a:lnSpc>
            </a:pPr>
            <a:r>
              <a:rPr lang="zh-CN" altLang="en-US" sz="2400" dirty="0">
                <a:latin typeface="Times New Roman" panose="02020603050405020304" pitchFamily="18" charset="0"/>
                <a:ea typeface="黑体" panose="02010609060101010101" pitchFamily="49" charset="-122"/>
              </a:rPr>
              <a:t>如果你每月都做同样的事情，你可能会感到厌烦。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23905"/>
          <p:cNvSpPr>
            <a:spLocks noChangeArrowheads="1"/>
          </p:cNvSpPr>
          <p:nvPr/>
        </p:nvSpPr>
        <p:spPr bwMode="auto">
          <a:xfrm>
            <a:off x="463550" y="830263"/>
            <a:ext cx="7858125"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2800" dirty="0">
                <a:latin typeface="Times New Roman" panose="02020603050405020304" pitchFamily="18" charset="0"/>
                <a:ea typeface="黑体" panose="02010609060101010101" pitchFamily="49" charset="-122"/>
              </a:rPr>
              <a:t>3. Some robots are very </a:t>
            </a:r>
            <a:r>
              <a:rPr lang="en-US" altLang="zh-CN" sz="2800" dirty="0">
                <a:solidFill>
                  <a:srgbClr val="FF0000"/>
                </a:solidFill>
                <a:latin typeface="Times New Roman" panose="02020603050405020304" pitchFamily="18" charset="0"/>
                <a:ea typeface="黑体" panose="02010609060101010101" pitchFamily="49" charset="-122"/>
              </a:rPr>
              <a:t>human-like. </a:t>
            </a:r>
            <a:r>
              <a:rPr lang="zh-CN" altLang="en-US" sz="2800" dirty="0">
                <a:latin typeface="Times New Roman" panose="02020603050405020304" pitchFamily="18" charset="0"/>
                <a:ea typeface="黑体" panose="02010609060101010101" pitchFamily="49" charset="-122"/>
              </a:rPr>
              <a:t>一些机器人十分像真人。</a:t>
            </a:r>
          </a:p>
          <a:p>
            <a:pPr>
              <a:lnSpc>
                <a:spcPct val="125000"/>
              </a:lnSpc>
            </a:pPr>
            <a:r>
              <a:rPr lang="zh-CN" altLang="en-US" sz="2800" dirty="0">
                <a:latin typeface="Times New Roman" panose="02020603050405020304" pitchFamily="18" charset="0"/>
                <a:ea typeface="黑体" panose="02010609060101010101" pitchFamily="49" charset="-122"/>
              </a:rPr>
              <a:t>在</a:t>
            </a:r>
            <a:r>
              <a:rPr lang="en-US" altLang="zh-CN" sz="2800" dirty="0">
                <a:latin typeface="Times New Roman" panose="02020603050405020304" pitchFamily="18" charset="0"/>
                <a:ea typeface="黑体" panose="02010609060101010101" pitchFamily="49" charset="-122"/>
              </a:rPr>
              <a:t>human-like </a:t>
            </a:r>
            <a:r>
              <a:rPr lang="zh-CN" altLang="en-US" sz="2800" dirty="0">
                <a:latin typeface="Times New Roman" panose="02020603050405020304" pitchFamily="18" charset="0"/>
                <a:ea typeface="黑体" panose="02010609060101010101" pitchFamily="49" charset="-122"/>
              </a:rPr>
              <a:t>（形似真人的；真人一样的）一词中，</a:t>
            </a:r>
            <a:r>
              <a:rPr lang="en-US" altLang="zh-CN" sz="2800" dirty="0">
                <a:solidFill>
                  <a:srgbClr val="0000FF"/>
                </a:solidFill>
                <a:latin typeface="Times New Roman" panose="02020603050405020304" pitchFamily="18" charset="0"/>
                <a:ea typeface="黑体" panose="02010609060101010101" pitchFamily="49" charset="-122"/>
              </a:rPr>
              <a:t>-like </a:t>
            </a:r>
            <a:r>
              <a:rPr lang="zh-CN" altLang="en-US" sz="2800" dirty="0">
                <a:solidFill>
                  <a:srgbClr val="0000FF"/>
                </a:solidFill>
                <a:latin typeface="Times New Roman" panose="02020603050405020304" pitchFamily="18" charset="0"/>
                <a:ea typeface="黑体" panose="02010609060101010101" pitchFamily="49" charset="-122"/>
              </a:rPr>
              <a:t>为形容词后缀，用在名词之后，与其构成一个完整的形容词，表示“ 形似</a:t>
            </a:r>
            <a:r>
              <a:rPr lang="en-US" altLang="zh-CN" sz="2800" dirty="0">
                <a:solidFill>
                  <a:srgbClr val="0000FF"/>
                </a:solidFill>
                <a:latin typeface="Times New Roman" panose="02020603050405020304" pitchFamily="18" charset="0"/>
                <a:ea typeface="黑体" panose="02010609060101010101" pitchFamily="49" charset="-122"/>
              </a:rPr>
              <a:t>……</a:t>
            </a:r>
            <a:r>
              <a:rPr lang="zh-CN" altLang="en-US" sz="2800" dirty="0">
                <a:solidFill>
                  <a:srgbClr val="0000FF"/>
                </a:solidFill>
                <a:latin typeface="Times New Roman" panose="02020603050405020304" pitchFamily="18" charset="0"/>
                <a:ea typeface="黑体" panose="02010609060101010101" pitchFamily="49" charset="-122"/>
              </a:rPr>
              <a:t>的；像</a:t>
            </a:r>
            <a:r>
              <a:rPr lang="en-US" altLang="zh-CN" sz="2800" dirty="0">
                <a:solidFill>
                  <a:srgbClr val="0000FF"/>
                </a:solidFill>
                <a:latin typeface="Times New Roman" panose="02020603050405020304" pitchFamily="18" charset="0"/>
                <a:ea typeface="黑体" panose="02010609060101010101" pitchFamily="49" charset="-122"/>
              </a:rPr>
              <a:t>……</a:t>
            </a:r>
            <a:r>
              <a:rPr lang="zh-CN" altLang="en-US" sz="2800" dirty="0">
                <a:solidFill>
                  <a:srgbClr val="0000FF"/>
                </a:solidFill>
                <a:latin typeface="Times New Roman" panose="02020603050405020304" pitchFamily="18" charset="0"/>
                <a:ea typeface="黑体" panose="02010609060101010101" pitchFamily="49" charset="-122"/>
              </a:rPr>
              <a:t>一样的；类似于</a:t>
            </a:r>
            <a:r>
              <a:rPr lang="en-US" altLang="zh-CN" sz="2800" dirty="0">
                <a:solidFill>
                  <a:srgbClr val="0000FF"/>
                </a:solidFill>
                <a:latin typeface="Times New Roman" panose="02020603050405020304" pitchFamily="18" charset="0"/>
                <a:ea typeface="黑体" panose="02010609060101010101" pitchFamily="49" charset="-122"/>
              </a:rPr>
              <a:t>…..</a:t>
            </a:r>
            <a:r>
              <a:rPr lang="zh-CN" altLang="en-US" sz="2800" dirty="0">
                <a:latin typeface="Times New Roman" panose="02020603050405020304" pitchFamily="18" charset="0"/>
                <a:ea typeface="黑体" panose="02010609060101010101" pitchFamily="49" charset="-122"/>
              </a:rPr>
              <a:t>的”。</a:t>
            </a:r>
          </a:p>
          <a:p>
            <a:pPr>
              <a:lnSpc>
                <a:spcPct val="125000"/>
              </a:lnSpc>
            </a:pPr>
            <a:r>
              <a:rPr lang="zh-CN" altLang="en-US" sz="2800" dirty="0">
                <a:latin typeface="Times New Roman" panose="02020603050405020304" pitchFamily="18" charset="0"/>
                <a:ea typeface="黑体" panose="02010609060101010101" pitchFamily="49" charset="-122"/>
              </a:rPr>
              <a:t>又如： </a:t>
            </a:r>
            <a:r>
              <a:rPr lang="en-US" altLang="zh-CN" sz="2800" dirty="0">
                <a:latin typeface="Times New Roman" panose="02020603050405020304" pitchFamily="18" charset="0"/>
                <a:ea typeface="黑体" panose="02010609060101010101" pitchFamily="49" charset="-122"/>
              </a:rPr>
              <a:t>a bird-like building </a:t>
            </a:r>
            <a:r>
              <a:rPr lang="zh-CN" altLang="en-US" sz="2800" dirty="0">
                <a:latin typeface="Times New Roman" panose="02020603050405020304" pitchFamily="18" charset="0"/>
                <a:ea typeface="黑体" panose="02010609060101010101" pitchFamily="49" charset="-122"/>
              </a:rPr>
              <a:t>（像鸟一样的建筑）</a:t>
            </a:r>
          </a:p>
          <a:p>
            <a:pPr>
              <a:lnSpc>
                <a:spcPct val="125000"/>
              </a:lnSpc>
            </a:pPr>
            <a:r>
              <a:rPr lang="en-US" altLang="zh-CN" sz="2800" dirty="0">
                <a:latin typeface="Times New Roman" panose="02020603050405020304" pitchFamily="18" charset="0"/>
                <a:ea typeface="黑体" panose="02010609060101010101" pitchFamily="49" charset="-122"/>
              </a:rPr>
              <a:t>a cabbage-like vegetable</a:t>
            </a:r>
            <a:r>
              <a:rPr lang="zh-CN" altLang="en-US" sz="2800" dirty="0">
                <a:latin typeface="Times New Roman" panose="02020603050405020304" pitchFamily="18" charset="0"/>
                <a:ea typeface="黑体" panose="02010609060101010101" pitchFamily="49" charset="-122"/>
              </a:rPr>
              <a:t>（一种形似卷心菜的蔬菜），</a:t>
            </a:r>
            <a:r>
              <a:rPr lang="en-US" altLang="zh-CN" sz="2800" dirty="0">
                <a:latin typeface="Times New Roman" panose="02020603050405020304" pitchFamily="18" charset="0"/>
                <a:ea typeface="黑体" panose="02010609060101010101" pitchFamily="49" charset="-122"/>
              </a:rPr>
              <a:t>the ball-like thing on the top of the building</a:t>
            </a:r>
            <a:r>
              <a:rPr lang="zh-CN" altLang="en-US" sz="2800" dirty="0">
                <a:latin typeface="Times New Roman" panose="02020603050405020304" pitchFamily="18" charset="0"/>
                <a:ea typeface="黑体" panose="02010609060101010101" pitchFamily="49" charset="-122"/>
              </a:rPr>
              <a:t>（楼顶上那个像球一样的东西。）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arn(inVertical)">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52825" y="628650"/>
            <a:ext cx="2038350" cy="646113"/>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自学互研</a:t>
            </a:r>
          </a:p>
        </p:txBody>
      </p:sp>
      <p:sp>
        <p:nvSpPr>
          <p:cNvPr id="4" name="矩形 3"/>
          <p:cNvSpPr/>
          <p:nvPr/>
        </p:nvSpPr>
        <p:spPr>
          <a:xfrm>
            <a:off x="633413" y="1330325"/>
            <a:ext cx="1833562" cy="584200"/>
          </a:xfrm>
          <a:prstGeom prst="rect">
            <a:avLst/>
          </a:prstGeom>
          <a:solidFill>
            <a:srgbClr val="99CC00"/>
          </a:solidFill>
        </p:spPr>
        <p:txBody>
          <a:bodyPr wrap="none">
            <a:spAutoFit/>
          </a:bodyPr>
          <a:lstStyle/>
          <a:p>
            <a:pPr defTabSz="912495" eaLnBrk="0" hangingPunct="0">
              <a:defRPr/>
            </a:pPr>
            <a:r>
              <a:rPr lang="zh-CN" altLang="en-US" sz="3200" b="1" dirty="0">
                <a:latin typeface="+mn-ea"/>
                <a:sym typeface="+mn-ea"/>
              </a:rPr>
              <a:t>新词自查</a:t>
            </a:r>
          </a:p>
        </p:txBody>
      </p:sp>
      <p:sp>
        <p:nvSpPr>
          <p:cNvPr id="9220" name="矩形 4"/>
          <p:cNvSpPr>
            <a:spLocks noChangeArrowheads="1"/>
          </p:cNvSpPr>
          <p:nvPr/>
        </p:nvSpPr>
        <p:spPr bwMode="auto">
          <a:xfrm>
            <a:off x="457200" y="1938338"/>
            <a:ext cx="64912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p>
            <a:pPr eaLnBrk="0" hangingPunct="0"/>
            <a:r>
              <a:rPr lang="zh-CN" altLang="en-US" sz="2800" dirty="0">
                <a:latin typeface="黑体" panose="02010609060101010101" pitchFamily="49" charset="-122"/>
                <a:ea typeface="黑体" panose="02010609060101010101" pitchFamily="49" charset="-122"/>
              </a:rPr>
              <a:t>根据句意及汉语提示完成句子</a:t>
            </a:r>
          </a:p>
        </p:txBody>
      </p:sp>
      <p:sp>
        <p:nvSpPr>
          <p:cNvPr id="9221" name="TextBox 5"/>
          <p:cNvSpPr txBox="1">
            <a:spLocks noChangeArrowheads="1"/>
          </p:cNvSpPr>
          <p:nvPr/>
        </p:nvSpPr>
        <p:spPr bwMode="auto">
          <a:xfrm>
            <a:off x="593725" y="2903538"/>
            <a:ext cx="81438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600" dirty="0">
                <a:latin typeface="Times New Roman" panose="02020603050405020304" pitchFamily="18" charset="0"/>
              </a:rPr>
              <a:t>1. The robot can do many things like a </a:t>
            </a:r>
            <a:r>
              <a:rPr lang="en-US" altLang="zh-CN" sz="2600" dirty="0">
                <a:solidFill>
                  <a:srgbClr val="FF0000"/>
                </a:solidFill>
                <a:latin typeface="Times New Roman" panose="02020603050405020304" pitchFamily="18" charset="0"/>
              </a:rPr>
              <a:t>servant</a:t>
            </a:r>
            <a:r>
              <a:rPr lang="en-US" altLang="zh-CN" sz="2600" dirty="0">
                <a:latin typeface="Times New Roman" panose="02020603050405020304" pitchFamily="18" charset="0"/>
              </a:rPr>
              <a:t> (</a:t>
            </a:r>
            <a:r>
              <a:rPr lang="zh-CN" altLang="en-US" sz="2600" dirty="0">
                <a:latin typeface="Times New Roman" panose="02020603050405020304" pitchFamily="18" charset="0"/>
              </a:rPr>
              <a:t>仆人</a:t>
            </a:r>
            <a:r>
              <a:rPr lang="en-US" altLang="zh-CN" sz="2600" dirty="0">
                <a:latin typeface="Times New Roman" panose="02020603050405020304" pitchFamily="18" charset="0"/>
              </a:rPr>
              <a:t>).</a:t>
            </a:r>
          </a:p>
          <a:p>
            <a:r>
              <a:rPr lang="en-US" altLang="zh-CN" sz="2600" dirty="0">
                <a:latin typeface="Times New Roman" panose="02020603050405020304" pitchFamily="18" charset="0"/>
              </a:rPr>
              <a:t>2. My father are making many robots in this </a:t>
            </a:r>
            <a:r>
              <a:rPr lang="en-US" altLang="zh-CN" sz="2600" dirty="0">
                <a:solidFill>
                  <a:srgbClr val="FF0000"/>
                </a:solidFill>
                <a:latin typeface="Times New Roman" panose="02020603050405020304" pitchFamily="18" charset="0"/>
              </a:rPr>
              <a:t>factory</a:t>
            </a:r>
            <a:r>
              <a:rPr lang="en-US" altLang="zh-CN" sz="2600" dirty="0">
                <a:latin typeface="Times New Roman" panose="02020603050405020304" pitchFamily="18" charset="0"/>
              </a:rPr>
              <a:t> (</a:t>
            </a:r>
            <a:r>
              <a:rPr lang="zh-CN" altLang="en-US" sz="2600" dirty="0">
                <a:latin typeface="Times New Roman" panose="02020603050405020304" pitchFamily="18" charset="0"/>
              </a:rPr>
              <a:t>工厂</a:t>
            </a:r>
            <a:r>
              <a:rPr lang="en-US" altLang="zh-CN" sz="2600" dirty="0">
                <a:latin typeface="Times New Roman" panose="02020603050405020304" pitchFamily="18" charset="0"/>
              </a:rPr>
              <a:t>).</a:t>
            </a:r>
          </a:p>
          <a:p>
            <a:r>
              <a:rPr lang="en-US" altLang="zh-CN" sz="2600" dirty="0">
                <a:latin typeface="Times New Roman" panose="02020603050405020304" pitchFamily="18" charset="0"/>
              </a:rPr>
              <a:t>3. My brother is very clever and he can make model planes</a:t>
            </a:r>
          </a:p>
          <a:p>
            <a:r>
              <a:rPr lang="en-US" altLang="zh-CN" sz="2600" dirty="0">
                <a:latin typeface="Times New Roman" panose="02020603050405020304" pitchFamily="18" charset="0"/>
              </a:rPr>
              <a:t>    with different kinds of </a:t>
            </a:r>
            <a:r>
              <a:rPr lang="en-US" altLang="zh-CN" sz="2600" dirty="0">
                <a:solidFill>
                  <a:srgbClr val="FF0000"/>
                </a:solidFill>
                <a:latin typeface="Times New Roman" panose="02020603050405020304" pitchFamily="18" charset="0"/>
              </a:rPr>
              <a:t>shapes</a:t>
            </a:r>
            <a:r>
              <a:rPr lang="en-US" altLang="zh-CN" sz="2600" dirty="0">
                <a:latin typeface="Times New Roman" panose="02020603050405020304" pitchFamily="18" charset="0"/>
              </a:rPr>
              <a:t> (</a:t>
            </a:r>
            <a:r>
              <a:rPr lang="zh-CN" altLang="en-US" sz="2600" dirty="0">
                <a:latin typeface="Times New Roman" panose="02020603050405020304" pitchFamily="18" charset="0"/>
              </a:rPr>
              <a:t>形状</a:t>
            </a:r>
            <a:r>
              <a:rPr lang="en-US" altLang="zh-CN" sz="2600" dirty="0">
                <a:latin typeface="Times New Roman" panose="02020603050405020304" pitchFamily="18" charset="0"/>
              </a:rPr>
              <a:t>).</a:t>
            </a:r>
            <a:endParaRPr lang="zh-CN" altLang="en-US" sz="26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5810250" y="3371850"/>
            <a:ext cx="102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565900" y="3790950"/>
            <a:ext cx="102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60825" y="4565650"/>
            <a:ext cx="9159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减号 11"/>
          <p:cNvSpPr/>
          <p:nvPr/>
        </p:nvSpPr>
        <p:spPr bwMode="auto">
          <a:xfrm>
            <a:off x="5583238" y="2251075"/>
            <a:ext cx="1439862"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3" name="减号 12"/>
          <p:cNvSpPr/>
          <p:nvPr/>
        </p:nvSpPr>
        <p:spPr bwMode="auto">
          <a:xfrm>
            <a:off x="6386513" y="2762250"/>
            <a:ext cx="1287462" cy="16383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4" name="减号 13"/>
          <p:cNvSpPr/>
          <p:nvPr/>
        </p:nvSpPr>
        <p:spPr bwMode="auto">
          <a:xfrm>
            <a:off x="3881438" y="3513138"/>
            <a:ext cx="1287462" cy="1639887"/>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24929"/>
          <p:cNvSpPr>
            <a:spLocks noChangeArrowheads="1"/>
          </p:cNvSpPr>
          <p:nvPr/>
        </p:nvSpPr>
        <p:spPr bwMode="auto">
          <a:xfrm>
            <a:off x="439738" y="981075"/>
            <a:ext cx="8450262"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800">
                <a:latin typeface="Times New Roman" panose="02020603050405020304" pitchFamily="18" charset="0"/>
                <a:ea typeface="黑体" panose="02010609060101010101" pitchFamily="49" charset="-122"/>
              </a:rPr>
              <a:t>4. </a:t>
            </a:r>
            <a:r>
              <a:rPr lang="en-US" altLang="zh-CN" sz="2800">
                <a:solidFill>
                  <a:srgbClr val="FF0000"/>
                </a:solidFill>
                <a:latin typeface="Times New Roman" panose="02020603050405020304" pitchFamily="18" charset="0"/>
                <a:ea typeface="黑体" panose="02010609060101010101" pitchFamily="49" charset="-122"/>
              </a:rPr>
              <a:t>It will be difficult to</a:t>
            </a:r>
            <a:r>
              <a:rPr lang="en-US" altLang="zh-CN" sz="2800">
                <a:latin typeface="Times New Roman" panose="02020603050405020304" pitchFamily="18" charset="0"/>
                <a:ea typeface="黑体" panose="02010609060101010101" pitchFamily="49" charset="-122"/>
              </a:rPr>
              <a:t> make them really think like a human. </a:t>
            </a:r>
            <a:r>
              <a:rPr lang="zh-CN" altLang="en-US" sz="2800">
                <a:latin typeface="Times New Roman" panose="02020603050405020304" pitchFamily="18" charset="0"/>
                <a:ea typeface="黑体" panose="02010609060101010101" pitchFamily="49" charset="-122"/>
              </a:rPr>
              <a:t>把机器人做的像人一样思考将会很难。</a:t>
            </a:r>
          </a:p>
          <a:p>
            <a:pPr>
              <a:lnSpc>
                <a:spcPct val="130000"/>
              </a:lnSpc>
            </a:pPr>
            <a:r>
              <a:rPr lang="zh-CN" altLang="en-US" sz="2800">
                <a:latin typeface="Times New Roman" panose="02020603050405020304" pitchFamily="18" charset="0"/>
                <a:ea typeface="黑体" panose="02010609060101010101" pitchFamily="49" charset="-122"/>
              </a:rPr>
              <a:t>通常用</a:t>
            </a:r>
            <a:r>
              <a:rPr lang="en-US" altLang="zh-CN" sz="2800">
                <a:latin typeface="Times New Roman" panose="02020603050405020304" pitchFamily="18" charset="0"/>
                <a:ea typeface="黑体" panose="02010609060101010101" pitchFamily="49" charset="-122"/>
              </a:rPr>
              <a:t>it </a:t>
            </a:r>
            <a:r>
              <a:rPr lang="zh-CN" altLang="en-US" sz="2800">
                <a:latin typeface="Times New Roman" panose="02020603050405020304" pitchFamily="18" charset="0"/>
                <a:ea typeface="黑体" panose="02010609060101010101" pitchFamily="49" charset="-122"/>
              </a:rPr>
              <a:t>做形式主语，将不定式和动名词置于谓语后面，特别是主语较长时，或在一些习惯用法中。当谓语是系表结构（</a:t>
            </a:r>
            <a:r>
              <a:rPr lang="en-US" altLang="zh-CN" sz="2800">
                <a:latin typeface="Times New Roman" panose="02020603050405020304" pitchFamily="18" charset="0"/>
                <a:ea typeface="黑体" panose="02010609060101010101" pitchFamily="49" charset="-122"/>
              </a:rPr>
              <a:t>be + </a:t>
            </a:r>
            <a:r>
              <a:rPr lang="zh-CN" altLang="en-US" sz="2800">
                <a:latin typeface="Times New Roman" panose="02020603050405020304" pitchFamily="18" charset="0"/>
                <a:ea typeface="黑体" panose="02010609060101010101" pitchFamily="49" charset="-122"/>
              </a:rPr>
              <a:t>形容词</a:t>
            </a:r>
            <a:r>
              <a:rPr lang="en-US" altLang="zh-CN" sz="2800">
                <a:latin typeface="Times New Roman" panose="02020603050405020304" pitchFamily="18" charset="0"/>
                <a:ea typeface="黑体" panose="02010609060101010101" pitchFamily="49" charset="-122"/>
              </a:rPr>
              <a:t>/ </a:t>
            </a:r>
            <a:r>
              <a:rPr lang="zh-CN" altLang="en-US" sz="2800">
                <a:latin typeface="Times New Roman" panose="02020603050405020304" pitchFamily="18" charset="0"/>
                <a:ea typeface="黑体" panose="02010609060101010101" pitchFamily="49" charset="-122"/>
              </a:rPr>
              <a:t>名词）时，常将不定式后置，构成句型 “</a:t>
            </a:r>
            <a:r>
              <a:rPr lang="en-US" altLang="zh-CN" sz="2800">
                <a:latin typeface="Times New Roman" panose="02020603050405020304" pitchFamily="18" charset="0"/>
                <a:ea typeface="黑体" panose="02010609060101010101" pitchFamily="49" charset="-122"/>
              </a:rPr>
              <a:t>it + be + </a:t>
            </a:r>
            <a:r>
              <a:rPr lang="zh-CN" altLang="en-US" sz="2800">
                <a:latin typeface="Times New Roman" panose="02020603050405020304" pitchFamily="18" charset="0"/>
                <a:ea typeface="黑体" panose="02010609060101010101" pitchFamily="49" charset="-122"/>
              </a:rPr>
              <a:t>表语（形容词 </a:t>
            </a:r>
            <a:r>
              <a:rPr lang="en-US" altLang="zh-CN" sz="2800">
                <a:latin typeface="Times New Roman" panose="02020603050405020304" pitchFamily="18" charset="0"/>
                <a:ea typeface="黑体" panose="02010609060101010101" pitchFamily="49" charset="-122"/>
              </a:rPr>
              <a:t>/ </a:t>
            </a:r>
            <a:r>
              <a:rPr lang="zh-CN" altLang="en-US" sz="2800">
                <a:latin typeface="Times New Roman" panose="02020603050405020304" pitchFamily="18" charset="0"/>
                <a:ea typeface="黑体" panose="02010609060101010101" pitchFamily="49" charset="-122"/>
              </a:rPr>
              <a:t>名词）</a:t>
            </a:r>
            <a:r>
              <a:rPr lang="en-US" altLang="zh-CN" sz="2800">
                <a:latin typeface="Times New Roman" panose="02020603050405020304" pitchFamily="18" charset="0"/>
                <a:ea typeface="黑体" panose="02010609060101010101" pitchFamily="49" charset="-122"/>
              </a:rPr>
              <a:t>+ </a:t>
            </a:r>
            <a:r>
              <a:rPr lang="zh-CN" altLang="en-US" sz="2800">
                <a:latin typeface="Times New Roman" panose="02020603050405020304" pitchFamily="18" charset="0"/>
                <a:ea typeface="黑体" panose="02010609060101010101" pitchFamily="49" charset="-122"/>
              </a:rPr>
              <a:t>不定式”。    </a:t>
            </a:r>
          </a:p>
          <a:p>
            <a:pPr>
              <a:lnSpc>
                <a:spcPct val="130000"/>
              </a:lnSpc>
            </a:pPr>
            <a:r>
              <a:rPr lang="en-US" altLang="zh-CN" sz="2800">
                <a:latin typeface="Times New Roman" panose="02020603050405020304" pitchFamily="18" charset="0"/>
                <a:ea typeface="黑体" panose="02010609060101010101" pitchFamily="49" charset="-122"/>
              </a:rPr>
              <a:t>e.g.  It is not an easy thing to master a foreign  </a:t>
            </a:r>
          </a:p>
          <a:p>
            <a:pPr>
              <a:lnSpc>
                <a:spcPct val="130000"/>
              </a:lnSpc>
            </a:pPr>
            <a:r>
              <a:rPr lang="en-US" altLang="zh-CN" sz="2800">
                <a:latin typeface="Times New Roman" panose="02020603050405020304" pitchFamily="18" charset="0"/>
                <a:ea typeface="黑体" panose="02010609060101010101" pitchFamily="49" charset="-122"/>
              </a:rPr>
              <a:t>        language.  </a:t>
            </a:r>
            <a:r>
              <a:rPr lang="zh-CN" altLang="en-US" sz="2800">
                <a:latin typeface="Times New Roman" panose="02020603050405020304" pitchFamily="18" charset="0"/>
                <a:ea typeface="黑体" panose="02010609060101010101" pitchFamily="49" charset="-122"/>
              </a:rPr>
              <a:t>掌握一门外语不是件容易的事。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25953"/>
          <p:cNvSpPr>
            <a:spLocks noChangeArrowheads="1"/>
          </p:cNvSpPr>
          <p:nvPr/>
        </p:nvSpPr>
        <p:spPr bwMode="auto">
          <a:xfrm>
            <a:off x="347663" y="727075"/>
            <a:ext cx="8529637" cy="5521325"/>
          </a:xfrm>
          <a:prstGeom prst="rect">
            <a:avLst/>
          </a:prstGeom>
          <a:noFill/>
          <a:ln>
            <a:noFill/>
          </a:ln>
        </p:spPr>
        <p:txBody>
          <a:bodyPr>
            <a:spAutoFit/>
          </a:bodyPr>
          <a:lstStyle>
            <a:lvl1pPr marL="257175" indent="-25717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40000"/>
              </a:lnSpc>
              <a:spcBef>
                <a:spcPct val="0"/>
              </a:spcBef>
              <a:buFontTx/>
              <a:buNone/>
              <a:defRPr/>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5. Scientist James White thinks that robots will never </a:t>
            </a:r>
            <a:r>
              <a:rPr lang="en-US" altLang="zh-CN"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be able to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wake up.</a:t>
            </a:r>
          </a:p>
          <a:p>
            <a:pPr marL="0" indent="0">
              <a:lnSpc>
                <a:spcPct val="140000"/>
              </a:lnSpc>
              <a:spcBef>
                <a:spcPct val="0"/>
              </a:spcBef>
              <a:buFont typeface="Arial" panose="020B0604020202020204" pitchFamily="34" charset="0"/>
              <a:buNone/>
              <a:defRPr/>
            </a:pPr>
            <a:r>
              <a:rPr lang="en-US" altLang="zh-CN"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be able to “</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能够</a:t>
            </a:r>
            <a:r>
              <a:rPr lang="en-US" altLang="zh-CN"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a:t>
            </a:r>
          </a:p>
          <a:p>
            <a:pPr>
              <a:lnSpc>
                <a:spcPct val="140000"/>
              </a:lnSpc>
              <a:spcBef>
                <a:spcPct val="0"/>
              </a:spcBef>
              <a:buFontTx/>
              <a:buNone/>
              <a:defRPr/>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can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与</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  be able to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相同点：两者都表示能力</a:t>
            </a:r>
          </a:p>
          <a:p>
            <a:pPr>
              <a:lnSpc>
                <a:spcPct val="140000"/>
              </a:lnSpc>
              <a:spcBef>
                <a:spcPct val="0"/>
              </a:spcBef>
              <a:buFontTx/>
              <a:buNone/>
              <a:defRPr/>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不同点：</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p>
          <a:p>
            <a:pPr>
              <a:lnSpc>
                <a:spcPct val="140000"/>
              </a:lnSpc>
              <a:spcBef>
                <a:spcPct val="0"/>
              </a:spcBef>
              <a:buFontTx/>
              <a:buNone/>
              <a:defRPr/>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can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只有现在式和过去式。</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endParaRPr>
          </a:p>
          <a:p>
            <a:pPr>
              <a:lnSpc>
                <a:spcPct val="140000"/>
              </a:lnSpc>
              <a:spcBef>
                <a:spcPct val="0"/>
              </a:spcBef>
              <a:buFontTx/>
              <a:buNone/>
              <a:defRPr/>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be able to</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可用于现在时、过去时和将来时。</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endParaRPr>
          </a:p>
          <a:p>
            <a:pPr>
              <a:lnSpc>
                <a:spcPct val="140000"/>
              </a:lnSpc>
              <a:spcBef>
                <a:spcPct val="0"/>
              </a:spcBef>
              <a:buFontTx/>
              <a:buNone/>
              <a:defRPr/>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表示经过努力而成功的某一次动作</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rPr>
              <a:t>只能用</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sym typeface="+mn-ea"/>
              </a:rPr>
              <a:t>be able to.</a:t>
            </a:r>
          </a:p>
          <a:p>
            <a:pPr>
              <a:lnSpc>
                <a:spcPct val="140000"/>
              </a:lnSpc>
              <a:spcBef>
                <a:spcPct val="0"/>
              </a:spcBef>
              <a:buFontTx/>
              <a:buNone/>
              <a:defRPr/>
            </a:pP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30049"/>
          <p:cNvSpPr>
            <a:spLocks noChangeArrowheads="1"/>
          </p:cNvSpPr>
          <p:nvPr/>
        </p:nvSpPr>
        <p:spPr bwMode="auto">
          <a:xfrm>
            <a:off x="555625" y="852488"/>
            <a:ext cx="8264525"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2800">
                <a:latin typeface="Times New Roman" panose="02020603050405020304" pitchFamily="18" charset="0"/>
                <a:ea typeface="黑体" panose="02010609060101010101" pitchFamily="49" charset="-122"/>
              </a:rPr>
              <a:t>6. If buildings </a:t>
            </a:r>
            <a:r>
              <a:rPr lang="en-US" altLang="zh-CN" sz="2800">
                <a:solidFill>
                  <a:srgbClr val="FF0000"/>
                </a:solidFill>
                <a:latin typeface="Times New Roman" panose="02020603050405020304" pitchFamily="18" charset="0"/>
                <a:ea typeface="黑体" panose="02010609060101010101" pitchFamily="49" charset="-122"/>
              </a:rPr>
              <a:t>fall down</a:t>
            </a:r>
            <a:r>
              <a:rPr lang="en-US" altLang="zh-CN" sz="2800">
                <a:latin typeface="Times New Roman" panose="02020603050405020304" pitchFamily="18" charset="0"/>
                <a:ea typeface="黑体" panose="02010609060101010101" pitchFamily="49" charset="-122"/>
              </a:rPr>
              <a:t> with people inside, these snake robots can help look for people under the buildings.</a:t>
            </a:r>
          </a:p>
          <a:p>
            <a:pPr>
              <a:lnSpc>
                <a:spcPct val="125000"/>
              </a:lnSpc>
            </a:pPr>
            <a:r>
              <a:rPr lang="en-US" altLang="zh-CN" sz="2800">
                <a:latin typeface="Times New Roman" panose="02020603050405020304" pitchFamily="18" charset="0"/>
                <a:ea typeface="黑体" panose="02010609060101010101" pitchFamily="49" charset="-122"/>
              </a:rPr>
              <a:t>fall down </a:t>
            </a:r>
            <a:r>
              <a:rPr lang="zh-CN" altLang="en-US" sz="2800">
                <a:latin typeface="Times New Roman" panose="02020603050405020304" pitchFamily="18" charset="0"/>
                <a:ea typeface="黑体" panose="02010609060101010101" pitchFamily="49" charset="-122"/>
              </a:rPr>
              <a:t>的意思如下：  </a:t>
            </a:r>
          </a:p>
          <a:p>
            <a:pPr>
              <a:lnSpc>
                <a:spcPct val="125000"/>
              </a:lnSpc>
            </a:pPr>
            <a:r>
              <a:rPr lang="en-US" altLang="zh-CN" sz="2800">
                <a:latin typeface="Times New Roman" panose="02020603050405020304" pitchFamily="18" charset="0"/>
                <a:ea typeface="黑体" panose="02010609060101010101" pitchFamily="49" charset="-122"/>
              </a:rPr>
              <a:t>1</a:t>
            </a:r>
            <a:r>
              <a:rPr lang="zh-CN" altLang="en-US" sz="2800">
                <a:latin typeface="Times New Roman" panose="02020603050405020304" pitchFamily="18" charset="0"/>
                <a:ea typeface="黑体" panose="02010609060101010101" pitchFamily="49" charset="-122"/>
              </a:rPr>
              <a:t>）掉下，落下，跌倒：</a:t>
            </a:r>
          </a:p>
          <a:p>
            <a:pPr>
              <a:lnSpc>
                <a:spcPct val="125000"/>
              </a:lnSpc>
            </a:pPr>
            <a:r>
              <a:rPr lang="en-US" altLang="zh-CN" sz="2800">
                <a:latin typeface="Times New Roman" panose="02020603050405020304" pitchFamily="18" charset="0"/>
                <a:ea typeface="黑体" panose="02010609060101010101" pitchFamily="49" charset="-122"/>
              </a:rPr>
              <a:t>The old lady fell down in the street and broke her leg.</a:t>
            </a:r>
          </a:p>
          <a:p>
            <a:pPr>
              <a:lnSpc>
                <a:spcPct val="125000"/>
              </a:lnSpc>
            </a:pPr>
            <a:r>
              <a:rPr lang="zh-CN" altLang="en-US" sz="2800">
                <a:latin typeface="Times New Roman" panose="02020603050405020304" pitchFamily="18" charset="0"/>
                <a:ea typeface="黑体" panose="02010609060101010101" pitchFamily="49" charset="-122"/>
              </a:rPr>
              <a:t>老妇跌倒在大街上，摔坏了腿。</a:t>
            </a:r>
            <a:endParaRPr lang="en-US" altLang="zh-CN" sz="2800">
              <a:latin typeface="Times New Roman" panose="02020603050405020304" pitchFamily="18" charset="0"/>
              <a:ea typeface="黑体" panose="02010609060101010101" pitchFamily="49" charset="-122"/>
            </a:endParaRPr>
          </a:p>
          <a:p>
            <a:pPr>
              <a:lnSpc>
                <a:spcPct val="125000"/>
              </a:lnSpc>
            </a:pPr>
            <a:r>
              <a:rPr lang="en-US" altLang="zh-CN" sz="2800">
                <a:latin typeface="Times New Roman" panose="02020603050405020304" pitchFamily="18" charset="0"/>
                <a:ea typeface="黑体" panose="02010609060101010101" pitchFamily="49" charset="-122"/>
              </a:rPr>
              <a:t>2</a:t>
            </a:r>
            <a:r>
              <a:rPr lang="zh-CN" altLang="en-US" sz="2800">
                <a:latin typeface="Times New Roman" panose="02020603050405020304" pitchFamily="18" charset="0"/>
                <a:ea typeface="黑体" panose="02010609060101010101" pitchFamily="49" charset="-122"/>
              </a:rPr>
              <a:t>）拜倒，跪倒：</a:t>
            </a:r>
          </a:p>
          <a:p>
            <a:pPr>
              <a:lnSpc>
                <a:spcPct val="125000"/>
              </a:lnSpc>
            </a:pPr>
            <a:r>
              <a:rPr lang="en-US" altLang="zh-CN" sz="2800">
                <a:latin typeface="Times New Roman" panose="02020603050405020304" pitchFamily="18" charset="0"/>
                <a:ea typeface="黑体" panose="02010609060101010101" pitchFamily="49" charset="-122"/>
              </a:rPr>
              <a:t>They fell down before him.</a:t>
            </a:r>
            <a:r>
              <a:rPr lang="zh-CN" altLang="en-US" sz="2800">
                <a:latin typeface="Times New Roman" panose="02020603050405020304" pitchFamily="18" charset="0"/>
                <a:ea typeface="黑体" panose="02010609060101010101" pitchFamily="49" charset="-122"/>
              </a:rPr>
              <a:t>他们拜倒在他面前。</a:t>
            </a:r>
          </a:p>
          <a:p>
            <a:pPr>
              <a:lnSpc>
                <a:spcPct val="125000"/>
              </a:lnSpc>
            </a:pPr>
            <a:r>
              <a:rPr lang="en-US" altLang="zh-CN" sz="2800">
                <a:latin typeface="Times New Roman" panose="02020603050405020304" pitchFamily="18" charset="0"/>
                <a:ea typeface="黑体" panose="02010609060101010101" pitchFamily="49" charset="-122"/>
              </a:rPr>
              <a:t>3</a:t>
            </a:r>
            <a:r>
              <a:rPr lang="zh-CN" altLang="en-US" sz="2800">
                <a:latin typeface="Times New Roman" panose="02020603050405020304" pitchFamily="18" charset="0"/>
                <a:ea typeface="黑体" panose="02010609060101010101" pitchFamily="49" charset="-122"/>
              </a:rPr>
              <a:t>）倒塌：</a:t>
            </a:r>
          </a:p>
          <a:p>
            <a:pPr>
              <a:lnSpc>
                <a:spcPct val="125000"/>
              </a:lnSpc>
            </a:pPr>
            <a:r>
              <a:rPr lang="en-US" altLang="zh-CN" sz="2800">
                <a:latin typeface="Times New Roman" panose="02020603050405020304" pitchFamily="18" charset="0"/>
                <a:ea typeface="黑体" panose="02010609060101010101" pitchFamily="49" charset="-122"/>
              </a:rPr>
              <a:t>The old house soon fell down.</a:t>
            </a:r>
            <a:r>
              <a:rPr lang="zh-CN" altLang="en-US" sz="2800">
                <a:latin typeface="Times New Roman" panose="02020603050405020304" pitchFamily="18" charset="0"/>
                <a:ea typeface="黑体" panose="02010609060101010101" pitchFamily="49" charset="-122"/>
              </a:rPr>
              <a:t>这座老房很快就倒塌了。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32097"/>
          <p:cNvSpPr txBox="1">
            <a:spLocks noChangeArrowheads="1"/>
          </p:cNvSpPr>
          <p:nvPr/>
        </p:nvSpPr>
        <p:spPr bwMode="auto">
          <a:xfrm>
            <a:off x="522288" y="825500"/>
            <a:ext cx="8274050" cy="543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40000"/>
              </a:spcBef>
            </a:pPr>
            <a:r>
              <a:rPr lang="en-US" altLang="zh-CN" sz="2600">
                <a:latin typeface="Times New Roman" panose="02020603050405020304" pitchFamily="18" charset="0"/>
                <a:ea typeface="黑体" panose="02010609060101010101" pitchFamily="49" charset="-122"/>
              </a:rPr>
              <a:t>7.</a:t>
            </a:r>
            <a:r>
              <a:rPr lang="en-US" altLang="zh-CN" sz="2600">
                <a:solidFill>
                  <a:srgbClr val="FF0000"/>
                </a:solidFill>
                <a:latin typeface="Times New Roman" panose="02020603050405020304" pitchFamily="18" charset="0"/>
                <a:ea typeface="黑体" panose="02010609060101010101" pitchFamily="49" charset="-122"/>
              </a:rPr>
              <a:t> </a:t>
            </a:r>
            <a:r>
              <a:rPr lang="en-US" altLang="zh-CN" sz="2600">
                <a:latin typeface="Times New Roman" panose="02020603050405020304" pitchFamily="18" charset="0"/>
                <a:ea typeface="黑体" panose="02010609060101010101" pitchFamily="49" charset="-122"/>
              </a:rPr>
              <a:t>So I’ll probably just</a:t>
            </a:r>
            <a:r>
              <a:rPr lang="en-US" altLang="zh-CN" sz="2600">
                <a:solidFill>
                  <a:srgbClr val="FF0000"/>
                </a:solidFill>
                <a:latin typeface="Times New Roman" panose="02020603050405020304" pitchFamily="18" charset="0"/>
                <a:ea typeface="黑体" panose="02010609060101010101" pitchFamily="49" charset="-122"/>
              </a:rPr>
              <a:t> keep </a:t>
            </a:r>
            <a:r>
              <a:rPr lang="en-US" altLang="zh-CN" sz="2600">
                <a:latin typeface="Times New Roman" panose="02020603050405020304" pitchFamily="18" charset="0"/>
                <a:ea typeface="黑体" panose="02010609060101010101" pitchFamily="49" charset="-122"/>
              </a:rPr>
              <a:t>a bird.</a:t>
            </a:r>
          </a:p>
          <a:p>
            <a:pPr eaLnBrk="1" hangingPunct="1">
              <a:spcBef>
                <a:spcPct val="40000"/>
              </a:spcBef>
            </a:pPr>
            <a:r>
              <a:rPr lang="en-US" altLang="zh-CN" sz="2600">
                <a:solidFill>
                  <a:srgbClr val="FF0000"/>
                </a:solidFill>
                <a:latin typeface="Times New Roman" panose="02020603050405020304" pitchFamily="18" charset="0"/>
                <a:ea typeface="黑体" panose="02010609060101010101" pitchFamily="49" charset="-122"/>
              </a:rPr>
              <a:t>keep</a:t>
            </a:r>
            <a:r>
              <a:rPr lang="en-US" altLang="zh-CN" sz="2600">
                <a:latin typeface="Times New Roman" panose="02020603050405020304" pitchFamily="18" charset="0"/>
                <a:ea typeface="黑体" panose="02010609060101010101" pitchFamily="49" charset="-122"/>
              </a:rPr>
              <a:t>: </a:t>
            </a:r>
            <a:r>
              <a:rPr lang="en-US" altLang="zh-CN" sz="2600" i="1">
                <a:latin typeface="Times New Roman" panose="02020603050405020304" pitchFamily="18" charset="0"/>
                <a:ea typeface="黑体" panose="02010609060101010101" pitchFamily="49" charset="-122"/>
              </a:rPr>
              <a:t>v</a:t>
            </a:r>
            <a:r>
              <a:rPr lang="en-US" altLang="zh-CN" sz="2600">
                <a:latin typeface="Times New Roman" panose="02020603050405020304" pitchFamily="18" charset="0"/>
                <a:ea typeface="黑体" panose="02010609060101010101" pitchFamily="49" charset="-122"/>
              </a:rPr>
              <a:t>. “</a:t>
            </a:r>
            <a:r>
              <a:rPr lang="zh-CN" altLang="en-US" sz="2600">
                <a:latin typeface="Times New Roman" panose="02020603050405020304" pitchFamily="18" charset="0"/>
                <a:ea typeface="黑体" panose="02010609060101010101" pitchFamily="49" charset="-122"/>
              </a:rPr>
              <a:t>保持</a:t>
            </a:r>
            <a:r>
              <a:rPr lang="en-US" altLang="zh-CN" sz="2600">
                <a:latin typeface="Times New Roman" panose="02020603050405020304" pitchFamily="18" charset="0"/>
                <a:ea typeface="黑体" panose="02010609060101010101" pitchFamily="49" charset="-122"/>
              </a:rPr>
              <a:t>; </a:t>
            </a:r>
            <a:r>
              <a:rPr lang="zh-CN" altLang="en-US" sz="2600">
                <a:latin typeface="Times New Roman" panose="02020603050405020304" pitchFamily="18" charset="0"/>
                <a:ea typeface="黑体" panose="02010609060101010101" pitchFamily="49" charset="-122"/>
              </a:rPr>
              <a:t>维持</a:t>
            </a:r>
            <a:r>
              <a:rPr lang="en-US" altLang="zh-CN" sz="2600">
                <a:latin typeface="Times New Roman" panose="02020603050405020304" pitchFamily="18" charset="0"/>
                <a:ea typeface="黑体" panose="02010609060101010101" pitchFamily="49" charset="-122"/>
              </a:rPr>
              <a:t>; </a:t>
            </a:r>
            <a:r>
              <a:rPr lang="zh-CN" altLang="en-US" sz="2600">
                <a:latin typeface="Times New Roman" panose="02020603050405020304" pitchFamily="18" charset="0"/>
                <a:ea typeface="黑体" panose="02010609060101010101" pitchFamily="49" charset="-122"/>
              </a:rPr>
              <a:t>喂养”</a:t>
            </a:r>
          </a:p>
          <a:p>
            <a:pPr eaLnBrk="1" hangingPunct="1">
              <a:spcBef>
                <a:spcPct val="40000"/>
              </a:spcBef>
            </a:pPr>
            <a:r>
              <a:rPr lang="en-US" altLang="zh-CN" sz="2600">
                <a:latin typeface="Times New Roman" panose="02020603050405020304" pitchFamily="18" charset="0"/>
                <a:ea typeface="黑体" panose="02010609060101010101" pitchFamily="49" charset="-122"/>
              </a:rPr>
              <a:t>1) </a:t>
            </a:r>
            <a:r>
              <a:rPr lang="en-US" altLang="zh-CN" sz="2600">
                <a:solidFill>
                  <a:srgbClr val="FF0000"/>
                </a:solidFill>
                <a:latin typeface="Times New Roman" panose="02020603050405020304" pitchFamily="18" charset="0"/>
                <a:ea typeface="黑体" panose="02010609060101010101" pitchFamily="49" charset="-122"/>
              </a:rPr>
              <a:t>keep</a:t>
            </a:r>
            <a:r>
              <a:rPr lang="en-US" altLang="zh-CN" sz="2600">
                <a:latin typeface="Times New Roman" panose="02020603050405020304" pitchFamily="18" charset="0"/>
                <a:ea typeface="黑体" panose="02010609060101010101" pitchFamily="49" charset="-122"/>
              </a:rPr>
              <a:t> </a:t>
            </a:r>
            <a:r>
              <a:rPr lang="en-US" altLang="zh-CN" sz="2600">
                <a:solidFill>
                  <a:srgbClr val="FF0000"/>
                </a:solidFill>
                <a:latin typeface="Times New Roman" panose="02020603050405020304" pitchFamily="18" charset="0"/>
                <a:ea typeface="黑体" panose="02010609060101010101" pitchFamily="49" charset="-122"/>
              </a:rPr>
              <a:t>+ sb. / sth. +</a:t>
            </a:r>
            <a:r>
              <a:rPr lang="zh-CN" altLang="en-US" sz="2600">
                <a:solidFill>
                  <a:srgbClr val="FF0000"/>
                </a:solidFill>
                <a:latin typeface="Times New Roman" panose="02020603050405020304" pitchFamily="18" charset="0"/>
                <a:ea typeface="黑体" panose="02010609060101010101" pitchFamily="49" charset="-122"/>
              </a:rPr>
              <a:t>形容词</a:t>
            </a:r>
            <a:r>
              <a:rPr lang="zh-CN" altLang="en-US" sz="2600">
                <a:latin typeface="Times New Roman" panose="02020603050405020304" pitchFamily="18" charset="0"/>
                <a:ea typeface="黑体" panose="02010609060101010101" pitchFamily="49" charset="-122"/>
              </a:rPr>
              <a:t>   “使某人</a:t>
            </a:r>
            <a:r>
              <a:rPr lang="en-US" altLang="zh-CN" sz="2600">
                <a:latin typeface="Times New Roman" panose="02020603050405020304" pitchFamily="18" charset="0"/>
                <a:ea typeface="黑体" panose="02010609060101010101" pitchFamily="49" charset="-122"/>
              </a:rPr>
              <a:t>/</a:t>
            </a:r>
            <a:r>
              <a:rPr lang="zh-CN" altLang="en-US" sz="2600">
                <a:latin typeface="Times New Roman" panose="02020603050405020304" pitchFamily="18" charset="0"/>
                <a:ea typeface="黑体" panose="02010609060101010101" pitchFamily="49" charset="-122"/>
              </a:rPr>
              <a:t>某物</a:t>
            </a:r>
            <a:r>
              <a:rPr lang="en-US" altLang="zh-CN" sz="2600">
                <a:latin typeface="Times New Roman" panose="02020603050405020304" pitchFamily="18" charset="0"/>
                <a:ea typeface="黑体" panose="02010609060101010101" pitchFamily="49" charset="-122"/>
              </a:rPr>
              <a:t>……”</a:t>
            </a:r>
          </a:p>
          <a:p>
            <a:pPr eaLnBrk="1" hangingPunct="1">
              <a:spcBef>
                <a:spcPct val="40000"/>
              </a:spcBef>
            </a:pPr>
            <a:r>
              <a:rPr lang="en-US" altLang="zh-CN" sz="2600">
                <a:latin typeface="Times New Roman" panose="02020603050405020304" pitchFamily="18" charset="0"/>
                <a:ea typeface="黑体" panose="02010609060101010101" pitchFamily="49" charset="-122"/>
              </a:rPr>
              <a:t>e.g. The job kept them busy for a year.  </a:t>
            </a:r>
          </a:p>
          <a:p>
            <a:pPr eaLnBrk="1" hangingPunct="1">
              <a:spcBef>
                <a:spcPct val="40000"/>
              </a:spcBef>
            </a:pPr>
            <a:r>
              <a:rPr lang="en-US" altLang="zh-CN" sz="2600">
                <a:latin typeface="Times New Roman" panose="02020603050405020304" pitchFamily="18" charset="0"/>
                <a:ea typeface="黑体" panose="02010609060101010101" pitchFamily="49" charset="-122"/>
              </a:rPr>
              <a:t>2) </a:t>
            </a:r>
            <a:r>
              <a:rPr lang="en-US" altLang="zh-CN" sz="2600">
                <a:solidFill>
                  <a:srgbClr val="FF0000"/>
                </a:solidFill>
                <a:latin typeface="Times New Roman" panose="02020603050405020304" pitchFamily="18" charset="0"/>
                <a:ea typeface="黑体" panose="02010609060101010101" pitchFamily="49" charset="-122"/>
              </a:rPr>
              <a:t>keep</a:t>
            </a:r>
            <a:r>
              <a:rPr lang="en-US" altLang="zh-CN" sz="2600">
                <a:latin typeface="Times New Roman" panose="02020603050405020304" pitchFamily="18" charset="0"/>
                <a:ea typeface="黑体" panose="02010609060101010101" pitchFamily="49" charset="-122"/>
              </a:rPr>
              <a:t> </a:t>
            </a:r>
            <a:r>
              <a:rPr lang="en-US" altLang="zh-CN" sz="2600">
                <a:solidFill>
                  <a:srgbClr val="FF0000"/>
                </a:solidFill>
                <a:latin typeface="Times New Roman" panose="02020603050405020304" pitchFamily="18" charset="0"/>
                <a:ea typeface="黑体" panose="02010609060101010101" pitchFamily="49" charset="-122"/>
              </a:rPr>
              <a:t>+</a:t>
            </a:r>
            <a:r>
              <a:rPr lang="zh-CN" altLang="en-US" sz="2600">
                <a:solidFill>
                  <a:srgbClr val="FF0000"/>
                </a:solidFill>
                <a:latin typeface="Times New Roman" panose="02020603050405020304" pitchFamily="18" charset="0"/>
                <a:ea typeface="黑体" panose="02010609060101010101" pitchFamily="49" charset="-122"/>
              </a:rPr>
              <a:t>形容词</a:t>
            </a:r>
            <a:r>
              <a:rPr lang="zh-CN" altLang="en-US" sz="2600">
                <a:latin typeface="Times New Roman" panose="02020603050405020304" pitchFamily="18" charset="0"/>
                <a:ea typeface="黑体" panose="02010609060101010101" pitchFamily="49" charset="-122"/>
              </a:rPr>
              <a:t>    “保持”</a:t>
            </a:r>
          </a:p>
          <a:p>
            <a:pPr eaLnBrk="1" hangingPunct="1">
              <a:spcBef>
                <a:spcPct val="40000"/>
              </a:spcBef>
            </a:pPr>
            <a:r>
              <a:rPr lang="en-US" altLang="zh-CN" sz="2600">
                <a:latin typeface="Times New Roman" panose="02020603050405020304" pitchFamily="18" charset="0"/>
                <a:ea typeface="黑体" panose="02010609060101010101" pitchFamily="49" charset="-122"/>
              </a:rPr>
              <a:t>e.g. The man ran up and down to keep warm.                     </a:t>
            </a:r>
          </a:p>
          <a:p>
            <a:pPr eaLnBrk="1" hangingPunct="1">
              <a:spcBef>
                <a:spcPct val="40000"/>
              </a:spcBef>
            </a:pPr>
            <a:r>
              <a:rPr lang="en-US" altLang="zh-CN" sz="2600">
                <a:latin typeface="Times New Roman" panose="02020603050405020304" pitchFamily="18" charset="0"/>
                <a:ea typeface="黑体" panose="02010609060101010101" pitchFamily="49" charset="-122"/>
              </a:rPr>
              <a:t>3) </a:t>
            </a:r>
            <a:r>
              <a:rPr lang="en-US" altLang="zh-CN" sz="2600">
                <a:solidFill>
                  <a:srgbClr val="FF0000"/>
                </a:solidFill>
                <a:latin typeface="Times New Roman" panose="02020603050405020304" pitchFamily="18" charset="0"/>
                <a:ea typeface="黑体" panose="02010609060101010101" pitchFamily="49" charset="-122"/>
              </a:rPr>
              <a:t>keep</a:t>
            </a:r>
            <a:r>
              <a:rPr lang="en-US" altLang="zh-CN" sz="2600">
                <a:latin typeface="Times New Roman" panose="02020603050405020304" pitchFamily="18" charset="0"/>
                <a:ea typeface="黑体" panose="02010609060101010101" pitchFamily="49" charset="-122"/>
              </a:rPr>
              <a:t> + sb. / sth. doing      “</a:t>
            </a:r>
            <a:r>
              <a:rPr lang="zh-CN" altLang="en-US" sz="2600">
                <a:latin typeface="Times New Roman" panose="02020603050405020304" pitchFamily="18" charset="0"/>
                <a:ea typeface="黑体" panose="02010609060101010101" pitchFamily="49" charset="-122"/>
              </a:rPr>
              <a:t>让某人</a:t>
            </a:r>
            <a:r>
              <a:rPr lang="en-US" altLang="zh-CN" sz="2600">
                <a:latin typeface="Times New Roman" panose="02020603050405020304" pitchFamily="18" charset="0"/>
                <a:ea typeface="黑体" panose="02010609060101010101" pitchFamily="49" charset="-122"/>
              </a:rPr>
              <a:t>/</a:t>
            </a:r>
            <a:r>
              <a:rPr lang="zh-CN" altLang="en-US" sz="2600">
                <a:latin typeface="Times New Roman" panose="02020603050405020304" pitchFamily="18" charset="0"/>
                <a:ea typeface="黑体" panose="02010609060101010101" pitchFamily="49" charset="-122"/>
              </a:rPr>
              <a:t>某物继续做某事”</a:t>
            </a:r>
          </a:p>
          <a:p>
            <a:pPr eaLnBrk="1" hangingPunct="1">
              <a:spcBef>
                <a:spcPct val="40000"/>
              </a:spcBef>
            </a:pPr>
            <a:r>
              <a:rPr lang="en-US" altLang="zh-CN" sz="2600">
                <a:latin typeface="Times New Roman" panose="02020603050405020304" pitchFamily="18" charset="0"/>
                <a:ea typeface="黑体" panose="02010609060101010101" pitchFamily="49" charset="-122"/>
              </a:rPr>
              <a:t>e.g. She kept us waiting for her at the station for an hour.</a:t>
            </a:r>
          </a:p>
          <a:p>
            <a:pPr eaLnBrk="1" hangingPunct="1">
              <a:spcBef>
                <a:spcPct val="40000"/>
              </a:spcBef>
            </a:pPr>
            <a:r>
              <a:rPr lang="en-US" altLang="zh-CN" sz="2600">
                <a:latin typeface="Times New Roman" panose="02020603050405020304" pitchFamily="18" charset="0"/>
                <a:ea typeface="黑体" panose="02010609060101010101" pitchFamily="49" charset="-122"/>
              </a:rPr>
              <a:t>4) </a:t>
            </a:r>
            <a:r>
              <a:rPr lang="en-US" altLang="zh-CN" sz="2600">
                <a:solidFill>
                  <a:srgbClr val="FF0000"/>
                </a:solidFill>
                <a:latin typeface="Times New Roman" panose="02020603050405020304" pitchFamily="18" charset="0"/>
                <a:ea typeface="黑体" panose="02010609060101010101" pitchFamily="49" charset="-122"/>
              </a:rPr>
              <a:t>keep</a:t>
            </a:r>
            <a:r>
              <a:rPr lang="en-US" altLang="zh-CN" sz="2600">
                <a:latin typeface="Times New Roman" panose="02020603050405020304" pitchFamily="18" charset="0"/>
                <a:ea typeface="黑体" panose="02010609060101010101" pitchFamily="49" charset="-122"/>
              </a:rPr>
              <a:t> </a:t>
            </a:r>
            <a:r>
              <a:rPr lang="en-US" altLang="zh-CN" sz="2600">
                <a:solidFill>
                  <a:srgbClr val="FF0000"/>
                </a:solidFill>
                <a:latin typeface="Times New Roman" panose="02020603050405020304" pitchFamily="18" charset="0"/>
                <a:ea typeface="黑体" panose="02010609060101010101" pitchFamily="49" charset="-122"/>
              </a:rPr>
              <a:t>+ doing</a:t>
            </a:r>
            <a:r>
              <a:rPr lang="en-US" altLang="zh-CN" sz="2600">
                <a:latin typeface="Times New Roman" panose="02020603050405020304" pitchFamily="18" charset="0"/>
                <a:ea typeface="黑体" panose="02010609060101010101" pitchFamily="49" charset="-122"/>
              </a:rPr>
              <a:t>     “</a:t>
            </a:r>
            <a:r>
              <a:rPr lang="zh-CN" altLang="en-US" sz="2600">
                <a:latin typeface="Times New Roman" panose="02020603050405020304" pitchFamily="18" charset="0"/>
                <a:ea typeface="黑体" panose="02010609060101010101" pitchFamily="49" charset="-122"/>
              </a:rPr>
              <a:t>继续做</a:t>
            </a:r>
            <a:r>
              <a:rPr lang="en-US" altLang="zh-CN" sz="2600">
                <a:latin typeface="Times New Roman" panose="02020603050405020304" pitchFamily="18" charset="0"/>
                <a:ea typeface="黑体" panose="02010609060101010101" pitchFamily="49" charset="-122"/>
              </a:rPr>
              <a:t>, </a:t>
            </a:r>
            <a:r>
              <a:rPr lang="zh-CN" altLang="en-US" sz="2600">
                <a:latin typeface="Times New Roman" panose="02020603050405020304" pitchFamily="18" charset="0"/>
                <a:ea typeface="黑体" panose="02010609060101010101" pitchFamily="49" charset="-122"/>
              </a:rPr>
              <a:t>坚持做”</a:t>
            </a:r>
          </a:p>
          <a:p>
            <a:pPr eaLnBrk="1" hangingPunct="1">
              <a:spcBef>
                <a:spcPct val="40000"/>
              </a:spcBef>
            </a:pPr>
            <a:r>
              <a:rPr lang="en-US" altLang="zh-CN" sz="2600">
                <a:latin typeface="Times New Roman" panose="02020603050405020304" pitchFamily="18" charset="0"/>
                <a:ea typeface="黑体" panose="02010609060101010101" pitchFamily="49" charset="-122"/>
              </a:rPr>
              <a:t>e.g. He kept running after her, trying to catch 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1000"/>
                                        <p:tgtEl>
                                          <p:spTgt spid="2">
                                            <p:txEl>
                                              <p:pRg st="6" end="6"/>
                                            </p:txEl>
                                          </p:spTgt>
                                        </p:tgtEl>
                                      </p:cBhvr>
                                    </p:animEffect>
                                    <p:anim calcmode="lin" valueType="num">
                                      <p:cBhvr>
                                        <p:cTn id="2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000"/>
                                        <p:tgtEl>
                                          <p:spTgt spid="2">
                                            <p:txEl>
                                              <p:pRg st="7" end="7"/>
                                            </p:txEl>
                                          </p:spTgt>
                                        </p:tgtEl>
                                      </p:cBhvr>
                                    </p:animEffect>
                                    <p:anim calcmode="lin" valueType="num">
                                      <p:cBhvr>
                                        <p:cTn id="3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1000"/>
                                        <p:tgtEl>
                                          <p:spTgt spid="2">
                                            <p:txEl>
                                              <p:pRg st="8" end="8"/>
                                            </p:txEl>
                                          </p:spTgt>
                                        </p:tgtEl>
                                      </p:cBhvr>
                                    </p:animEffect>
                                    <p:anim calcmode="lin" valueType="num">
                                      <p:cBhvr>
                                        <p:cTn id="3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1000"/>
                                        <p:tgtEl>
                                          <p:spTgt spid="2">
                                            <p:txEl>
                                              <p:pRg st="9" end="9"/>
                                            </p:txEl>
                                          </p:spTgt>
                                        </p:tgtEl>
                                      </p:cBhvr>
                                    </p:animEffect>
                                    <p:anim calcmode="lin" valueType="num">
                                      <p:cBhvr>
                                        <p:cTn id="4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382588" y="1231900"/>
            <a:ext cx="8461375" cy="4953000"/>
          </a:xfrm>
          <a:prstGeom prst="rect">
            <a:avLst/>
          </a:prstGeom>
        </p:spPr>
        <p:txBody>
          <a:bodyPr/>
          <a:lstStyle>
            <a:lvl1pPr algn="l" defTabSz="683895"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4572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9144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3716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8288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pPr eaLnBrk="1" fontAlgn="auto" hangingPunct="1">
              <a:lnSpc>
                <a:spcPct val="160000"/>
              </a:lnSpc>
              <a:spcAft>
                <a:spcPts val="0"/>
              </a:spcAft>
              <a:defRPr/>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sym typeface="+mn-ea"/>
              </a:rPr>
              <a:t>一、根据文章内容填空，然后判断正误</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a:latin typeface="Times New Roman" panose="02020603050405020304" pitchFamily="18" charset="0"/>
                <a:ea typeface="黑体" panose="02010609060101010101" pitchFamily="49" charset="-122"/>
                <a:cs typeface="Times New Roman" panose="02020603050405020304" pitchFamily="18" charset="0"/>
              </a:rPr>
            </a:br>
            <a:r>
              <a:rPr lang="zh-CN" altLang="en-US" sz="2800" dirty="0">
                <a:latin typeface="Times New Roman" panose="02020603050405020304" pitchFamily="18" charset="0"/>
                <a:ea typeface="黑体" panose="02010609060101010101" pitchFamily="49" charset="-122"/>
                <a:cs typeface="Times New Roman" panose="02020603050405020304" pitchFamily="18" charset="0"/>
                <a:sym typeface="+mn-ea"/>
              </a:rPr>
              <a:t>1</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.In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many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(科幻电影), people in   the future(在将来)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will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have their own  planes.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b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2.</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These robots are just like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.（人类）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3. These robots can do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(最愉快的工作)---the most unpleasant job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2800" dirty="0" smtClean="0">
                <a:effectLst>
                  <a:outerShdw blurRad="38100" dist="19050" dir="2700000" algn="tl" rotWithShape="0">
                    <a:schemeClr val="dk1">
                      <a:alpha val="40000"/>
                      <a:lumMod val="50000"/>
                    </a:schemeClr>
                  </a:outerShdw>
                </a:effectLst>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effectLst>
                  <a:outerShdw blurRad="38100" dist="19050" dir="2700000" algn="tl" rotWithShape="0">
                    <a:schemeClr val="dk1">
                      <a:alpha val="40000"/>
                      <a:lumMod val="50000"/>
                    </a:schemeClr>
                  </a:outerShdw>
                </a:effectLst>
                <a:latin typeface="Times New Roman" panose="02020603050405020304" pitchFamily="18" charset="0"/>
                <a:ea typeface="黑体" panose="02010609060101010101" pitchFamily="49" charset="-122"/>
                <a:cs typeface="Times New Roman" panose="02020603050405020304" pitchFamily="18" charset="0"/>
              </a:rPr>
            </a:br>
            <a:endParaRPr lang="zh-CN" altLang="en-US" sz="2800" dirty="0">
              <a:effectLst>
                <a:outerShdw blurRad="38100" dist="19050" dir="2700000" algn="tl" rotWithShape="0">
                  <a:schemeClr val="dk1">
                    <a:alpha val="40000"/>
                    <a:lumMod val="50000"/>
                  </a:schemeClr>
                </a:outerShdw>
              </a:effectLst>
              <a:latin typeface="Times New Roman" panose="02020603050405020304" pitchFamily="18" charset="0"/>
              <a:ea typeface="黑体" panose="02010609060101010101" pitchFamily="49" charset="-122"/>
              <a:cs typeface="Times New Roman" panose="02020603050405020304" pitchFamily="18" charset="0"/>
              <a:sym typeface="+mn-ea"/>
            </a:endParaRPr>
          </a:p>
        </p:txBody>
      </p:sp>
      <p:sp>
        <p:nvSpPr>
          <p:cNvPr id="4" name="文本框 3"/>
          <p:cNvSpPr txBox="1">
            <a:spLocks noChangeArrowheads="1"/>
          </p:cNvSpPr>
          <p:nvPr/>
        </p:nvSpPr>
        <p:spPr bwMode="auto">
          <a:xfrm>
            <a:off x="2039938" y="2041525"/>
            <a:ext cx="43592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700">
                <a:solidFill>
                  <a:srgbClr val="FF0000"/>
                </a:solidFill>
                <a:latin typeface="Times New Roman" panose="02020603050405020304" pitchFamily="18" charset="0"/>
                <a:sym typeface="宋体" panose="02010600030101010101" pitchFamily="2" charset="-122"/>
              </a:rPr>
              <a:t>science fiction movies</a:t>
            </a:r>
          </a:p>
        </p:txBody>
      </p:sp>
      <p:sp>
        <p:nvSpPr>
          <p:cNvPr id="5" name="文本框 4"/>
          <p:cNvSpPr txBox="1"/>
          <p:nvPr/>
        </p:nvSpPr>
        <p:spPr>
          <a:xfrm>
            <a:off x="7726363" y="2311400"/>
            <a:ext cx="663575" cy="584200"/>
          </a:xfrm>
          <a:prstGeom prst="rect">
            <a:avLst/>
          </a:prstGeom>
          <a:noFill/>
        </p:spPr>
        <p:txBody>
          <a:bodyPr>
            <a:spAutoFit/>
          </a:bodyPr>
          <a:lstStyle/>
          <a:p>
            <a:pPr fontAlgn="auto">
              <a:spcBef>
                <a:spcPts val="0"/>
              </a:spcBef>
              <a:spcAft>
                <a:spcPts val="0"/>
              </a:spcAft>
              <a:defRPr/>
            </a:pPr>
            <a:r>
              <a:rPr lang="en-US" altLang="zh-CN" sz="3200" dirty="0">
                <a:solidFill>
                  <a:srgbClr val="FF0000"/>
                </a:solidFill>
                <a:effectLst>
                  <a:outerShdw blurRad="38100" dist="19050" dir="2700000" algn="tl" rotWithShape="0">
                    <a:schemeClr val="dk1">
                      <a:alpha val="40000"/>
                      <a:lumMod val="50000"/>
                    </a:schemeClr>
                  </a:outerShdw>
                </a:effectLst>
                <a:latin typeface="+mn-lt"/>
                <a:ea typeface="+mn-ea"/>
                <a:sym typeface="+mn-ea"/>
              </a:rPr>
              <a:t>F  </a:t>
            </a:r>
            <a:endParaRPr lang="zh-CN" altLang="en-US" sz="3200" dirty="0">
              <a:solidFill>
                <a:srgbClr val="FF0000"/>
              </a:solidFill>
              <a:effectLst>
                <a:outerShdw blurRad="38100" dist="19050" dir="2700000" algn="tl" rotWithShape="0">
                  <a:schemeClr val="dk1">
                    <a:alpha val="40000"/>
                    <a:lumMod val="50000"/>
                  </a:schemeClr>
                </a:outerShdw>
              </a:effectLst>
              <a:latin typeface="+mn-lt"/>
              <a:ea typeface="+mn-ea"/>
              <a:sym typeface="+mn-ea"/>
            </a:endParaRPr>
          </a:p>
        </p:txBody>
      </p:sp>
      <p:sp>
        <p:nvSpPr>
          <p:cNvPr id="6" name="文本框 5"/>
          <p:cNvSpPr txBox="1">
            <a:spLocks noChangeArrowheads="1"/>
          </p:cNvSpPr>
          <p:nvPr/>
        </p:nvSpPr>
        <p:spPr bwMode="auto">
          <a:xfrm>
            <a:off x="4627563" y="3408363"/>
            <a:ext cx="16859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000">
                <a:solidFill>
                  <a:srgbClr val="FF0000"/>
                </a:solidFill>
                <a:latin typeface="Times New Roman" panose="02020603050405020304" pitchFamily="18" charset="0"/>
                <a:sym typeface="宋体" panose="02010600030101010101" pitchFamily="2" charset="-122"/>
              </a:rPr>
              <a:t> humans</a:t>
            </a:r>
            <a:r>
              <a:rPr lang="en-US" altLang="zh-CN" sz="2700">
                <a:solidFill>
                  <a:srgbClr val="FF0000"/>
                </a:solidFill>
                <a:latin typeface="Times New Roman" panose="02020603050405020304" pitchFamily="18" charset="0"/>
                <a:sym typeface="宋体" panose="02010600030101010101" pitchFamily="2" charset="-122"/>
              </a:rPr>
              <a:t> </a:t>
            </a:r>
          </a:p>
        </p:txBody>
      </p:sp>
      <p:sp>
        <p:nvSpPr>
          <p:cNvPr id="7" name="文本框 6"/>
          <p:cNvSpPr txBox="1"/>
          <p:nvPr/>
        </p:nvSpPr>
        <p:spPr>
          <a:xfrm>
            <a:off x="7700963" y="3063875"/>
            <a:ext cx="688975" cy="584200"/>
          </a:xfrm>
          <a:prstGeom prst="rect">
            <a:avLst/>
          </a:prstGeom>
          <a:noFill/>
        </p:spPr>
        <p:txBody>
          <a:bodyPr>
            <a:spAutoFit/>
          </a:bodyPr>
          <a:lstStyle/>
          <a:p>
            <a:pPr fontAlgn="auto">
              <a:spcBef>
                <a:spcPts val="0"/>
              </a:spcBef>
              <a:spcAft>
                <a:spcPts val="0"/>
              </a:spcAft>
              <a:defRPr/>
            </a:pPr>
            <a:r>
              <a:rPr lang="zh-CN" altLang="en-US" sz="3200" dirty="0">
                <a:solidFill>
                  <a:srgbClr val="FF0000"/>
                </a:solidFill>
                <a:effectLst>
                  <a:outerShdw blurRad="38100" dist="19050" dir="2700000" algn="tl" rotWithShape="0">
                    <a:schemeClr val="dk1">
                      <a:alpha val="40000"/>
                      <a:lumMod val="50000"/>
                    </a:schemeClr>
                  </a:outerShdw>
                </a:effectLst>
                <a:latin typeface="+mn-lt"/>
                <a:ea typeface="+mn-ea"/>
                <a:sym typeface="+mn-ea"/>
              </a:rPr>
              <a:t> </a:t>
            </a:r>
            <a:r>
              <a:rPr lang="en-US" altLang="zh-CN" sz="3200" dirty="0">
                <a:solidFill>
                  <a:srgbClr val="FF0000"/>
                </a:solidFill>
                <a:effectLst>
                  <a:outerShdw blurRad="38100" dist="19050" dir="2700000" algn="tl" rotWithShape="0">
                    <a:schemeClr val="dk1">
                      <a:alpha val="40000"/>
                      <a:lumMod val="50000"/>
                    </a:schemeClr>
                  </a:outerShdw>
                </a:effectLst>
                <a:latin typeface="+mn-lt"/>
                <a:ea typeface="+mn-ea"/>
                <a:sym typeface="+mn-ea"/>
              </a:rPr>
              <a:t>T</a:t>
            </a:r>
          </a:p>
        </p:txBody>
      </p:sp>
      <p:sp>
        <p:nvSpPr>
          <p:cNvPr id="8" name="文本框 7"/>
          <p:cNvSpPr txBox="1">
            <a:spLocks noChangeArrowheads="1"/>
          </p:cNvSpPr>
          <p:nvPr/>
        </p:nvSpPr>
        <p:spPr bwMode="auto">
          <a:xfrm>
            <a:off x="3779838" y="4057650"/>
            <a:ext cx="392588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000">
                <a:solidFill>
                  <a:srgbClr val="FF0000"/>
                </a:solidFill>
                <a:latin typeface="Times New Roman" panose="02020603050405020304" pitchFamily="18" charset="0"/>
                <a:sym typeface="宋体" panose="02010600030101010101" pitchFamily="2" charset="-122"/>
              </a:rPr>
              <a:t> the most pleasant jobs</a:t>
            </a:r>
          </a:p>
        </p:txBody>
      </p:sp>
      <p:sp>
        <p:nvSpPr>
          <p:cNvPr id="9" name="文本框 8"/>
          <p:cNvSpPr txBox="1"/>
          <p:nvPr/>
        </p:nvSpPr>
        <p:spPr>
          <a:xfrm>
            <a:off x="7877175" y="4271963"/>
            <a:ext cx="663575" cy="585787"/>
          </a:xfrm>
          <a:prstGeom prst="rect">
            <a:avLst/>
          </a:prstGeom>
          <a:noFill/>
        </p:spPr>
        <p:txBody>
          <a:bodyPr>
            <a:spAutoFit/>
          </a:bodyPr>
          <a:lstStyle/>
          <a:p>
            <a:pPr fontAlgn="auto">
              <a:spcBef>
                <a:spcPts val="0"/>
              </a:spcBef>
              <a:spcAft>
                <a:spcPts val="0"/>
              </a:spcAft>
              <a:defRPr/>
            </a:pPr>
            <a:r>
              <a:rPr lang="en-US" altLang="zh-CN" sz="3200" dirty="0">
                <a:solidFill>
                  <a:srgbClr val="FF0000"/>
                </a:solidFill>
                <a:effectLst>
                  <a:outerShdw blurRad="38100" dist="19050" dir="2700000" algn="tl" rotWithShape="0">
                    <a:schemeClr val="dk1">
                      <a:alpha val="40000"/>
                      <a:lumMod val="50000"/>
                    </a:schemeClr>
                  </a:outerShdw>
                </a:effectLst>
                <a:latin typeface="+mn-lt"/>
                <a:ea typeface="+mn-ea"/>
                <a:sym typeface="+mn-ea"/>
              </a:rPr>
              <a:t>F  </a:t>
            </a:r>
            <a:endParaRPr lang="zh-CN" altLang="en-US" sz="3200" dirty="0">
              <a:solidFill>
                <a:srgbClr val="FF0000"/>
              </a:solidFill>
              <a:effectLst>
                <a:outerShdw blurRad="38100" dist="19050" dir="2700000" algn="tl" rotWithShape="0">
                  <a:schemeClr val="dk1">
                    <a:alpha val="40000"/>
                    <a:lumMod val="50000"/>
                  </a:schemeClr>
                </a:outerShdw>
              </a:effectLst>
              <a:latin typeface="+mn-lt"/>
              <a:ea typeface="+mn-ea"/>
              <a:sym typeface="+mn-ea"/>
            </a:endParaRPr>
          </a:p>
        </p:txBody>
      </p:sp>
      <p:sp>
        <p:nvSpPr>
          <p:cNvPr id="40969" name="TextBox 9"/>
          <p:cNvSpPr txBox="1">
            <a:spLocks noChangeArrowheads="1"/>
          </p:cNvSpPr>
          <p:nvPr/>
        </p:nvSpPr>
        <p:spPr bwMode="auto">
          <a:xfrm>
            <a:off x="0" y="549275"/>
            <a:ext cx="2090738" cy="646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solidFill>
                  <a:srgbClr val="FF0000"/>
                </a:solidFill>
              </a:rPr>
              <a:t>课堂评价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linds(horizontal)">
                                      <p:cBhvr>
                                        <p:cTn id="3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txBox="1"/>
          <p:nvPr/>
        </p:nvSpPr>
        <p:spPr>
          <a:xfrm>
            <a:off x="220663" y="1143000"/>
            <a:ext cx="8813800" cy="4851400"/>
          </a:xfrm>
          <a:prstGeom prst="rect">
            <a:avLst/>
          </a:prstGeom>
        </p:spPr>
        <p:txBody>
          <a:bodyPr>
            <a:normAutofit fontScale="97500"/>
          </a:bodyPr>
          <a:lstStyle>
            <a:lvl1pPr algn="l" defTabSz="683895"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defTabSz="683895"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4572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9144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3716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828800" algn="l" defTabSz="683895"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pPr eaLnBrk="1" fontAlgn="auto" hangingPunct="1">
              <a:lnSpc>
                <a:spcPct val="150000"/>
              </a:lnSpc>
              <a:spcAft>
                <a:spcPts val="0"/>
              </a:spcAft>
              <a:defRPr/>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4.Some scientists think that it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will</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take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en-US" altLang="zh-CN" sz="2800" u="sng" dirty="0">
                <a:latin typeface="Times New Roman" panose="02020603050405020304" pitchFamily="18" charset="0"/>
                <a:ea typeface="黑体" panose="02010609060101010101" pitchFamily="49" charset="-122"/>
                <a:cs typeface="Times New Roman" panose="02020603050405020304" pitchFamily="18" charset="0"/>
                <a:sym typeface="+mn-ea"/>
              </a:rPr>
              <a:t> </a:t>
            </a:r>
            <a:r>
              <a:rPr lang="en-US" altLang="zh-CN"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(成百年的)to have such robots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b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b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5</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.New robots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won’t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have many</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(不同形状)。</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
            </a:r>
            <a:b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b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6</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.Some snake-shaped robots could</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（寻找）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injured people</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under the buildings after an </a:t>
            </a:r>
            <a:r>
              <a:rPr lang="zh-CN" altLang="en-US" sz="2800" u="sng" dirty="0" smtClean="0">
                <a:latin typeface="Times New Roman" panose="02020603050405020304" pitchFamily="18" charset="0"/>
                <a:ea typeface="黑体" panose="02010609060101010101" pitchFamily="49" charset="-122"/>
                <a:cs typeface="Times New Roman" panose="02020603050405020304" pitchFamily="18" charset="0"/>
                <a:sym typeface="+mn-ea"/>
              </a:rPr>
              <a:t>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sym typeface="+mn-ea"/>
              </a:rPr>
              <a:t>  (地震).</a:t>
            </a:r>
            <a:endParaRPr lang="zh-CN" altLang="en-US" sz="2800" dirty="0">
              <a:effectLst>
                <a:outerShdw blurRad="38100" dist="19050" dir="2700000" algn="tl" rotWithShape="0">
                  <a:schemeClr val="dk1">
                    <a:alpha val="40000"/>
                    <a:lumMod val="50000"/>
                  </a:schemeClr>
                </a:outerShdw>
              </a:effectLst>
              <a:latin typeface="Times New Roman" panose="02020603050405020304" pitchFamily="18" charset="0"/>
              <a:ea typeface="黑体" panose="02010609060101010101" pitchFamily="49" charset="-122"/>
              <a:cs typeface="Times New Roman" panose="02020603050405020304" pitchFamily="18" charset="0"/>
              <a:sym typeface="+mn-ea"/>
            </a:endParaRPr>
          </a:p>
        </p:txBody>
      </p:sp>
      <p:sp>
        <p:nvSpPr>
          <p:cNvPr id="2" name="文本框 1"/>
          <p:cNvSpPr txBox="1">
            <a:spLocks noChangeArrowheads="1"/>
          </p:cNvSpPr>
          <p:nvPr/>
        </p:nvSpPr>
        <p:spPr bwMode="auto">
          <a:xfrm>
            <a:off x="5719763" y="1227138"/>
            <a:ext cx="29067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700">
                <a:solidFill>
                  <a:srgbClr val="FF0000"/>
                </a:solidFill>
                <a:latin typeface="Times New Roman" panose="02020603050405020304" pitchFamily="18" charset="0"/>
                <a:sym typeface="宋体" panose="02010600030101010101" pitchFamily="2" charset="-122"/>
              </a:rPr>
              <a:t>hundreds of years</a:t>
            </a:r>
            <a:endParaRPr lang="en-US" altLang="zh-CN" sz="2700">
              <a:latin typeface="Times New Roman" panose="02020603050405020304" pitchFamily="18" charset="0"/>
            </a:endParaRPr>
          </a:p>
        </p:txBody>
      </p:sp>
      <p:sp>
        <p:nvSpPr>
          <p:cNvPr id="3" name="文本框 2"/>
          <p:cNvSpPr txBox="1"/>
          <p:nvPr/>
        </p:nvSpPr>
        <p:spPr>
          <a:xfrm>
            <a:off x="5162550" y="1793875"/>
            <a:ext cx="2322513" cy="554038"/>
          </a:xfrm>
          <a:prstGeom prst="rect">
            <a:avLst/>
          </a:prstGeom>
          <a:noFill/>
        </p:spPr>
        <p:txBody>
          <a:bodyPr>
            <a:spAutoFit/>
          </a:bodyPr>
          <a:lstStyle/>
          <a:p>
            <a:pPr fontAlgn="auto">
              <a:spcBef>
                <a:spcPts val="0"/>
              </a:spcBef>
              <a:spcAft>
                <a:spcPts val="0"/>
              </a:spcAft>
              <a:defRPr/>
            </a:pPr>
            <a:r>
              <a:rPr lang="zh-CN" altLang="en-US" sz="3000" dirty="0">
                <a:solidFill>
                  <a:srgbClr val="FF0000"/>
                </a:solidFill>
                <a:effectLst>
                  <a:outerShdw blurRad="38100" dist="38100" dir="2700000" algn="tl">
                    <a:srgbClr val="000000">
                      <a:alpha val="43137"/>
                    </a:srgbClr>
                  </a:outerShdw>
                </a:effectLst>
                <a:latin typeface="+mn-lt"/>
                <a:ea typeface="+mn-ea"/>
                <a:sym typeface="+mn-ea"/>
              </a:rPr>
              <a:t> </a:t>
            </a:r>
            <a:r>
              <a:rPr lang="en-US" altLang="zh-CN" sz="3000" dirty="0">
                <a:solidFill>
                  <a:srgbClr val="FF0000"/>
                </a:solidFill>
                <a:effectLst>
                  <a:outerShdw blurRad="38100" dist="38100" dir="2700000" algn="tl">
                    <a:srgbClr val="000000">
                      <a:alpha val="43137"/>
                    </a:srgbClr>
                  </a:outerShdw>
                </a:effectLst>
                <a:latin typeface="+mn-lt"/>
                <a:ea typeface="+mn-ea"/>
                <a:sym typeface="+mn-ea"/>
              </a:rPr>
              <a:t>F</a:t>
            </a:r>
          </a:p>
        </p:txBody>
      </p:sp>
      <p:sp>
        <p:nvSpPr>
          <p:cNvPr id="4" name="文本框 3"/>
          <p:cNvSpPr txBox="1">
            <a:spLocks noChangeArrowheads="1"/>
          </p:cNvSpPr>
          <p:nvPr/>
        </p:nvSpPr>
        <p:spPr bwMode="auto">
          <a:xfrm>
            <a:off x="4708525" y="3079750"/>
            <a:ext cx="35448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700">
                <a:solidFill>
                  <a:srgbClr val="FF0000"/>
                </a:solidFill>
                <a:latin typeface="Times New Roman" panose="02020603050405020304" pitchFamily="18" charset="0"/>
                <a:sym typeface="宋体" panose="02010600030101010101" pitchFamily="2" charset="-122"/>
              </a:rPr>
              <a:t>different shapes</a:t>
            </a:r>
            <a:endParaRPr lang="en-US" altLang="zh-CN" sz="2700">
              <a:latin typeface="Times New Roman" panose="02020603050405020304" pitchFamily="18" charset="0"/>
            </a:endParaRPr>
          </a:p>
        </p:txBody>
      </p:sp>
      <p:sp>
        <p:nvSpPr>
          <p:cNvPr id="5" name="文本框 4"/>
          <p:cNvSpPr txBox="1"/>
          <p:nvPr/>
        </p:nvSpPr>
        <p:spPr>
          <a:xfrm>
            <a:off x="6899275" y="3570288"/>
            <a:ext cx="1163638" cy="554037"/>
          </a:xfrm>
          <a:prstGeom prst="rect">
            <a:avLst/>
          </a:prstGeom>
          <a:noFill/>
        </p:spPr>
        <p:txBody>
          <a:bodyPr>
            <a:spAutoFit/>
          </a:bodyPr>
          <a:lstStyle/>
          <a:p>
            <a:pPr fontAlgn="auto">
              <a:spcBef>
                <a:spcPts val="0"/>
              </a:spcBef>
              <a:spcAft>
                <a:spcPts val="0"/>
              </a:spcAft>
              <a:defRPr/>
            </a:pPr>
            <a:r>
              <a:rPr lang="zh-CN" altLang="en-US" sz="3000" dirty="0">
                <a:solidFill>
                  <a:srgbClr val="FF0000"/>
                </a:solidFill>
                <a:effectLst>
                  <a:outerShdw blurRad="38100" dist="19050" dir="2700000" algn="tl" rotWithShape="0">
                    <a:schemeClr val="dk1">
                      <a:alpha val="40000"/>
                      <a:lumMod val="50000"/>
                    </a:schemeClr>
                  </a:outerShdw>
                </a:effectLst>
                <a:latin typeface="+mn-lt"/>
                <a:ea typeface="+mn-ea"/>
                <a:sym typeface="+mn-ea"/>
              </a:rPr>
              <a:t> </a:t>
            </a:r>
            <a:r>
              <a:rPr lang="en-US" altLang="zh-CN" sz="3000" dirty="0">
                <a:solidFill>
                  <a:srgbClr val="FF0000"/>
                </a:solidFill>
                <a:effectLst>
                  <a:outerShdw blurRad="38100" dist="19050" dir="2700000" algn="tl" rotWithShape="0">
                    <a:schemeClr val="dk1">
                      <a:alpha val="40000"/>
                      <a:lumMod val="50000"/>
                    </a:schemeClr>
                  </a:outerShdw>
                </a:effectLst>
                <a:latin typeface="+mn-lt"/>
                <a:ea typeface="+mn-ea"/>
                <a:sym typeface="+mn-ea"/>
              </a:rPr>
              <a:t>F</a:t>
            </a:r>
          </a:p>
        </p:txBody>
      </p:sp>
      <p:sp>
        <p:nvSpPr>
          <p:cNvPr id="6" name="文本框 5"/>
          <p:cNvSpPr txBox="1">
            <a:spLocks noChangeArrowheads="1"/>
          </p:cNvSpPr>
          <p:nvPr/>
        </p:nvSpPr>
        <p:spPr bwMode="auto">
          <a:xfrm>
            <a:off x="5132388" y="4306888"/>
            <a:ext cx="17859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a:solidFill>
                  <a:srgbClr val="FF0000"/>
                </a:solidFill>
                <a:latin typeface="Times New Roman" panose="02020603050405020304" pitchFamily="18" charset="0"/>
                <a:sym typeface="宋体" panose="02010600030101010101" pitchFamily="2" charset="-122"/>
              </a:rPr>
              <a:t>look for</a:t>
            </a:r>
          </a:p>
        </p:txBody>
      </p:sp>
      <p:sp>
        <p:nvSpPr>
          <p:cNvPr id="7" name="文本框 6"/>
          <p:cNvSpPr txBox="1">
            <a:spLocks noChangeArrowheads="1"/>
          </p:cNvSpPr>
          <p:nvPr/>
        </p:nvSpPr>
        <p:spPr bwMode="auto">
          <a:xfrm>
            <a:off x="6143625" y="4919663"/>
            <a:ext cx="20589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700">
                <a:solidFill>
                  <a:srgbClr val="FF0000"/>
                </a:solidFill>
                <a:latin typeface="Times New Roman" panose="02020603050405020304" pitchFamily="18" charset="0"/>
                <a:sym typeface="宋体" panose="02010600030101010101" pitchFamily="2" charset="-122"/>
              </a:rPr>
              <a:t>earthquake</a:t>
            </a:r>
            <a:endParaRPr lang="en-US" altLang="zh-CN" sz="2700">
              <a:solidFill>
                <a:srgbClr val="FF0000"/>
              </a:solidFill>
              <a:latin typeface="Times New Roman" panose="02020603050405020304" pitchFamily="18" charset="0"/>
              <a:sym typeface="宋体" panose="02010600030101010101" pitchFamily="2" charset="-122"/>
            </a:endParaRPr>
          </a:p>
        </p:txBody>
      </p:sp>
      <p:sp>
        <p:nvSpPr>
          <p:cNvPr id="8" name="文本框 7"/>
          <p:cNvSpPr txBox="1"/>
          <p:nvPr/>
        </p:nvSpPr>
        <p:spPr>
          <a:xfrm>
            <a:off x="7729538" y="5564188"/>
            <a:ext cx="665162" cy="554037"/>
          </a:xfrm>
          <a:prstGeom prst="rect">
            <a:avLst/>
          </a:prstGeom>
          <a:noFill/>
        </p:spPr>
        <p:txBody>
          <a:bodyPr>
            <a:spAutoFit/>
          </a:bodyPr>
          <a:lstStyle/>
          <a:p>
            <a:pPr fontAlgn="auto">
              <a:spcBef>
                <a:spcPts val="0"/>
              </a:spcBef>
              <a:spcAft>
                <a:spcPts val="0"/>
              </a:spcAft>
              <a:defRPr/>
            </a:pPr>
            <a:r>
              <a:rPr lang="en-US" altLang="zh-CN" sz="3000" dirty="0">
                <a:solidFill>
                  <a:srgbClr val="FF0000"/>
                </a:solidFill>
                <a:effectLst>
                  <a:outerShdw blurRad="38100" dist="19050" dir="2700000" algn="tl" rotWithShape="0">
                    <a:schemeClr val="dk1">
                      <a:alpha val="40000"/>
                      <a:lumMod val="50000"/>
                    </a:schemeClr>
                  </a:outerShdw>
                </a:effectLst>
                <a:latin typeface="+mn-lt"/>
                <a:ea typeface="+mn-ea"/>
                <a:sym typeface="+mn-ea"/>
              </a:rPr>
              <a:t>F</a:t>
            </a:r>
            <a:r>
              <a:rPr lang="en-US" altLang="zh-CN" sz="2700" dirty="0">
                <a:solidFill>
                  <a:srgbClr val="FF0000"/>
                </a:solidFill>
                <a:effectLst>
                  <a:outerShdw blurRad="38100" dist="19050" dir="2700000" algn="tl" rotWithShape="0">
                    <a:schemeClr val="dk1">
                      <a:alpha val="40000"/>
                      <a:lumMod val="50000"/>
                    </a:schemeClr>
                  </a:outerShdw>
                </a:effectLst>
                <a:latin typeface="+mn-lt"/>
                <a:ea typeface="+mn-ea"/>
                <a:sym typeface="+mn-ea"/>
              </a:rPr>
              <a:t>  </a:t>
            </a:r>
            <a:endParaRPr lang="zh-CN" altLang="en-US" sz="2700" dirty="0">
              <a:solidFill>
                <a:srgbClr val="FF0000"/>
              </a:solidFill>
              <a:effectLst>
                <a:outerShdw blurRad="38100" dist="19050" dir="2700000" algn="tl" rotWithShape="0">
                  <a:schemeClr val="dk1">
                    <a:alpha val="40000"/>
                    <a:lumMod val="50000"/>
                  </a:schemeClr>
                </a:outerShdw>
              </a:effectLst>
              <a:latin typeface="+mn-lt"/>
              <a:ea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linds(horizontal)">
                                      <p:cBhvr>
                                        <p:cTn id="3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p:cNvSpPr>
            <a:spLocks noChangeArrowheads="1" noChangeShapeType="1" noTextEdit="1"/>
          </p:cNvSpPr>
          <p:nvPr/>
        </p:nvSpPr>
        <p:spPr bwMode="auto">
          <a:xfrm>
            <a:off x="3276600" y="668338"/>
            <a:ext cx="2530475"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43011" name="Text Box 3"/>
          <p:cNvSpPr txBox="1">
            <a:spLocks noChangeArrowheads="1"/>
          </p:cNvSpPr>
          <p:nvPr/>
        </p:nvSpPr>
        <p:spPr bwMode="auto">
          <a:xfrm>
            <a:off x="533400" y="1844675"/>
            <a:ext cx="79978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sz="1000" b="1" dirty="0">
              <a:latin typeface="宋体" panose="02010600030101010101" pitchFamily="2" charset="-122"/>
              <a:sym typeface="宋体" panose="02010600030101010101" pitchFamily="2" charset="-122"/>
            </a:endParaRPr>
          </a:p>
          <a:p>
            <a:pPr>
              <a:buFont typeface="Arial" panose="020B0604020202020204" pitchFamily="34" charset="0"/>
              <a:buChar char="•"/>
            </a:pPr>
            <a:r>
              <a:rPr lang="en-US" altLang="zh-CN" sz="3200" dirty="0">
                <a:latin typeface="Times New Roman" panose="02020603050405020304" pitchFamily="18" charset="0"/>
              </a:rPr>
              <a:t>Read the passage for at least 20 minutes and    try to recite some of it.</a:t>
            </a:r>
            <a:endParaRPr lang="zh-CN" altLang="zh-CN" sz="3200" dirty="0">
              <a:latin typeface="Times New Roman" panose="02020603050405020304" pitchFamily="18" charset="0"/>
            </a:endParaRPr>
          </a:p>
          <a:p>
            <a:pPr>
              <a:buFont typeface="Arial" panose="020B0604020202020204" pitchFamily="34" charset="0"/>
              <a:buChar char="•"/>
            </a:pPr>
            <a:r>
              <a:rPr lang="en-US" altLang="zh-CN" sz="3200" dirty="0">
                <a:latin typeface="Times New Roman" panose="02020603050405020304" pitchFamily="18" charset="0"/>
              </a:rPr>
              <a:t>Finish the exercise book.</a:t>
            </a:r>
            <a:endParaRPr lang="zh-CN" altLang="zh-CN"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rot="21230610">
            <a:off x="3240088" y="749300"/>
            <a:ext cx="2255837" cy="646113"/>
          </a:xfrm>
          <a:prstGeom prst="roundRect">
            <a:avLst/>
          </a:prstGeom>
          <a:solidFill>
            <a:schemeClr val="accent4">
              <a:lumMod val="40000"/>
              <a:lumOff val="60000"/>
            </a:schemeClr>
          </a:solidFill>
          <a:effectLst>
            <a:outerShdw blurRad="50800" dist="38100" dir="2700000" algn="tl" rotWithShape="0">
              <a:prstClr val="black">
                <a:alpha val="40000"/>
              </a:prstClr>
            </a:outerShdw>
          </a:effectLst>
        </p:spPr>
        <p:txBody>
          <a:bodyPr wrap="none">
            <a:spAutoFit/>
          </a:bodyPr>
          <a:lstStyle/>
          <a:p>
            <a:pPr eaLnBrk="0" hangingPunct="0">
              <a:defRPr/>
            </a:pPr>
            <a:r>
              <a:rPr lang="en-US" altLang="x-none" sz="3200" dirty="0">
                <a:sym typeface="+mn-ea"/>
              </a:rPr>
              <a:t>New words</a:t>
            </a:r>
            <a:endParaRPr lang="en-US" altLang="zh-CN" sz="3200" dirty="0">
              <a:sym typeface="+mn-ea"/>
            </a:endParaRPr>
          </a:p>
        </p:txBody>
      </p:sp>
      <p:sp>
        <p:nvSpPr>
          <p:cNvPr id="5" name="Text Box 7"/>
          <p:cNvSpPr txBox="1">
            <a:spLocks noChangeArrowheads="1"/>
          </p:cNvSpPr>
          <p:nvPr/>
        </p:nvSpPr>
        <p:spPr bwMode="auto">
          <a:xfrm>
            <a:off x="641350" y="1489075"/>
            <a:ext cx="75771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solidFill>
                  <a:srgbClr val="C00000"/>
                </a:solidFill>
                <a:latin typeface="Times New Roman" panose="02020603050405020304" pitchFamily="18" charset="0"/>
                <a:ea typeface="黑体" panose="02010609060101010101" pitchFamily="49" charset="-122"/>
              </a:rPr>
              <a:t>1. dangerous  </a:t>
            </a:r>
            <a:r>
              <a:rPr lang="en-US" altLang="zh-CN" sz="2800" i="1" dirty="0">
                <a:solidFill>
                  <a:srgbClr val="C00000"/>
                </a:solidFill>
                <a:latin typeface="Times New Roman" panose="02020603050405020304" pitchFamily="18" charset="0"/>
                <a:ea typeface="黑体" panose="02010609060101010101" pitchFamily="49" charset="-122"/>
              </a:rPr>
              <a:t>adj</a:t>
            </a:r>
            <a:r>
              <a:rPr lang="en-US" altLang="zh-CN" sz="2800" dirty="0">
                <a:solidFill>
                  <a:srgbClr val="C00000"/>
                </a:solidFill>
                <a:latin typeface="Times New Roman" panose="02020603050405020304" pitchFamily="18" charset="0"/>
                <a:ea typeface="黑体" panose="02010609060101010101" pitchFamily="49" charset="-122"/>
              </a:rPr>
              <a:t>.   </a:t>
            </a:r>
            <a:r>
              <a:rPr lang="zh-CN" altLang="en-US" sz="2800" dirty="0">
                <a:solidFill>
                  <a:srgbClr val="C00000"/>
                </a:solidFill>
                <a:latin typeface="Times New Roman" panose="02020603050405020304" pitchFamily="18" charset="0"/>
                <a:ea typeface="黑体" panose="02010609060101010101" pitchFamily="49" charset="-122"/>
              </a:rPr>
              <a:t>有危险的；不安全的</a:t>
            </a:r>
            <a:endParaRPr lang="en-US" altLang="zh-CN" sz="2800" dirty="0">
              <a:solidFill>
                <a:srgbClr val="C00000"/>
              </a:solidFill>
              <a:latin typeface="Times New Roman" panose="02020603050405020304" pitchFamily="18" charset="0"/>
              <a:ea typeface="黑体" panose="02010609060101010101" pitchFamily="49" charset="-122"/>
            </a:endParaRPr>
          </a:p>
        </p:txBody>
      </p:sp>
      <p:sp>
        <p:nvSpPr>
          <p:cNvPr id="6" name="Text Box 10"/>
          <p:cNvSpPr txBox="1">
            <a:spLocks noChangeArrowheads="1"/>
          </p:cNvSpPr>
          <p:nvPr/>
        </p:nvSpPr>
        <p:spPr bwMode="auto">
          <a:xfrm>
            <a:off x="641350" y="2914650"/>
            <a:ext cx="588645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latin typeface="Times New Roman" panose="02020603050405020304" pitchFamily="18" charset="0"/>
                <a:ea typeface="黑体" panose="02010609060101010101" pitchFamily="49" charset="-122"/>
              </a:rPr>
              <a:t>e.g. Some animals are in great </a:t>
            </a:r>
            <a:r>
              <a:rPr lang="en-US" altLang="zh-CN" sz="2800" dirty="0">
                <a:solidFill>
                  <a:srgbClr val="0000FF"/>
                </a:solidFill>
                <a:latin typeface="Times New Roman" panose="02020603050405020304" pitchFamily="18" charset="0"/>
                <a:ea typeface="黑体" panose="02010609060101010101" pitchFamily="49" charset="-122"/>
              </a:rPr>
              <a:t>danger</a:t>
            </a:r>
            <a:r>
              <a:rPr lang="en-US" altLang="zh-CN" sz="2800" dirty="0">
                <a:latin typeface="Times New Roman" panose="02020603050405020304" pitchFamily="18" charset="0"/>
                <a:ea typeface="黑体" panose="02010609060101010101" pitchFamily="49" charset="-122"/>
              </a:rPr>
              <a:t>. </a:t>
            </a:r>
          </a:p>
          <a:p>
            <a:pPr eaLnBrk="1" hangingPunct="1">
              <a:lnSpc>
                <a:spcPct val="120000"/>
              </a:lnSpc>
            </a:pPr>
            <a:r>
              <a:rPr lang="zh-CN" altLang="en-US" sz="2800" dirty="0">
                <a:latin typeface="Times New Roman" panose="02020603050405020304" pitchFamily="18" charset="0"/>
                <a:ea typeface="黑体" panose="02010609060101010101" pitchFamily="49" charset="-122"/>
              </a:rPr>
              <a:t>       一些动物处于极大的危险中。</a:t>
            </a:r>
            <a:endParaRPr lang="en-US" altLang="zh-CN" sz="2800" dirty="0">
              <a:latin typeface="Times New Roman" panose="02020603050405020304" pitchFamily="18" charset="0"/>
              <a:ea typeface="黑体" panose="02010609060101010101" pitchFamily="49" charset="-122"/>
            </a:endParaRPr>
          </a:p>
        </p:txBody>
      </p:sp>
      <p:sp>
        <p:nvSpPr>
          <p:cNvPr id="7" name="Text Box 5"/>
          <p:cNvSpPr txBox="1">
            <a:spLocks noChangeArrowheads="1"/>
          </p:cNvSpPr>
          <p:nvPr/>
        </p:nvSpPr>
        <p:spPr bwMode="auto">
          <a:xfrm>
            <a:off x="801688" y="2078038"/>
            <a:ext cx="54546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zh-CN" altLang="en-US" sz="2800" dirty="0">
                <a:solidFill>
                  <a:srgbClr val="C00000"/>
                </a:solidFill>
                <a:latin typeface="Times New Roman" panose="02020603050405020304" pitchFamily="18" charset="0"/>
                <a:ea typeface="黑体" panose="02010609060101010101" pitchFamily="49" charset="-122"/>
              </a:rPr>
              <a:t>名词</a:t>
            </a:r>
            <a:r>
              <a:rPr lang="en-US" altLang="zh-CN" sz="2800" dirty="0">
                <a:solidFill>
                  <a:srgbClr val="C00000"/>
                </a:solidFill>
                <a:latin typeface="Times New Roman" panose="02020603050405020304" pitchFamily="18" charset="0"/>
                <a:ea typeface="黑体" panose="02010609060101010101" pitchFamily="49" charset="-122"/>
              </a:rPr>
              <a:t>danger +</a:t>
            </a:r>
            <a:r>
              <a:rPr lang="zh-CN" altLang="en-US" sz="2800" dirty="0">
                <a:solidFill>
                  <a:srgbClr val="C00000"/>
                </a:solidFill>
                <a:latin typeface="Times New Roman" panose="02020603050405020304" pitchFamily="18" charset="0"/>
                <a:ea typeface="黑体" panose="02010609060101010101" pitchFamily="49" charset="-122"/>
              </a:rPr>
              <a:t>后缀</a:t>
            </a:r>
            <a:r>
              <a:rPr lang="en-US" altLang="zh-CN" sz="2800" dirty="0" err="1">
                <a:solidFill>
                  <a:srgbClr val="C00000"/>
                </a:solidFill>
                <a:latin typeface="Times New Roman" panose="02020603050405020304" pitchFamily="18" charset="0"/>
                <a:ea typeface="黑体" panose="02010609060101010101" pitchFamily="49" charset="-122"/>
              </a:rPr>
              <a:t>ous</a:t>
            </a:r>
            <a:r>
              <a:rPr lang="en-US" altLang="zh-CN" sz="2800" dirty="0">
                <a:solidFill>
                  <a:srgbClr val="C00000"/>
                </a:solidFill>
                <a:latin typeface="Times New Roman" panose="02020603050405020304" pitchFamily="18" charset="0"/>
                <a:ea typeface="黑体" panose="02010609060101010101" pitchFamily="49" charset="-122"/>
              </a:rPr>
              <a:t> → dangerous </a:t>
            </a:r>
          </a:p>
        </p:txBody>
      </p:sp>
      <p:sp>
        <p:nvSpPr>
          <p:cNvPr id="8" name="矩形 9"/>
          <p:cNvSpPr>
            <a:spLocks noChangeArrowheads="1"/>
          </p:cNvSpPr>
          <p:nvPr/>
        </p:nvSpPr>
        <p:spPr bwMode="auto">
          <a:xfrm>
            <a:off x="1284288" y="4083050"/>
            <a:ext cx="5103812"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800" dirty="0">
                <a:latin typeface="Times New Roman" panose="02020603050405020304" pitchFamily="18" charset="0"/>
                <a:ea typeface="黑体" panose="02010609060101010101" pitchFamily="49" charset="-122"/>
              </a:rPr>
              <a:t>Lions are </a:t>
            </a:r>
            <a:r>
              <a:rPr lang="en-US" altLang="zh-CN" sz="2800" dirty="0">
                <a:solidFill>
                  <a:srgbClr val="0000FF"/>
                </a:solidFill>
                <a:latin typeface="Times New Roman" panose="02020603050405020304" pitchFamily="18" charset="0"/>
                <a:ea typeface="黑体" panose="02010609060101010101" pitchFamily="49" charset="-122"/>
              </a:rPr>
              <a:t>dangerous</a:t>
            </a:r>
            <a:r>
              <a:rPr lang="en-US" altLang="zh-CN" sz="2800" dirty="0">
                <a:latin typeface="Times New Roman" panose="02020603050405020304" pitchFamily="18" charset="0"/>
                <a:ea typeface="黑体" panose="02010609060101010101" pitchFamily="49" charset="-122"/>
              </a:rPr>
              <a:t> animals. </a:t>
            </a:r>
          </a:p>
          <a:p>
            <a:pPr>
              <a:lnSpc>
                <a:spcPct val="120000"/>
              </a:lnSpc>
            </a:pPr>
            <a:r>
              <a:rPr lang="zh-CN" altLang="en-US" sz="2800" dirty="0">
                <a:latin typeface="Times New Roman" panose="02020603050405020304" pitchFamily="18" charset="0"/>
                <a:ea typeface="黑体" panose="02010609060101010101" pitchFamily="49" charset="-122"/>
              </a:rPr>
              <a:t>狮子是危险的动物。</a:t>
            </a:r>
            <a:endParaRPr lang="en-US" altLang="zh-CN" sz="2800" dirty="0">
              <a:latin typeface="Times New Roman" panose="02020603050405020304" pitchFamily="18" charset="0"/>
              <a:ea typeface="黑体" panose="02010609060101010101" pitchFamily="49" charset="-122"/>
            </a:endParaRPr>
          </a:p>
        </p:txBody>
      </p:sp>
      <p:sp>
        <p:nvSpPr>
          <p:cNvPr id="10247" name="TextBox 8"/>
          <p:cNvSpPr txBox="1">
            <a:spLocks noChangeArrowheads="1"/>
          </p:cNvSpPr>
          <p:nvPr/>
        </p:nvSpPr>
        <p:spPr bwMode="auto">
          <a:xfrm>
            <a:off x="0" y="561975"/>
            <a:ext cx="1566863"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t>present</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3"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8" dur="1000" fill="hold"/>
                                        <p:tgtEl>
                                          <p:spTgt spid="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41400" y="3487738"/>
            <a:ext cx="54546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solidFill>
                  <a:srgbClr val="C00000"/>
                </a:solidFill>
                <a:latin typeface="Times New Roman" panose="02020603050405020304" pitchFamily="18" charset="0"/>
                <a:ea typeface="黑体" panose="02010609060101010101" pitchFamily="49" charset="-122"/>
              </a:rPr>
              <a:t>fall down  </a:t>
            </a:r>
            <a:r>
              <a:rPr lang="zh-CN" altLang="en-US" sz="2800" dirty="0">
                <a:solidFill>
                  <a:srgbClr val="C00000"/>
                </a:solidFill>
                <a:latin typeface="Times New Roman" panose="02020603050405020304" pitchFamily="18" charset="0"/>
                <a:ea typeface="黑体" panose="02010609060101010101" pitchFamily="49" charset="-122"/>
              </a:rPr>
              <a:t>突然倒下；跌倒；倒塌 </a:t>
            </a:r>
          </a:p>
        </p:txBody>
      </p:sp>
      <p:sp>
        <p:nvSpPr>
          <p:cNvPr id="3" name="Text Box 6"/>
          <p:cNvSpPr txBox="1">
            <a:spLocks noChangeArrowheads="1"/>
          </p:cNvSpPr>
          <p:nvPr/>
        </p:nvSpPr>
        <p:spPr bwMode="auto">
          <a:xfrm>
            <a:off x="663575" y="841375"/>
            <a:ext cx="33210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solidFill>
                  <a:srgbClr val="C00000"/>
                </a:solidFill>
                <a:latin typeface="Times New Roman" panose="02020603050405020304" pitchFamily="18" charset="0"/>
                <a:ea typeface="黑体" panose="02010609060101010101" pitchFamily="49" charset="-122"/>
              </a:rPr>
              <a:t>2. factory   </a:t>
            </a:r>
            <a:r>
              <a:rPr lang="en-US" altLang="zh-CN" sz="2800" i="1" dirty="0">
                <a:solidFill>
                  <a:srgbClr val="C00000"/>
                </a:solidFill>
                <a:latin typeface="Times New Roman" panose="02020603050405020304" pitchFamily="18" charset="0"/>
                <a:ea typeface="黑体" panose="02010609060101010101" pitchFamily="49" charset="-122"/>
              </a:rPr>
              <a:t>n</a:t>
            </a:r>
            <a:r>
              <a:rPr lang="en-US" altLang="zh-CN" sz="2800" dirty="0">
                <a:solidFill>
                  <a:srgbClr val="C00000"/>
                </a:solidFill>
                <a:latin typeface="Times New Roman" panose="02020603050405020304" pitchFamily="18" charset="0"/>
                <a:ea typeface="黑体" panose="02010609060101010101" pitchFamily="49" charset="-122"/>
              </a:rPr>
              <a:t>.  </a:t>
            </a:r>
            <a:r>
              <a:rPr lang="zh-CN" altLang="en-US" sz="2800" dirty="0">
                <a:solidFill>
                  <a:srgbClr val="C00000"/>
                </a:solidFill>
                <a:latin typeface="Times New Roman" panose="02020603050405020304" pitchFamily="18" charset="0"/>
                <a:ea typeface="黑体" panose="02010609060101010101" pitchFamily="49" charset="-122"/>
              </a:rPr>
              <a:t>工厂</a:t>
            </a:r>
            <a:endParaRPr lang="en-US" altLang="zh-CN" sz="2800" dirty="0">
              <a:solidFill>
                <a:srgbClr val="C00000"/>
              </a:solidFill>
              <a:latin typeface="Times New Roman" panose="02020603050405020304" pitchFamily="18" charset="0"/>
              <a:ea typeface="黑体" panose="02010609060101010101" pitchFamily="49" charset="-122"/>
            </a:endParaRPr>
          </a:p>
        </p:txBody>
      </p:sp>
      <p:sp>
        <p:nvSpPr>
          <p:cNvPr id="4" name="Text Box 7"/>
          <p:cNvSpPr txBox="1">
            <a:spLocks noChangeArrowheads="1"/>
          </p:cNvSpPr>
          <p:nvPr/>
        </p:nvSpPr>
        <p:spPr bwMode="auto">
          <a:xfrm>
            <a:off x="717550" y="1438275"/>
            <a:ext cx="702468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latin typeface="Times New Roman" panose="02020603050405020304" pitchFamily="18" charset="0"/>
                <a:ea typeface="黑体" panose="02010609060101010101" pitchFamily="49" charset="-122"/>
              </a:rPr>
              <a:t>e.g. There will be more </a:t>
            </a:r>
            <a:r>
              <a:rPr lang="en-US" altLang="zh-CN" sz="2800" dirty="0">
                <a:solidFill>
                  <a:srgbClr val="0000FF"/>
                </a:solidFill>
                <a:latin typeface="Times New Roman" panose="02020603050405020304" pitchFamily="18" charset="0"/>
                <a:ea typeface="黑体" panose="02010609060101010101" pitchFamily="49" charset="-122"/>
              </a:rPr>
              <a:t>factories </a:t>
            </a:r>
            <a:r>
              <a:rPr lang="en-US" altLang="zh-CN" sz="2800" dirty="0">
                <a:latin typeface="Times New Roman" panose="02020603050405020304" pitchFamily="18" charset="0"/>
                <a:ea typeface="黑体" panose="02010609060101010101" pitchFamily="49" charset="-122"/>
              </a:rPr>
              <a:t>in the future. </a:t>
            </a:r>
          </a:p>
          <a:p>
            <a:pPr eaLnBrk="1" hangingPunct="1">
              <a:lnSpc>
                <a:spcPct val="120000"/>
              </a:lnSpc>
            </a:pPr>
            <a:r>
              <a:rPr lang="zh-CN" altLang="en-US" sz="2800" dirty="0">
                <a:latin typeface="Times New Roman" panose="02020603050405020304" pitchFamily="18" charset="0"/>
                <a:ea typeface="黑体" panose="02010609060101010101" pitchFamily="49" charset="-122"/>
              </a:rPr>
              <a:t>       将来会有更多的工厂。</a:t>
            </a:r>
            <a:endParaRPr lang="en-US" altLang="zh-CN" sz="2800" dirty="0">
              <a:latin typeface="Times New Roman" panose="02020603050405020304" pitchFamily="18" charset="0"/>
              <a:ea typeface="黑体" panose="02010609060101010101" pitchFamily="49" charset="-122"/>
            </a:endParaRPr>
          </a:p>
        </p:txBody>
      </p:sp>
      <p:sp>
        <p:nvSpPr>
          <p:cNvPr id="5" name="Text Box 10"/>
          <p:cNvSpPr txBox="1">
            <a:spLocks noChangeArrowheads="1"/>
          </p:cNvSpPr>
          <p:nvPr/>
        </p:nvSpPr>
        <p:spPr bwMode="auto">
          <a:xfrm>
            <a:off x="792163" y="4132263"/>
            <a:ext cx="74834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latin typeface="Times New Roman" panose="02020603050405020304" pitchFamily="18" charset="0"/>
                <a:ea typeface="黑体" panose="02010609060101010101" pitchFamily="49" charset="-122"/>
              </a:rPr>
              <a:t>e.g. The house might </a:t>
            </a:r>
            <a:r>
              <a:rPr lang="en-US" altLang="zh-CN" sz="2800" dirty="0">
                <a:solidFill>
                  <a:srgbClr val="0000FF"/>
                </a:solidFill>
                <a:latin typeface="Times New Roman" panose="02020603050405020304" pitchFamily="18" charset="0"/>
                <a:ea typeface="黑体" panose="02010609060101010101" pitchFamily="49" charset="-122"/>
              </a:rPr>
              <a:t>fall down</a:t>
            </a:r>
            <a:r>
              <a:rPr lang="en-US" altLang="zh-CN" sz="2800" dirty="0">
                <a:latin typeface="Times New Roman" panose="02020603050405020304" pitchFamily="18" charset="0"/>
                <a:ea typeface="黑体" panose="02010609060101010101" pitchFamily="49" charset="-122"/>
              </a:rPr>
              <a:t> in a few months. </a:t>
            </a:r>
            <a:r>
              <a:rPr lang="zh-CN" altLang="en-US" sz="2800" dirty="0">
                <a:latin typeface="Times New Roman" panose="02020603050405020304" pitchFamily="18" charset="0"/>
                <a:ea typeface="黑体" panose="02010609060101010101" pitchFamily="49" charset="-122"/>
              </a:rPr>
              <a:t>几个月内这所房屋也许就会倒塌。</a:t>
            </a:r>
          </a:p>
        </p:txBody>
      </p:sp>
      <p:sp>
        <p:nvSpPr>
          <p:cNvPr id="6" name="Text Box 5"/>
          <p:cNvSpPr txBox="1">
            <a:spLocks noChangeArrowheads="1"/>
          </p:cNvSpPr>
          <p:nvPr/>
        </p:nvSpPr>
        <p:spPr bwMode="auto">
          <a:xfrm>
            <a:off x="663575" y="2843213"/>
            <a:ext cx="79978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dirty="0">
                <a:solidFill>
                  <a:srgbClr val="C00000"/>
                </a:solidFill>
                <a:latin typeface="Times New Roman" panose="02020603050405020304" pitchFamily="18" charset="0"/>
                <a:ea typeface="黑体" panose="02010609060101010101" pitchFamily="49" charset="-122"/>
              </a:rPr>
              <a:t>3. fall   </a:t>
            </a:r>
            <a:r>
              <a:rPr lang="en-US" altLang="zh-CN" sz="2800" i="1" dirty="0">
                <a:solidFill>
                  <a:srgbClr val="C00000"/>
                </a:solidFill>
                <a:latin typeface="Times New Roman" panose="02020603050405020304" pitchFamily="18" charset="0"/>
                <a:ea typeface="黑体" panose="02010609060101010101" pitchFamily="49" charset="-122"/>
              </a:rPr>
              <a:t>v.  </a:t>
            </a:r>
            <a:r>
              <a:rPr lang="en-US" altLang="zh-CN" sz="2800" dirty="0">
                <a:solidFill>
                  <a:srgbClr val="C00000"/>
                </a:solidFill>
                <a:latin typeface="Times New Roman" panose="02020603050405020304" pitchFamily="18" charset="0"/>
                <a:ea typeface="黑体" panose="02010609060101010101" pitchFamily="49" charset="-122"/>
              </a:rPr>
              <a:t>(fell/ </a:t>
            </a:r>
            <a:r>
              <a:rPr lang="en-US" altLang="zh-CN" sz="2800" dirty="0" err="1">
                <a:solidFill>
                  <a:srgbClr val="C00000"/>
                </a:solidFill>
                <a:latin typeface="Times New Roman" panose="02020603050405020304" pitchFamily="18" charset="0"/>
                <a:ea typeface="黑体" panose="02010609060101010101" pitchFamily="49" charset="-122"/>
              </a:rPr>
              <a:t>fel</a:t>
            </a:r>
            <a:r>
              <a:rPr lang="en-US" altLang="zh-CN" sz="2800" dirty="0">
                <a:solidFill>
                  <a:srgbClr val="C00000"/>
                </a:solidFill>
                <a:latin typeface="Times New Roman" panose="02020603050405020304" pitchFamily="18" charset="0"/>
                <a:ea typeface="黑体" panose="02010609060101010101" pitchFamily="49" charset="-122"/>
              </a:rPr>
              <a:t>/) </a:t>
            </a:r>
            <a:r>
              <a:rPr lang="zh-CN" altLang="en-US" sz="2800" dirty="0">
                <a:solidFill>
                  <a:srgbClr val="C00000"/>
                </a:solidFill>
                <a:latin typeface="Times New Roman" panose="02020603050405020304" pitchFamily="18" charset="0"/>
                <a:ea typeface="黑体" panose="02010609060101010101" pitchFamily="49" charset="-122"/>
              </a:rPr>
              <a:t>倒塌；跌倒；掉落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1+#ppt_w/2"/>
                                          </p:val>
                                        </p:tav>
                                        <p:tav tm="100000">
                                          <p:val>
                                            <p:strVal val="#ppt_x"/>
                                          </p:val>
                                        </p:tav>
                                      </p:tavLst>
                                    </p:anim>
                                    <p:anim calcmode="lin" valueType="num">
                                      <p:cBhvr additive="base">
                                        <p:cTn id="2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887413" y="1497013"/>
            <a:ext cx="53467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2800">
                <a:solidFill>
                  <a:srgbClr val="C00000"/>
                </a:solidFill>
                <a:latin typeface="Times New Roman" panose="02020603050405020304" pitchFamily="18" charset="0"/>
                <a:ea typeface="黑体" panose="02010609060101010101" pitchFamily="49" charset="-122"/>
              </a:rPr>
              <a:t>前缀</a:t>
            </a:r>
            <a:r>
              <a:rPr lang="en-US" altLang="zh-CN" sz="2800">
                <a:solidFill>
                  <a:srgbClr val="C00000"/>
                </a:solidFill>
                <a:latin typeface="Times New Roman" panose="02020603050405020304" pitchFamily="18" charset="0"/>
                <a:ea typeface="黑体" panose="02010609060101010101" pitchFamily="49" charset="-122"/>
              </a:rPr>
              <a:t>(dis) + agree (</a:t>
            </a:r>
            <a:r>
              <a:rPr lang="zh-CN" altLang="en-US" sz="2800">
                <a:solidFill>
                  <a:srgbClr val="C00000"/>
                </a:solidFill>
                <a:latin typeface="Times New Roman" panose="02020603050405020304" pitchFamily="18" charset="0"/>
                <a:ea typeface="黑体" panose="02010609060101010101" pitchFamily="49" charset="-122"/>
              </a:rPr>
              <a:t>同意</a:t>
            </a:r>
            <a:r>
              <a:rPr lang="en-US" altLang="zh-CN" sz="2800">
                <a:solidFill>
                  <a:srgbClr val="C00000"/>
                </a:solidFill>
                <a:latin typeface="Times New Roman" panose="02020603050405020304" pitchFamily="18" charset="0"/>
                <a:ea typeface="黑体" panose="02010609060101010101" pitchFamily="49" charset="-122"/>
              </a:rPr>
              <a:t>)→disagree</a:t>
            </a:r>
          </a:p>
        </p:txBody>
      </p:sp>
      <p:sp>
        <p:nvSpPr>
          <p:cNvPr id="3" name="Text Box 6"/>
          <p:cNvSpPr txBox="1">
            <a:spLocks noChangeArrowheads="1"/>
          </p:cNvSpPr>
          <p:nvPr/>
        </p:nvSpPr>
        <p:spPr bwMode="auto">
          <a:xfrm>
            <a:off x="636588" y="793750"/>
            <a:ext cx="723423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4. disagree  </a:t>
            </a:r>
            <a:r>
              <a:rPr lang="en-US" altLang="zh-CN" sz="2800" i="1">
                <a:solidFill>
                  <a:srgbClr val="C00000"/>
                </a:solidFill>
                <a:latin typeface="Times New Roman" panose="02020603050405020304" pitchFamily="18" charset="0"/>
                <a:ea typeface="黑体" panose="02010609060101010101" pitchFamily="49" charset="-122"/>
              </a:rPr>
              <a:t>v.</a:t>
            </a:r>
            <a:r>
              <a:rPr lang="en-US" altLang="zh-CN" sz="2800">
                <a:solidFill>
                  <a:srgbClr val="C00000"/>
                </a:solidFill>
                <a:latin typeface="Times New Roman" panose="02020603050405020304" pitchFamily="18" charset="0"/>
                <a:ea typeface="黑体" panose="02010609060101010101" pitchFamily="49" charset="-122"/>
              </a:rPr>
              <a:t>  </a:t>
            </a:r>
            <a:r>
              <a:rPr lang="zh-CN" altLang="en-US" sz="2800">
                <a:solidFill>
                  <a:srgbClr val="C00000"/>
                </a:solidFill>
                <a:latin typeface="Times New Roman" panose="02020603050405020304" pitchFamily="18" charset="0"/>
                <a:ea typeface="黑体" panose="02010609060101010101" pitchFamily="49" charset="-122"/>
              </a:rPr>
              <a:t>不同意；持不同意见；有分歧</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4" name="Text Box 7"/>
          <p:cNvSpPr txBox="1">
            <a:spLocks noChangeArrowheads="1"/>
          </p:cNvSpPr>
          <p:nvPr/>
        </p:nvSpPr>
        <p:spPr bwMode="auto">
          <a:xfrm>
            <a:off x="636588" y="2198688"/>
            <a:ext cx="75009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My father </a:t>
            </a:r>
            <a:r>
              <a:rPr lang="en-US" altLang="zh-CN" sz="2800">
                <a:solidFill>
                  <a:srgbClr val="0000FF"/>
                </a:solidFill>
                <a:latin typeface="Times New Roman" panose="02020603050405020304" pitchFamily="18" charset="0"/>
                <a:ea typeface="黑体" panose="02010609060101010101" pitchFamily="49" charset="-122"/>
              </a:rPr>
              <a:t>agrees</a:t>
            </a:r>
            <a:r>
              <a:rPr lang="en-US" altLang="zh-CN" sz="2800">
                <a:latin typeface="Times New Roman" panose="02020603050405020304" pitchFamily="18" charset="0"/>
                <a:ea typeface="黑体" panose="02010609060101010101" pitchFamily="49" charset="-122"/>
              </a:rPr>
              <a:t>, but my mother </a:t>
            </a:r>
            <a:r>
              <a:rPr lang="en-US" altLang="zh-CN" sz="2800">
                <a:solidFill>
                  <a:srgbClr val="0000FF"/>
                </a:solidFill>
                <a:latin typeface="Times New Roman" panose="02020603050405020304" pitchFamily="18" charset="0"/>
                <a:ea typeface="黑体" panose="02010609060101010101" pitchFamily="49" charset="-122"/>
              </a:rPr>
              <a:t>disagrees</a:t>
            </a:r>
            <a:r>
              <a:rPr lang="en-US" altLang="zh-CN" sz="2800">
                <a:latin typeface="Times New Roman" panose="02020603050405020304" pitchFamily="18" charset="0"/>
                <a:ea typeface="黑体" panose="02010609060101010101" pitchFamily="49" charset="-122"/>
              </a:rPr>
              <a:t>. </a:t>
            </a:r>
          </a:p>
          <a:p>
            <a:pPr eaLnBrk="1" hangingPunct="1">
              <a:lnSpc>
                <a:spcPct val="120000"/>
              </a:lnSpc>
            </a:pPr>
            <a:r>
              <a:rPr lang="zh-CN" altLang="en-US" sz="2800">
                <a:latin typeface="Times New Roman" panose="02020603050405020304" pitchFamily="18" charset="0"/>
                <a:ea typeface="黑体" panose="02010609060101010101" pitchFamily="49" charset="-122"/>
              </a:rPr>
              <a:t>       我爸爸同意，但我妈妈不同意。</a:t>
            </a:r>
            <a:endParaRPr lang="en-US" altLang="zh-CN" sz="2800">
              <a:latin typeface="Times New Roman" panose="02020603050405020304" pitchFamily="18" charset="0"/>
              <a:ea typeface="黑体" panose="02010609060101010101" pitchFamily="49" charset="-122"/>
            </a:endParaRPr>
          </a:p>
        </p:txBody>
      </p:sp>
      <p:sp>
        <p:nvSpPr>
          <p:cNvPr id="5" name="Text Box 10"/>
          <p:cNvSpPr txBox="1">
            <a:spLocks noChangeArrowheads="1"/>
          </p:cNvSpPr>
          <p:nvPr/>
        </p:nvSpPr>
        <p:spPr bwMode="auto">
          <a:xfrm>
            <a:off x="1041400" y="4171950"/>
            <a:ext cx="48069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believe sb.</a:t>
            </a:r>
            <a:r>
              <a:rPr lang="zh-CN" altLang="en-US" sz="2800">
                <a:solidFill>
                  <a:srgbClr val="C00000"/>
                </a:solidFill>
                <a:latin typeface="Times New Roman" panose="02020603050405020304" pitchFamily="18" charset="0"/>
                <a:ea typeface="黑体" panose="02010609060101010101" pitchFamily="49" charset="-122"/>
              </a:rPr>
              <a:t> 相信某人说的话</a:t>
            </a:r>
            <a:endParaRPr lang="en-US" altLang="zh-CN" sz="2800">
              <a:solidFill>
                <a:srgbClr val="C00000"/>
              </a:solidFill>
              <a:latin typeface="Times New Roman" panose="02020603050405020304" pitchFamily="18" charset="0"/>
              <a:ea typeface="黑体" panose="02010609060101010101" pitchFamily="49" charset="-122"/>
            </a:endParaRPr>
          </a:p>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believe + that </a:t>
            </a:r>
            <a:r>
              <a:rPr lang="zh-CN" altLang="en-US" sz="2800">
                <a:solidFill>
                  <a:srgbClr val="C00000"/>
                </a:solidFill>
                <a:latin typeface="Times New Roman" panose="02020603050405020304" pitchFamily="18" charset="0"/>
                <a:ea typeface="黑体" panose="02010609060101010101" pitchFamily="49" charset="-122"/>
              </a:rPr>
              <a:t>从句</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6" name="Text Box 5"/>
          <p:cNvSpPr txBox="1">
            <a:spLocks noChangeArrowheads="1"/>
          </p:cNvSpPr>
          <p:nvPr/>
        </p:nvSpPr>
        <p:spPr bwMode="auto">
          <a:xfrm>
            <a:off x="636588" y="3578225"/>
            <a:ext cx="709453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5. believe  </a:t>
            </a:r>
            <a:r>
              <a:rPr lang="en-US" altLang="zh-CN" sz="2800" i="1">
                <a:solidFill>
                  <a:srgbClr val="C00000"/>
                </a:solidFill>
                <a:latin typeface="Times New Roman" panose="02020603050405020304" pitchFamily="18" charset="0"/>
                <a:ea typeface="黑体" panose="02010609060101010101" pitchFamily="49" charset="-122"/>
              </a:rPr>
              <a:t>v.</a:t>
            </a:r>
            <a:r>
              <a:rPr lang="en-US" altLang="zh-CN" sz="2800">
                <a:solidFill>
                  <a:srgbClr val="C00000"/>
                </a:solidFill>
                <a:latin typeface="Times New Roman" panose="02020603050405020304" pitchFamily="18" charset="0"/>
                <a:ea typeface="黑体" panose="02010609060101010101" pitchFamily="49" charset="-122"/>
              </a:rPr>
              <a:t> </a:t>
            </a:r>
            <a:r>
              <a:rPr lang="zh-CN" altLang="en-US" sz="2800">
                <a:solidFill>
                  <a:srgbClr val="C00000"/>
                </a:solidFill>
                <a:latin typeface="Times New Roman" panose="02020603050405020304" pitchFamily="18" charset="0"/>
                <a:ea typeface="黑体" panose="02010609060101010101" pitchFamily="49" charset="-122"/>
              </a:rPr>
              <a:t>相信；认为有可能</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7" name="Text Box 10"/>
          <p:cNvSpPr txBox="1">
            <a:spLocks noChangeArrowheads="1"/>
          </p:cNvSpPr>
          <p:nvPr/>
        </p:nvSpPr>
        <p:spPr bwMode="auto">
          <a:xfrm>
            <a:off x="787400" y="5260975"/>
            <a:ext cx="7726363"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I </a:t>
            </a:r>
            <a:r>
              <a:rPr lang="en-US" altLang="zh-CN" sz="2800">
                <a:solidFill>
                  <a:srgbClr val="0000FF"/>
                </a:solidFill>
                <a:latin typeface="Times New Roman" panose="02020603050405020304" pitchFamily="18" charset="0"/>
                <a:ea typeface="黑体" panose="02010609060101010101" pitchFamily="49" charset="-122"/>
              </a:rPr>
              <a:t>believe that</a:t>
            </a:r>
            <a:r>
              <a:rPr lang="en-US" altLang="zh-CN" sz="2800">
                <a:latin typeface="Times New Roman" panose="02020603050405020304" pitchFamily="18" charset="0"/>
                <a:ea typeface="黑体" panose="02010609060101010101" pitchFamily="49" charset="-122"/>
              </a:rPr>
              <a:t> you can finish the work on time. </a:t>
            </a:r>
          </a:p>
          <a:p>
            <a:pPr eaLnBrk="1" hangingPunct="1">
              <a:lnSpc>
                <a:spcPct val="120000"/>
              </a:lnSpc>
            </a:pPr>
            <a:r>
              <a:rPr lang="zh-CN" altLang="en-US" sz="2800">
                <a:latin typeface="Times New Roman" panose="02020603050405020304" pitchFamily="18" charset="0"/>
                <a:ea typeface="黑体" panose="02010609060101010101" pitchFamily="49" charset="-122"/>
              </a:rPr>
              <a:t>      我相信你会按时完成工作。</a:t>
            </a:r>
            <a:endParaRPr lang="en-US" altLang="zh-CN" sz="280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par>
                                <p:cTn id="19" presetID="2" presetClass="entr" presetSubtype="3"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722313" y="1330325"/>
            <a:ext cx="602138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What is the </a:t>
            </a:r>
            <a:r>
              <a:rPr lang="en-US" altLang="zh-CN" sz="2800">
                <a:solidFill>
                  <a:srgbClr val="0000FF"/>
                </a:solidFill>
                <a:latin typeface="Times New Roman" panose="02020603050405020304" pitchFamily="18" charset="0"/>
                <a:ea typeface="黑体" panose="02010609060101010101" pitchFamily="49" charset="-122"/>
              </a:rPr>
              <a:t>shape</a:t>
            </a:r>
            <a:r>
              <a:rPr lang="en-US" altLang="zh-CN" sz="2800">
                <a:latin typeface="Times New Roman" panose="02020603050405020304" pitchFamily="18" charset="0"/>
                <a:ea typeface="黑体" panose="02010609060101010101" pitchFamily="49" charset="-122"/>
              </a:rPr>
              <a:t> of your kite? </a:t>
            </a:r>
          </a:p>
          <a:p>
            <a:pPr eaLnBrk="1" hangingPunct="1">
              <a:lnSpc>
                <a:spcPct val="120000"/>
              </a:lnSpc>
            </a:pPr>
            <a:r>
              <a:rPr lang="zh-CN" altLang="en-US" sz="2800">
                <a:latin typeface="Times New Roman" panose="02020603050405020304" pitchFamily="18" charset="0"/>
                <a:ea typeface="黑体" panose="02010609060101010101" pitchFamily="49" charset="-122"/>
              </a:rPr>
              <a:t>      你的风筝是什么形状的？</a:t>
            </a:r>
            <a:endParaRPr lang="en-US" altLang="zh-CN" sz="2800">
              <a:latin typeface="Times New Roman" panose="02020603050405020304" pitchFamily="18" charset="0"/>
              <a:ea typeface="黑体" panose="02010609060101010101" pitchFamily="49" charset="-122"/>
            </a:endParaRPr>
          </a:p>
        </p:txBody>
      </p:sp>
      <p:sp>
        <p:nvSpPr>
          <p:cNvPr id="3" name="Text Box 6"/>
          <p:cNvSpPr txBox="1">
            <a:spLocks noChangeArrowheads="1"/>
          </p:cNvSpPr>
          <p:nvPr/>
        </p:nvSpPr>
        <p:spPr bwMode="auto">
          <a:xfrm>
            <a:off x="614363" y="852488"/>
            <a:ext cx="331946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6. shape  </a:t>
            </a:r>
            <a:r>
              <a:rPr lang="en-US" altLang="zh-CN" sz="2800" i="1">
                <a:solidFill>
                  <a:srgbClr val="C00000"/>
                </a:solidFill>
                <a:latin typeface="Times New Roman" panose="02020603050405020304" pitchFamily="18" charset="0"/>
                <a:ea typeface="黑体" panose="02010609060101010101" pitchFamily="49" charset="-122"/>
              </a:rPr>
              <a:t>n</a:t>
            </a:r>
            <a:r>
              <a:rPr lang="en-US" altLang="zh-CN" sz="2800">
                <a:solidFill>
                  <a:srgbClr val="C00000"/>
                </a:solidFill>
                <a:latin typeface="Times New Roman" panose="02020603050405020304" pitchFamily="18" charset="0"/>
                <a:ea typeface="黑体" panose="02010609060101010101" pitchFamily="49" charset="-122"/>
              </a:rPr>
              <a:t>.  </a:t>
            </a:r>
            <a:r>
              <a:rPr lang="zh-CN" altLang="en-US" sz="2800">
                <a:solidFill>
                  <a:srgbClr val="C00000"/>
                </a:solidFill>
                <a:latin typeface="Times New Roman" panose="02020603050405020304" pitchFamily="18" charset="0"/>
                <a:ea typeface="黑体" panose="02010609060101010101" pitchFamily="49" charset="-122"/>
              </a:rPr>
              <a:t>形状</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4" name="Text Box 7"/>
          <p:cNvSpPr txBox="1">
            <a:spLocks noChangeArrowheads="1"/>
          </p:cNvSpPr>
          <p:nvPr/>
        </p:nvSpPr>
        <p:spPr bwMode="auto">
          <a:xfrm>
            <a:off x="668338" y="2549525"/>
            <a:ext cx="591343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7. hundreds of    </a:t>
            </a:r>
            <a:r>
              <a:rPr lang="zh-CN" altLang="en-US" sz="2800">
                <a:solidFill>
                  <a:srgbClr val="C00000"/>
                </a:solidFill>
                <a:latin typeface="Times New Roman" panose="02020603050405020304" pitchFamily="18" charset="0"/>
                <a:ea typeface="黑体" panose="02010609060101010101" pitchFamily="49" charset="-122"/>
              </a:rPr>
              <a:t>许多；大量</a:t>
            </a:r>
            <a:r>
              <a:rPr lang="en-US" altLang="zh-CN" sz="2800">
                <a:solidFill>
                  <a:srgbClr val="C00000"/>
                </a:solidFill>
                <a:latin typeface="Times New Roman" panose="02020603050405020304" pitchFamily="18" charset="0"/>
                <a:ea typeface="黑体" panose="02010609060101010101" pitchFamily="49" charset="-122"/>
              </a:rPr>
              <a:t>= lots of</a:t>
            </a:r>
          </a:p>
        </p:txBody>
      </p:sp>
      <p:sp>
        <p:nvSpPr>
          <p:cNvPr id="5" name="Text Box 8"/>
          <p:cNvSpPr txBox="1">
            <a:spLocks noChangeArrowheads="1"/>
          </p:cNvSpPr>
          <p:nvPr/>
        </p:nvSpPr>
        <p:spPr bwMode="auto">
          <a:xfrm>
            <a:off x="722313" y="4421188"/>
            <a:ext cx="57499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a:latin typeface="Times New Roman" panose="02020603050405020304" pitchFamily="18" charset="0"/>
                <a:ea typeface="黑体" panose="02010609060101010101" pitchFamily="49" charset="-122"/>
              </a:rPr>
              <a:t>【</a:t>
            </a:r>
            <a:r>
              <a:rPr lang="zh-CN" altLang="en-US" sz="2800">
                <a:latin typeface="Times New Roman" panose="02020603050405020304" pitchFamily="18" charset="0"/>
                <a:ea typeface="黑体" panose="02010609060101010101" pitchFamily="49" charset="-122"/>
              </a:rPr>
              <a:t>辨析</a:t>
            </a:r>
            <a:r>
              <a:rPr lang="en-US" altLang="zh-CN" sz="2800">
                <a:latin typeface="Times New Roman" panose="02020603050405020304" pitchFamily="18" charset="0"/>
                <a:ea typeface="黑体" panose="02010609060101010101" pitchFamily="49" charset="-122"/>
              </a:rPr>
              <a:t>】</a:t>
            </a:r>
            <a:r>
              <a:rPr lang="zh-CN" altLang="en-US" sz="2800">
                <a:latin typeface="Times New Roman" panose="02020603050405020304" pitchFamily="18" charset="0"/>
                <a:ea typeface="黑体" panose="02010609060101010101" pitchFamily="49" charset="-122"/>
              </a:rPr>
              <a:t>具体数字</a:t>
            </a:r>
            <a:r>
              <a:rPr lang="en-US" altLang="zh-CN" sz="2800">
                <a:latin typeface="Times New Roman" panose="02020603050405020304" pitchFamily="18" charset="0"/>
                <a:ea typeface="黑体" panose="02010609060101010101" pitchFamily="49" charset="-122"/>
              </a:rPr>
              <a:t>+ hundred </a:t>
            </a:r>
          </a:p>
          <a:p>
            <a:pPr eaLnBrk="1" hangingPunct="1">
              <a:lnSpc>
                <a:spcPct val="150000"/>
              </a:lnSpc>
            </a:pPr>
            <a:r>
              <a:rPr lang="zh-CN" altLang="en-US" sz="2800">
                <a:latin typeface="Times New Roman" panose="02020603050405020304" pitchFamily="18" charset="0"/>
                <a:ea typeface="黑体" panose="02010609060101010101" pitchFamily="49" charset="-122"/>
              </a:rPr>
              <a:t>如：</a:t>
            </a:r>
            <a:r>
              <a:rPr lang="en-US" altLang="zh-CN" sz="2800">
                <a:latin typeface="Times New Roman" panose="02020603050405020304" pitchFamily="18" charset="0"/>
                <a:ea typeface="黑体" panose="02010609060101010101" pitchFamily="49" charset="-122"/>
              </a:rPr>
              <a:t>three hundred  </a:t>
            </a:r>
            <a:r>
              <a:rPr lang="zh-CN" altLang="en-US" sz="2800">
                <a:latin typeface="Times New Roman" panose="02020603050405020304" pitchFamily="18" charset="0"/>
                <a:ea typeface="黑体" panose="02010609060101010101" pitchFamily="49" charset="-122"/>
              </a:rPr>
              <a:t>三百</a:t>
            </a:r>
            <a:endParaRPr lang="en-US" altLang="zh-CN" sz="2800">
              <a:latin typeface="Times New Roman" panose="02020603050405020304" pitchFamily="18" charset="0"/>
              <a:ea typeface="黑体" panose="02010609060101010101" pitchFamily="49" charset="-122"/>
            </a:endParaRPr>
          </a:p>
        </p:txBody>
      </p:sp>
      <p:sp>
        <p:nvSpPr>
          <p:cNvPr id="6" name="Text Box 10"/>
          <p:cNvSpPr txBox="1">
            <a:spLocks noChangeArrowheads="1"/>
          </p:cNvSpPr>
          <p:nvPr/>
        </p:nvSpPr>
        <p:spPr bwMode="auto">
          <a:xfrm>
            <a:off x="722313" y="3243263"/>
            <a:ext cx="8277225"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There are </a:t>
            </a:r>
            <a:r>
              <a:rPr lang="en-US" altLang="zh-CN" sz="2800">
                <a:solidFill>
                  <a:srgbClr val="0000FF"/>
                </a:solidFill>
                <a:latin typeface="Times New Roman" panose="02020603050405020304" pitchFamily="18" charset="0"/>
                <a:ea typeface="黑体" panose="02010609060101010101" pitchFamily="49" charset="-122"/>
              </a:rPr>
              <a:t>hundreds of</a:t>
            </a:r>
            <a:r>
              <a:rPr lang="en-US" altLang="zh-CN" sz="2800">
                <a:latin typeface="Times New Roman" panose="02020603050405020304" pitchFamily="18" charset="0"/>
                <a:ea typeface="黑体" panose="02010609060101010101" pitchFamily="49" charset="-122"/>
              </a:rPr>
              <a:t> flags in front of the building.</a:t>
            </a:r>
          </a:p>
          <a:p>
            <a:pPr eaLnBrk="1" hangingPunct="1">
              <a:lnSpc>
                <a:spcPct val="120000"/>
              </a:lnSpc>
            </a:pPr>
            <a:r>
              <a:rPr lang="zh-CN" altLang="en-US" sz="2800">
                <a:latin typeface="Times New Roman" panose="02020603050405020304" pitchFamily="18" charset="0"/>
                <a:ea typeface="黑体" panose="02010609060101010101" pitchFamily="49" charset="-122"/>
              </a:rPr>
              <a:t>       在那个高楼前有很多旗帜。</a:t>
            </a:r>
            <a:endParaRPr lang="en-US" altLang="zh-CN" sz="280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560388" y="630238"/>
            <a:ext cx="61293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8. over and over again  </a:t>
            </a:r>
            <a:r>
              <a:rPr lang="zh-CN" altLang="en-US" sz="2800">
                <a:solidFill>
                  <a:srgbClr val="C00000"/>
                </a:solidFill>
                <a:latin typeface="Times New Roman" panose="02020603050405020304" pitchFamily="18" charset="0"/>
                <a:ea typeface="黑体" panose="02010609060101010101" pitchFamily="49" charset="-122"/>
              </a:rPr>
              <a:t>反复地；多次</a:t>
            </a:r>
          </a:p>
          <a:p>
            <a:pPr eaLnBrk="1" hangingPunct="1">
              <a:lnSpc>
                <a:spcPct val="120000"/>
              </a:lnSpc>
            </a:pPr>
            <a:r>
              <a:rPr lang="zh-CN" altLang="en-US" sz="2800">
                <a:solidFill>
                  <a:srgbClr val="C00000"/>
                </a:solidFill>
                <a:latin typeface="Times New Roman" panose="02020603050405020304" pitchFamily="18" charset="0"/>
                <a:ea typeface="黑体" panose="02010609060101010101" pitchFamily="49" charset="-122"/>
              </a:rPr>
              <a:t>      还可以说</a:t>
            </a:r>
            <a:r>
              <a:rPr lang="en-US" altLang="zh-CN" sz="2800">
                <a:solidFill>
                  <a:srgbClr val="C00000"/>
                </a:solidFill>
                <a:latin typeface="Times New Roman" panose="02020603050405020304" pitchFamily="18" charset="0"/>
                <a:ea typeface="黑体" panose="02010609060101010101" pitchFamily="49" charset="-122"/>
              </a:rPr>
              <a:t>over and over</a:t>
            </a:r>
          </a:p>
        </p:txBody>
      </p:sp>
      <p:sp>
        <p:nvSpPr>
          <p:cNvPr id="3" name="Text Box 9"/>
          <p:cNvSpPr txBox="1">
            <a:spLocks noChangeArrowheads="1"/>
          </p:cNvSpPr>
          <p:nvPr/>
        </p:nvSpPr>
        <p:spPr bwMode="auto">
          <a:xfrm>
            <a:off x="358775" y="1703388"/>
            <a:ext cx="92360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He called </a:t>
            </a:r>
            <a:r>
              <a:rPr lang="en-US" altLang="zh-CN" sz="2800">
                <a:solidFill>
                  <a:srgbClr val="0000FF"/>
                </a:solidFill>
                <a:latin typeface="Times New Roman" panose="02020603050405020304" pitchFamily="18" charset="0"/>
                <a:ea typeface="黑体" panose="02010609060101010101" pitchFamily="49" charset="-122"/>
              </a:rPr>
              <a:t>over and over again</a:t>
            </a:r>
            <a:r>
              <a:rPr lang="en-US" altLang="zh-CN" sz="2800">
                <a:latin typeface="Times New Roman" panose="02020603050405020304" pitchFamily="18" charset="0"/>
                <a:ea typeface="黑体" panose="02010609060101010101" pitchFamily="49" charset="-122"/>
              </a:rPr>
              <a:t> but nobody answered.</a:t>
            </a:r>
          </a:p>
          <a:p>
            <a:pPr eaLnBrk="1" hangingPunct="1">
              <a:lnSpc>
                <a:spcPct val="120000"/>
              </a:lnSpc>
            </a:pPr>
            <a:r>
              <a:rPr lang="zh-CN" altLang="en-US" sz="2800">
                <a:latin typeface="Times New Roman" panose="02020603050405020304" pitchFamily="18" charset="0"/>
                <a:ea typeface="黑体" panose="02010609060101010101" pitchFamily="49" charset="-122"/>
              </a:rPr>
              <a:t>        他多次打电话但没有人接。</a:t>
            </a:r>
          </a:p>
        </p:txBody>
      </p:sp>
      <p:sp>
        <p:nvSpPr>
          <p:cNvPr id="4" name="Text Box 9"/>
          <p:cNvSpPr txBox="1">
            <a:spLocks noChangeArrowheads="1"/>
          </p:cNvSpPr>
          <p:nvPr/>
        </p:nvSpPr>
        <p:spPr bwMode="auto">
          <a:xfrm>
            <a:off x="560388" y="2981325"/>
            <a:ext cx="65595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9. possible  </a:t>
            </a:r>
            <a:r>
              <a:rPr lang="en-US" altLang="zh-CN" sz="2800" i="1">
                <a:solidFill>
                  <a:srgbClr val="C00000"/>
                </a:solidFill>
                <a:latin typeface="Times New Roman" panose="02020603050405020304" pitchFamily="18" charset="0"/>
                <a:ea typeface="黑体" panose="02010609060101010101" pitchFamily="49" charset="-122"/>
              </a:rPr>
              <a:t>adj</a:t>
            </a:r>
            <a:r>
              <a:rPr lang="en-US" altLang="zh-CN" sz="2800">
                <a:solidFill>
                  <a:srgbClr val="C00000"/>
                </a:solidFill>
                <a:latin typeface="Times New Roman" panose="02020603050405020304" pitchFamily="18" charset="0"/>
                <a:ea typeface="黑体" panose="02010609060101010101" pitchFamily="49" charset="-122"/>
              </a:rPr>
              <a:t>. </a:t>
            </a:r>
            <a:r>
              <a:rPr lang="zh-CN" altLang="en-US" sz="2800">
                <a:solidFill>
                  <a:srgbClr val="C00000"/>
                </a:solidFill>
                <a:latin typeface="Times New Roman" panose="02020603050405020304" pitchFamily="18" charset="0"/>
                <a:ea typeface="黑体" panose="02010609060101010101" pitchFamily="49" charset="-122"/>
              </a:rPr>
              <a:t>可能的；可能存在或发生</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5" name="Text Box 10"/>
          <p:cNvSpPr txBox="1">
            <a:spLocks noChangeArrowheads="1"/>
          </p:cNvSpPr>
          <p:nvPr/>
        </p:nvSpPr>
        <p:spPr bwMode="auto">
          <a:xfrm>
            <a:off x="911225" y="3560763"/>
            <a:ext cx="73056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C00000"/>
                </a:solidFill>
                <a:latin typeface="Times New Roman" panose="02020603050405020304" pitchFamily="18" charset="0"/>
                <a:ea typeface="黑体" panose="02010609060101010101" pitchFamily="49" charset="-122"/>
              </a:rPr>
              <a:t>(</a:t>
            </a:r>
            <a:r>
              <a:rPr lang="zh-CN" altLang="en-US" sz="2800">
                <a:solidFill>
                  <a:srgbClr val="C00000"/>
                </a:solidFill>
                <a:latin typeface="Times New Roman" panose="02020603050405020304" pitchFamily="18" charset="0"/>
                <a:ea typeface="黑体" panose="02010609060101010101" pitchFamily="49" charset="-122"/>
              </a:rPr>
              <a:t>前缀</a:t>
            </a:r>
            <a:r>
              <a:rPr lang="en-US" altLang="zh-CN" sz="2800">
                <a:solidFill>
                  <a:srgbClr val="C00000"/>
                </a:solidFill>
                <a:latin typeface="Times New Roman" panose="02020603050405020304" pitchFamily="18" charset="0"/>
                <a:ea typeface="黑体" panose="02010609060101010101" pitchFamily="49" charset="-122"/>
              </a:rPr>
              <a:t>)im+ possible →impossible </a:t>
            </a:r>
            <a:r>
              <a:rPr lang="zh-CN" altLang="en-US" sz="2800">
                <a:solidFill>
                  <a:srgbClr val="C00000"/>
                </a:solidFill>
                <a:latin typeface="Times New Roman" panose="02020603050405020304" pitchFamily="18" charset="0"/>
                <a:ea typeface="黑体" panose="02010609060101010101" pitchFamily="49" charset="-122"/>
              </a:rPr>
              <a:t>不可能的</a:t>
            </a:r>
            <a:endParaRPr lang="en-US" altLang="zh-CN" sz="2800">
              <a:solidFill>
                <a:srgbClr val="C00000"/>
              </a:solidFill>
              <a:latin typeface="Times New Roman" panose="02020603050405020304" pitchFamily="18" charset="0"/>
              <a:ea typeface="黑体" panose="02010609060101010101" pitchFamily="49" charset="-122"/>
            </a:endParaRPr>
          </a:p>
        </p:txBody>
      </p:sp>
      <p:sp>
        <p:nvSpPr>
          <p:cNvPr id="6" name="Text Box 9"/>
          <p:cNvSpPr txBox="1">
            <a:spLocks noChangeArrowheads="1"/>
          </p:cNvSpPr>
          <p:nvPr/>
        </p:nvSpPr>
        <p:spPr bwMode="auto">
          <a:xfrm>
            <a:off x="371475" y="4140200"/>
            <a:ext cx="69373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e.g. Do you think it’s </a:t>
            </a:r>
            <a:r>
              <a:rPr lang="en-US" altLang="zh-CN" sz="2800">
                <a:solidFill>
                  <a:srgbClr val="0000FF"/>
                </a:solidFill>
                <a:latin typeface="Times New Roman" panose="02020603050405020304" pitchFamily="18" charset="0"/>
                <a:ea typeface="黑体" panose="02010609060101010101" pitchFamily="49" charset="-122"/>
              </a:rPr>
              <a:t>possible</a:t>
            </a:r>
            <a:r>
              <a:rPr lang="en-US" altLang="zh-CN" sz="2800">
                <a:latin typeface="Times New Roman" panose="02020603050405020304" pitchFamily="18" charset="0"/>
                <a:ea typeface="黑体" panose="02010609060101010101" pitchFamily="49" charset="-122"/>
              </a:rPr>
              <a:t> to beat them? </a:t>
            </a:r>
          </a:p>
          <a:p>
            <a:pPr eaLnBrk="1" hangingPunct="1">
              <a:lnSpc>
                <a:spcPct val="120000"/>
              </a:lnSpc>
            </a:pPr>
            <a:r>
              <a:rPr lang="zh-CN" altLang="en-US" sz="2800">
                <a:latin typeface="Times New Roman" panose="02020603050405020304" pitchFamily="18" charset="0"/>
                <a:ea typeface="黑体" panose="02010609060101010101" pitchFamily="49" charset="-122"/>
              </a:rPr>
              <a:t>      你认为战胜他们有可能吗</a:t>
            </a:r>
            <a:r>
              <a:rPr lang="en-US" altLang="zh-CN" sz="2800">
                <a:latin typeface="Times New Roman" panose="02020603050405020304" pitchFamily="18" charset="0"/>
                <a:ea typeface="黑体" panose="02010609060101010101" pitchFamily="49" charset="-122"/>
              </a:rPr>
              <a:t>?</a:t>
            </a:r>
          </a:p>
        </p:txBody>
      </p:sp>
      <p:sp>
        <p:nvSpPr>
          <p:cNvPr id="7" name="Text Box 10"/>
          <p:cNvSpPr txBox="1">
            <a:spLocks noChangeArrowheads="1"/>
          </p:cNvSpPr>
          <p:nvPr/>
        </p:nvSpPr>
        <p:spPr bwMode="auto">
          <a:xfrm>
            <a:off x="390525" y="5140325"/>
            <a:ext cx="6938963"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latin typeface="Times New Roman" panose="02020603050405020304" pitchFamily="18" charset="0"/>
                <a:ea typeface="黑体" panose="02010609060101010101" pitchFamily="49" charset="-122"/>
              </a:rPr>
              <a:t>      To cross this river seems </a:t>
            </a:r>
            <a:r>
              <a:rPr lang="en-US" altLang="zh-CN" sz="2800">
                <a:solidFill>
                  <a:srgbClr val="0000FF"/>
                </a:solidFill>
                <a:latin typeface="Times New Roman" panose="02020603050405020304" pitchFamily="18" charset="0"/>
                <a:ea typeface="黑体" panose="02010609060101010101" pitchFamily="49" charset="-122"/>
              </a:rPr>
              <a:t>impossible</a:t>
            </a:r>
            <a:r>
              <a:rPr lang="en-US" altLang="zh-CN" sz="2800">
                <a:latin typeface="Times New Roman" panose="02020603050405020304" pitchFamily="18" charset="0"/>
                <a:ea typeface="黑体" panose="02010609060101010101" pitchFamily="49" charset="-122"/>
              </a:rPr>
              <a:t>. </a:t>
            </a:r>
          </a:p>
          <a:p>
            <a:pPr eaLnBrk="1" hangingPunct="1">
              <a:lnSpc>
                <a:spcPct val="120000"/>
              </a:lnSpc>
            </a:pPr>
            <a:r>
              <a:rPr lang="zh-CN" altLang="en-US" sz="2800">
                <a:latin typeface="Times New Roman" panose="02020603050405020304" pitchFamily="18" charset="0"/>
                <a:ea typeface="黑体" panose="02010609060101010101" pitchFamily="49" charset="-122"/>
              </a:rPr>
              <a:t>      穿过这条河中似乎不可能。</a:t>
            </a:r>
            <a:endParaRPr lang="en-US" altLang="zh-CN" sz="280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10593"/>
          <p:cNvSpPr>
            <a:spLocks noChangeArrowheads="1"/>
          </p:cNvSpPr>
          <p:nvPr/>
        </p:nvSpPr>
        <p:spPr bwMode="auto">
          <a:xfrm>
            <a:off x="368300" y="1898650"/>
            <a:ext cx="8277225" cy="1077913"/>
          </a:xfrm>
          <a:prstGeom prst="rect">
            <a:avLst/>
          </a:prstGeom>
          <a:noFill/>
          <a:ln>
            <a:noFill/>
          </a:ln>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en-US" altLang="zh-CN" sz="3200" dirty="0" smtClean="0">
                <a:solidFill>
                  <a:schemeClr val="accent2">
                    <a:lumMod val="75000"/>
                  </a:schemeClr>
                </a:solidFill>
                <a:latin typeface="Times New Roman" panose="02020603050405020304" pitchFamily="18" charset="0"/>
                <a:cs typeface="Times New Roman" panose="02020603050405020304" pitchFamily="18" charset="0"/>
                <a:sym typeface="+mn-ea"/>
              </a:rPr>
              <a:t>2a Tell your partner what you know about robots. What do they look like and what can they do?</a:t>
            </a:r>
          </a:p>
        </p:txBody>
      </p:sp>
      <p:pic>
        <p:nvPicPr>
          <p:cNvPr id="3" name="图片 2" descr="2006121234515973"/>
          <p:cNvPicPr>
            <a:picLocks noChangeAspect="1"/>
          </p:cNvPicPr>
          <p:nvPr/>
        </p:nvPicPr>
        <p:blipFill rotWithShape="1">
          <a:blip r:embed="rId2" cstate="email"/>
          <a:srcRect/>
          <a:stretch>
            <a:fillRect/>
          </a:stretch>
        </p:blipFill>
        <p:spPr bwMode="auto">
          <a:xfrm>
            <a:off x="4918075" y="3262313"/>
            <a:ext cx="3981450" cy="3030537"/>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4" name="图片 3" descr="rds001"/>
          <p:cNvPicPr>
            <a:picLocks noChangeAspect="1"/>
          </p:cNvPicPr>
          <p:nvPr/>
        </p:nvPicPr>
        <p:blipFill>
          <a:blip r:embed="rId3" cstate="email"/>
          <a:srcRect/>
          <a:stretch>
            <a:fillRect/>
          </a:stretch>
        </p:blipFill>
        <p:spPr bwMode="auto">
          <a:xfrm>
            <a:off x="0" y="3222625"/>
            <a:ext cx="4768850" cy="30305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15365" name="TextBox 4"/>
          <p:cNvSpPr txBox="1">
            <a:spLocks noChangeArrowheads="1"/>
          </p:cNvSpPr>
          <p:nvPr/>
        </p:nvSpPr>
        <p:spPr bwMode="auto">
          <a:xfrm>
            <a:off x="3055938" y="966788"/>
            <a:ext cx="2273300" cy="64611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solidFill>
                  <a:srgbClr val="FF0000"/>
                </a:solidFill>
              </a:rPr>
              <a:t>导学达标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0.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0.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30.xml><?xml version="1.0" encoding="utf-8"?>
<p:tagLst xmlns:a="http://schemas.openxmlformats.org/drawingml/2006/main" xmlns:r="http://schemas.openxmlformats.org/officeDocument/2006/relationships" xmlns:p="http://schemas.openxmlformats.org/presentationml/2006/main">
  <p:tag name="PA" val="v3.0.1"/>
  <p:tag name="POCKET_SHAPE_SH" val="H"/>
</p:tagLst>
</file>

<file path=ppt/tags/tag31.xml><?xml version="1.0" encoding="utf-8"?>
<p:tagLst xmlns:a="http://schemas.openxmlformats.org/drawingml/2006/main" xmlns:r="http://schemas.openxmlformats.org/officeDocument/2006/relationships" xmlns:p="http://schemas.openxmlformats.org/presentationml/2006/main">
  <p:tag name="PA" val="v3.0.1"/>
  <p:tag name="POCKET_SHAPE_SH" val="H"/>
</p:tagLst>
</file>

<file path=ppt/tags/tag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2376</Words>
  <Application>Microsoft Office PowerPoint</Application>
  <PresentationFormat>全屏显示(4:3)</PresentationFormat>
  <Paragraphs>239</Paragraphs>
  <Slides>36</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36</vt:i4>
      </vt:variant>
    </vt:vector>
  </HeadingPairs>
  <TitlesOfParts>
    <vt:vector size="51" baseType="lpstr">
      <vt:lpstr>仿宋_GB2312</vt:lpstr>
      <vt:lpstr>黑体</vt:lpstr>
      <vt:lpstr>华文楷体</vt:lpstr>
      <vt:lpstr>隶书</vt:lpstr>
      <vt:lpstr>宋体</vt:lpstr>
      <vt:lpstr>微软雅黑</vt:lpstr>
      <vt:lpstr>Arial</vt:lpstr>
      <vt:lpstr>Calibri</vt:lpstr>
      <vt:lpstr>Franklin Gothic Book</vt:lpstr>
      <vt:lpstr>Franklin Gothic Medium</vt:lpstr>
      <vt:lpstr>Times New Roman</vt:lpstr>
      <vt:lpstr>Verdana</vt:lpstr>
      <vt:lpstr>Wingdings</vt:lpstr>
      <vt:lpstr>Wingdings 2</vt:lpstr>
      <vt:lpstr>WWW.2PPT.COM
</vt:lpstr>
      <vt:lpstr>PowerPoint 演示文稿</vt:lpstr>
      <vt:lpstr>1. New words:     human servants/human/snake/shape/building/over and over again 2.Ability objects:     1）Students can obtain information by reading     2）Students can improve their reading skills (scanning for the main idea, careful reading for detailed information and further understanding) 3.Moral objects:    1） Develop students’ imagination to make predictions about our future.    2） Encourage students to get ready for a better future.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2023-01-16T16:22:01Z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6FB295FBA7D24CB79B729AEB68645C3A</vt:lpwstr>
  </property>
  <property fmtid="{A09F084E-AD41-489F-8076-AA5BE3082BCA}" pid="100">
    <vt:ui4>5</vt:ui4>
  </property>
  <property fmtid="{64440492-4C8B-11D1-8B70-080036B11A03}" pid="11">
    <vt:lpwstr>www.2ppt.com-爱PPT提供资源下载</vt:lpwstr>
  </property>
</Properties>
</file>