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56" r:id="rId3"/>
    <p:sldId id="257" r:id="rId4"/>
    <p:sldId id="258" r:id="rId5"/>
    <p:sldId id="259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404040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1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-924" y="-90"/>
      </p:cViewPr>
      <p:guideLst>
        <p:guide orient="horz" pos="1026"/>
        <p:guide orient="horz" pos="3294"/>
        <p:guide orient="horz" pos="2160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notesMaster" Target="notesMasters/notesMaster1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4E8EE-AF6D-4F48-B6F4-387F1F1A49E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A8557-0240-4DA5-9D02-72C0518F9A6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'1.0' encoding='UTF-8' standalone='yes'?>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'1.0' encoding='UTF-8' standalone='yes'?>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'1.0' encoding='UTF-8' standalone='yes'?>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'1.0' encoding='UTF-8' standalone='yes'?>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'1.0' encoding='UTF-8' standalone='yes'?>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'1.0' encoding='UTF-8' standalone='yes'?>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9.xml.rels><?xml version='1.0' encoding='UTF-8' standalone='yes'?>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'1.0' encoding='UTF-8' standalone='yes'?>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1.xml.rels><?xml version='1.0' encoding='UTF-8' standalone='yes'?>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2.xml.rels><?xml version='1.0' encoding='UTF-8' standalone='yes'?>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3.xml.rels><?xml version='1.0' encoding='UTF-8' standalone='yes'?>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4.xml.rels><?xml version='1.0' encoding='UTF-8' standalone='yes'?>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5.xml.rels><?xml version='1.0' encoding='UTF-8' standalone='yes'?>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6.xml.rels><?xml version='1.0' encoding='UTF-8' standalone='yes'?>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7.xml.rels><?xml version='1.0' encoding='UTF-8' standalone='yes'?>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8.xml.rels><?xml version='1.0' encoding='UTF-8' standalone='yes'?>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9.xml.rels><?xml version='1.0' encoding='UTF-8' standalone='yes'?>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404665"/>
            <a:ext cx="6048674" cy="604867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8403"/>
            <a:ext cx="9144000" cy="6858000"/>
          </a:xfrm>
          <a:prstGeom prst="rect">
            <a:avLst/>
          </a:prstGeom>
          <a:solidFill>
            <a:sysClr val="window" lastClr="FFFFFF">
              <a:alpha val="90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 smtClean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EB3B-EFE4-48A1-A714-BEA28992D2B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C590-5C98-4BA2-9BBB-A602B277431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EB3B-EFE4-48A1-A714-BEA28992D2B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C590-5C98-4BA2-9BBB-A602B277431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404665"/>
            <a:ext cx="6048674" cy="604867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8403"/>
            <a:ext cx="9144000" cy="6858000"/>
          </a:xfrm>
          <a:prstGeom prst="rect">
            <a:avLst/>
          </a:prstGeom>
          <a:solidFill>
            <a:sysClr val="window" lastClr="FFFFFF">
              <a:alpha val="90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 smtClean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404665"/>
            <a:ext cx="6048674" cy="604867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8403"/>
            <a:ext cx="9144000" cy="6858000"/>
          </a:xfrm>
          <a:prstGeom prst="rect">
            <a:avLst/>
          </a:prstGeom>
          <a:solidFill>
            <a:sysClr val="window" lastClr="FFFFFF">
              <a:alpha val="90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 smtClean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404665"/>
            <a:ext cx="6048674" cy="604867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8403"/>
            <a:ext cx="9144000" cy="6858000"/>
          </a:xfrm>
          <a:prstGeom prst="rect">
            <a:avLst/>
          </a:prstGeom>
          <a:solidFill>
            <a:sysClr val="window" lastClr="FFFFFF">
              <a:alpha val="90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 smtClean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404665"/>
            <a:ext cx="6048674" cy="604867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8403"/>
            <a:ext cx="9144000" cy="6858000"/>
          </a:xfrm>
          <a:prstGeom prst="rect">
            <a:avLst/>
          </a:prstGeom>
          <a:solidFill>
            <a:sysClr val="window" lastClr="FFFFFF">
              <a:alpha val="90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 smtClean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404665"/>
            <a:ext cx="6048674" cy="604867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8403"/>
            <a:ext cx="9144000" cy="6858000"/>
          </a:xfrm>
          <a:prstGeom prst="rect">
            <a:avLst/>
          </a:prstGeom>
          <a:solidFill>
            <a:sysClr val="window" lastClr="FFFFFF">
              <a:alpha val="90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 smtClean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404665"/>
            <a:ext cx="6048674" cy="604867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8403"/>
            <a:ext cx="9144000" cy="6858000"/>
          </a:xfrm>
          <a:prstGeom prst="rect">
            <a:avLst/>
          </a:prstGeom>
          <a:solidFill>
            <a:sysClr val="window" lastClr="FFFFFF">
              <a:alpha val="90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 smtClean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404665"/>
            <a:ext cx="6048674" cy="604867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8403"/>
            <a:ext cx="9144000" cy="6858000"/>
          </a:xfrm>
          <a:prstGeom prst="rect">
            <a:avLst/>
          </a:prstGeom>
          <a:solidFill>
            <a:sysClr val="window" lastClr="FFFFFF">
              <a:alpha val="90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 smtClean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404665"/>
            <a:ext cx="6048674" cy="604867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8403"/>
            <a:ext cx="9144000" cy="6858000"/>
          </a:xfrm>
          <a:prstGeom prst="rect">
            <a:avLst/>
          </a:prstGeom>
          <a:solidFill>
            <a:sysClr val="window" lastClr="FFFFFF">
              <a:alpha val="90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 smtClean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EB3B-EFE4-48A1-A714-BEA28992D2B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C590-5C98-4BA2-9BBB-A602B277431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404665"/>
            <a:ext cx="6048674" cy="604867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8403"/>
            <a:ext cx="9144000" cy="6858000"/>
          </a:xfrm>
          <a:prstGeom prst="rect">
            <a:avLst/>
          </a:prstGeom>
          <a:solidFill>
            <a:sysClr val="window" lastClr="FFFFFF">
              <a:alpha val="90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 smtClean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404665"/>
            <a:ext cx="6048674" cy="604867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8403"/>
            <a:ext cx="9144000" cy="6858000"/>
          </a:xfrm>
          <a:prstGeom prst="rect">
            <a:avLst/>
          </a:prstGeom>
          <a:solidFill>
            <a:sysClr val="window" lastClr="FFFFFF">
              <a:alpha val="90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 smtClean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404665"/>
            <a:ext cx="6048674" cy="604867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8403"/>
            <a:ext cx="9144000" cy="6858000"/>
          </a:xfrm>
          <a:prstGeom prst="rect">
            <a:avLst/>
          </a:prstGeom>
          <a:solidFill>
            <a:sysClr val="window" lastClr="FFFFFF">
              <a:alpha val="90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 smtClean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404665"/>
            <a:ext cx="6048674" cy="604867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8403"/>
            <a:ext cx="9144000" cy="6858000"/>
          </a:xfrm>
          <a:prstGeom prst="rect">
            <a:avLst/>
          </a:prstGeom>
          <a:solidFill>
            <a:sysClr val="window" lastClr="FFFFFF">
              <a:alpha val="90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 smtClean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404665"/>
            <a:ext cx="6048674" cy="604867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8403"/>
            <a:ext cx="9144000" cy="6858000"/>
          </a:xfrm>
          <a:prstGeom prst="rect">
            <a:avLst/>
          </a:prstGeom>
          <a:solidFill>
            <a:sysClr val="window" lastClr="FFFFFF">
              <a:alpha val="90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 smtClean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404665"/>
            <a:ext cx="6048674" cy="604867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8403"/>
            <a:ext cx="9144000" cy="6858000"/>
          </a:xfrm>
          <a:prstGeom prst="rect">
            <a:avLst/>
          </a:prstGeom>
          <a:solidFill>
            <a:sysClr val="window" lastClr="FFFFFF">
              <a:alpha val="90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 smtClean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404665"/>
            <a:ext cx="6048674" cy="604867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8403"/>
            <a:ext cx="9144000" cy="6858000"/>
          </a:xfrm>
          <a:prstGeom prst="rect">
            <a:avLst/>
          </a:prstGeom>
          <a:solidFill>
            <a:sysClr val="window" lastClr="FFFFFF">
              <a:alpha val="90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 smtClean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404665"/>
            <a:ext cx="6048674" cy="604867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8403"/>
            <a:ext cx="9144000" cy="6858000"/>
          </a:xfrm>
          <a:prstGeom prst="rect">
            <a:avLst/>
          </a:prstGeom>
          <a:solidFill>
            <a:sysClr val="window" lastClr="FFFFFF">
              <a:alpha val="90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 smtClean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404665"/>
            <a:ext cx="6048674" cy="604867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8403"/>
            <a:ext cx="9144000" cy="6858000"/>
          </a:xfrm>
          <a:prstGeom prst="rect">
            <a:avLst/>
          </a:prstGeom>
          <a:solidFill>
            <a:sysClr val="window" lastClr="FFFFFF">
              <a:alpha val="90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 smtClean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404665"/>
            <a:ext cx="6048674" cy="604867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8403"/>
            <a:ext cx="9144000" cy="6858000"/>
          </a:xfrm>
          <a:prstGeom prst="rect">
            <a:avLst/>
          </a:prstGeom>
          <a:solidFill>
            <a:sysClr val="window" lastClr="FFFFFF">
              <a:alpha val="90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 smtClean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EB3B-EFE4-48A1-A714-BEA28992D2B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C590-5C98-4BA2-9BBB-A602B277431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EB3B-EFE4-48A1-A714-BEA28992D2B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C590-5C98-4BA2-9BBB-A602B277431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EB3B-EFE4-48A1-A714-BEA28992D2B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C590-5C98-4BA2-9BBB-A602B277431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EB3B-EFE4-48A1-A714-BEA28992D2B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C590-5C98-4BA2-9BBB-A602B277431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EB3B-EFE4-48A1-A714-BEA28992D2B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C590-5C98-4BA2-9BBB-A602B277431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EB3B-EFE4-48A1-A714-BEA28992D2B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C590-5C98-4BA2-9BBB-A602B277431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EB3B-EFE4-48A1-A714-BEA28992D2B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C590-5C98-4BA2-9BBB-A602B277431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0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9" Type="http://schemas.openxmlformats.org/officeDocument/2006/relationships/slideLayout" Target="../slideLayouts/slideLayout29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6EB3B-EFE4-48A1-A714-BEA28992D2B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9C590-5C98-4BA2-9BBB-A602B277431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6.png"/></Relationships>
</file>

<file path=ppt/slides/_rels/slide11.xml.rels><?xml version='1.0' encoding='UTF-8' standalone='yes'?>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12.xml.rels><?xml version='1.0' encoding='UTF-8' standalone='yes'?>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13.xml.rels><?xml version='1.0' encoding='UTF-8' standalone='yes'?>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14.xml.rels><?xml version='1.0' encoding='UTF-8' standalone='yes'?>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15.xml.rels><?xml version='1.0' encoding='UTF-8' standalone='yes'?>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9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22.xml"/><Relationship Id="rId1" Type="http://schemas.openxmlformats.org/officeDocument/2006/relationships/image" Target="../media/image7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image" Target="../media/image7.png"/></Relationships>
</file>

<file path=ppt/slides/_rels/slide21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image" Target="../media/image7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4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27.xml"/><Relationship Id="rId1" Type="http://schemas.openxmlformats.org/officeDocument/2006/relationships/image" Target="../media/image8.jpeg"/></Relationships>
</file>

<file path=ppt/slides/_rels/slide25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28.xml"/><Relationship Id="rId1" Type="http://schemas.openxmlformats.org/officeDocument/2006/relationships/image" Target="../media/image9.jpe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4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5.xml.rels><?xml version='1.0' encoding='UTF-8' standalone='yes'?>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6.xml.rels><?xml version='1.0' encoding='UTF-8' standalone='yes'?>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7.xml.rels><?xml version='1.0' encoding='UTF-8' standalone='yes'?>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8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9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332656" y="1523162"/>
            <a:ext cx="11377264" cy="1944216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Box 47"/>
          <p:cNvSpPr txBox="1"/>
          <p:nvPr/>
        </p:nvSpPr>
        <p:spPr>
          <a:xfrm>
            <a:off x="-1512676" y="2141327"/>
            <a:ext cx="12169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基于</a:t>
            </a:r>
            <a:r>
              <a:rPr lang="en-US" altLang="zh-CN" sz="4000" b="1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XXXXXX</a:t>
            </a:r>
            <a:r>
              <a:rPr lang="zh-CN" altLang="en-US" sz="4000" b="1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的</a:t>
            </a:r>
            <a:r>
              <a:rPr lang="en-US" altLang="zh-CN" sz="4000" b="1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XXXX</a:t>
            </a:r>
            <a:r>
              <a:rPr lang="zh-CN" altLang="en-US" sz="4000" b="1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研究</a:t>
            </a:r>
            <a:endParaRPr lang="zh-CN" altLang="en-US" sz="4000" b="1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标题 1"/>
          <p:cNvSpPr txBox="1"/>
          <p:nvPr/>
        </p:nvSpPr>
        <p:spPr>
          <a:xfrm>
            <a:off x="995409" y="4669825"/>
            <a:ext cx="7153183" cy="1046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</a:lstStyle>
          <a:p>
            <a:r>
              <a:rPr lang="en-US" altLang="zh-CN" sz="3200" dirty="0" smtClean="0"/>
              <a:t>XXXXXXXXXX</a:t>
            </a:r>
            <a:r>
              <a:rPr lang="zh-CN" altLang="en-US" sz="3200" dirty="0" smtClean="0"/>
              <a:t>项目</a:t>
            </a:r>
            <a:r>
              <a:rPr lang="en-US" altLang="zh-CN" sz="3200" dirty="0" smtClean="0"/>
              <a:t>XX</a:t>
            </a:r>
            <a:r>
              <a:rPr lang="zh-CN" altLang="en-US" sz="3200" dirty="0" smtClean="0"/>
              <a:t>检查汇报答辩</a:t>
            </a:r>
            <a:endParaRPr lang="zh-CN" altLang="en-US" sz="3200" dirty="0"/>
          </a:p>
        </p:txBody>
      </p:sp>
      <p:sp>
        <p:nvSpPr>
          <p:cNvPr id="7" name="副标题 2"/>
          <p:cNvSpPr txBox="1"/>
          <p:nvPr/>
        </p:nvSpPr>
        <p:spPr>
          <a:xfrm>
            <a:off x="2585758" y="5748616"/>
            <a:ext cx="3972484" cy="70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sz="2000" dirty="0" smtClean="0"/>
              <a:t>指导老师：</a:t>
            </a:r>
            <a:r>
              <a:rPr lang="en-US" altLang="zh-CN" sz="2000" dirty="0" smtClean="0"/>
              <a:t>XX</a:t>
            </a:r>
            <a:r>
              <a:rPr lang="zh-CN" altLang="en-US" sz="2000" dirty="0" smtClean="0"/>
              <a:t>      </a:t>
            </a:r>
            <a:r>
              <a:rPr lang="zh-CN" altLang="en-US" sz="2000" dirty="0"/>
              <a:t>汇报</a:t>
            </a:r>
            <a:r>
              <a:rPr lang="zh-CN" altLang="en-US" sz="2000" dirty="0" smtClean="0"/>
              <a:t>人：</a:t>
            </a:r>
            <a:r>
              <a:rPr lang="en-US" altLang="zh-CN" sz="2000" dirty="0" smtClean="0"/>
              <a:t>XX</a:t>
            </a:r>
            <a:r>
              <a:rPr lang="zh-CN" altLang="en-US" sz="2000" dirty="0" smtClean="0"/>
              <a:t>                </a:t>
            </a:r>
            <a:endParaRPr lang="zh-CN" altLang="en-US" sz="2000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783771" y="5661248"/>
            <a:ext cx="7820677" cy="0"/>
          </a:xfrm>
          <a:prstGeom prst="line">
            <a:avLst/>
          </a:prstGeom>
          <a:noFill/>
          <a:ln w="44450" cap="flat" cmpd="sng" algn="ctr">
            <a:solidFill>
              <a:srgbClr val="0070C0"/>
            </a:solidFill>
            <a:prstDash val="solid"/>
          </a:ln>
          <a:effectLst/>
        </p:spPr>
      </p:cxnSp>
      <p:cxnSp>
        <p:nvCxnSpPr>
          <p:cNvPr id="9" name="直接连接符 8"/>
          <p:cNvCxnSpPr/>
          <p:nvPr/>
        </p:nvCxnSpPr>
        <p:spPr>
          <a:xfrm>
            <a:off x="-828600" y="3645024"/>
            <a:ext cx="10873208" cy="0"/>
          </a:xfrm>
          <a:prstGeom prst="line">
            <a:avLst/>
          </a:prstGeom>
          <a:noFill/>
          <a:ln w="76200" cap="rnd" cmpd="sng" algn="ctr">
            <a:solidFill>
              <a:srgbClr val="0070C0"/>
            </a:solidFill>
            <a:prstDash val="solid"/>
          </a:ln>
          <a:effectLst/>
        </p:spPr>
      </p:cxnSp>
      <p:cxnSp>
        <p:nvCxnSpPr>
          <p:cNvPr id="10" name="直接连接符 9"/>
          <p:cNvCxnSpPr/>
          <p:nvPr/>
        </p:nvCxnSpPr>
        <p:spPr>
          <a:xfrm>
            <a:off x="-828600" y="1340768"/>
            <a:ext cx="10873208" cy="0"/>
          </a:xfrm>
          <a:prstGeom prst="line">
            <a:avLst/>
          </a:prstGeom>
          <a:noFill/>
          <a:ln w="76200" cap="rnd" cmpd="sng" algn="ctr">
            <a:solidFill>
              <a:srgbClr val="0070C0"/>
            </a:solidFill>
            <a:prstDash val="solid"/>
          </a:ln>
          <a:effectLst/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725771" y="578377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400" dirty="0" smtClean="0">
                <a:solidFill>
                  <a:prstClr val="black">
                    <a:alpha val="75000"/>
                  </a:prstClr>
                </a:solidFill>
              </a:rPr>
              <a:t>进展情况</a:t>
            </a:r>
            <a:endParaRPr lang="zh-CN" altLang="en-US" sz="2400" dirty="0">
              <a:solidFill>
                <a:prstClr val="black">
                  <a:alpha val="75000"/>
                </a:prstClr>
              </a:solidFill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0" y="478800"/>
            <a:ext cx="648000" cy="662400"/>
            <a:chOff x="2771800" y="886000"/>
            <a:chExt cx="3600400" cy="3688118"/>
          </a:xfrm>
        </p:grpSpPr>
        <p:grpSp>
          <p:nvGrpSpPr>
            <p:cNvPr id="29" name="组合 28"/>
            <p:cNvGrpSpPr/>
            <p:nvPr/>
          </p:nvGrpSpPr>
          <p:grpSpPr>
            <a:xfrm>
              <a:off x="2771800" y="886000"/>
              <a:ext cx="3600400" cy="3688118"/>
              <a:chOff x="925401" y="3148271"/>
              <a:chExt cx="2664296" cy="2664296"/>
            </a:xfrm>
          </p:grpSpPr>
          <p:sp>
            <p:nvSpPr>
              <p:cNvPr id="31" name="矩形 30"/>
              <p:cNvSpPr/>
              <p:nvPr userDrawn="1"/>
            </p:nvSpPr>
            <p:spPr>
              <a:xfrm>
                <a:off x="925401" y="3148271"/>
                <a:ext cx="2664296" cy="266429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矩形 31"/>
              <p:cNvSpPr/>
              <p:nvPr userDrawn="1"/>
            </p:nvSpPr>
            <p:spPr>
              <a:xfrm>
                <a:off x="1069417" y="3292287"/>
                <a:ext cx="2376264" cy="2376264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1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8518" y="1732859"/>
              <a:ext cx="1946964" cy="1994400"/>
            </a:xfrm>
            <a:prstGeom prst="rect">
              <a:avLst/>
            </a:prstGeom>
          </p:spPr>
        </p:pic>
      </p:grpSp>
      <p:sp>
        <p:nvSpPr>
          <p:cNvPr id="2" name="矩形 1"/>
          <p:cNvSpPr/>
          <p:nvPr/>
        </p:nvSpPr>
        <p:spPr>
          <a:xfrm>
            <a:off x="-1332656" y="2780928"/>
            <a:ext cx="11809312" cy="129614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612973" y="2780928"/>
            <a:ext cx="0" cy="4320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612973" y="3645024"/>
            <a:ext cx="0" cy="4320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8084774" y="2780928"/>
            <a:ext cx="0" cy="4320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8084774" y="3645024"/>
            <a:ext cx="0" cy="4320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7607179" y="2780928"/>
            <a:ext cx="0" cy="4320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7607179" y="3645024"/>
            <a:ext cx="0" cy="4320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7105107" y="2780928"/>
            <a:ext cx="0" cy="4320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7105107" y="3645024"/>
            <a:ext cx="0" cy="4320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6266063" y="2780928"/>
            <a:ext cx="0" cy="4320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6266063" y="3645024"/>
            <a:ext cx="0" cy="4320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5326944" y="2780928"/>
            <a:ext cx="0" cy="4320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5326944" y="3645024"/>
            <a:ext cx="0" cy="4320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4022610" y="2780928"/>
            <a:ext cx="0" cy="4320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4022610" y="3645024"/>
            <a:ext cx="0" cy="4320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2940117" y="2780928"/>
            <a:ext cx="0" cy="4320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2940117" y="3645024"/>
            <a:ext cx="0" cy="4320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1970382" y="2780928"/>
            <a:ext cx="0" cy="4320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1970382" y="3645024"/>
            <a:ext cx="0" cy="4320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77510" y="3167390"/>
            <a:ext cx="1080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2014</a:t>
            </a:r>
            <a:endParaRPr lang="zh-CN" altLang="en-US" sz="280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5726003" y="3167390"/>
            <a:ext cx="1080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2015</a:t>
            </a:r>
            <a:endParaRPr lang="zh-CN" altLang="en-US" sz="280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303582" y="3228945"/>
            <a:ext cx="3472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endParaRPr lang="zh-CN" altLang="en-US" sz="200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796766" y="3228945"/>
            <a:ext cx="3472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6</a:t>
            </a:r>
            <a:endParaRPr lang="zh-CN" altLang="en-US" sz="200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2289950" y="3228945"/>
            <a:ext cx="3472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7</a:t>
            </a:r>
            <a:endParaRPr lang="zh-CN" altLang="en-US" sz="200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2783134" y="3228945"/>
            <a:ext cx="3472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8</a:t>
            </a:r>
            <a:endParaRPr lang="zh-CN" altLang="en-US" sz="200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3276318" y="3228945"/>
            <a:ext cx="3472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9</a:t>
            </a:r>
            <a:endParaRPr lang="zh-CN" altLang="en-US" sz="200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3769502" y="3228945"/>
            <a:ext cx="506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endParaRPr lang="zh-CN" altLang="en-US" sz="200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4421669" y="3228945"/>
            <a:ext cx="506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11</a:t>
            </a:r>
            <a:endParaRPr lang="zh-CN" altLang="en-US" sz="200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5073836" y="3228945"/>
            <a:ext cx="506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12</a:t>
            </a:r>
            <a:endParaRPr lang="zh-CN" altLang="en-US" sz="200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6952075" y="3228945"/>
            <a:ext cx="3443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zh-CN" altLang="en-US" sz="200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7442404" y="3228945"/>
            <a:ext cx="323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zh-CN" altLang="en-US" sz="200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7911683" y="3228945"/>
            <a:ext cx="323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endParaRPr lang="zh-CN" altLang="en-US" sz="200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8380964" y="3228945"/>
            <a:ext cx="323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endParaRPr lang="zh-CN" altLang="en-US" sz="200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46" name="直接连接符 45"/>
          <p:cNvCxnSpPr/>
          <p:nvPr/>
        </p:nvCxnSpPr>
        <p:spPr>
          <a:xfrm>
            <a:off x="1477198" y="2780928"/>
            <a:ext cx="0" cy="4320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1477198" y="3645024"/>
            <a:ext cx="0" cy="4320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2463566" y="2780928"/>
            <a:ext cx="0" cy="4320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2463566" y="3645024"/>
            <a:ext cx="0" cy="4320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>
            <a:off x="3429137" y="2780928"/>
            <a:ext cx="0" cy="4320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>
            <a:off x="3429137" y="3645024"/>
            <a:ext cx="0" cy="4320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4674777" y="2780928"/>
            <a:ext cx="0" cy="4320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>
            <a:off x="4674777" y="3645024"/>
            <a:ext cx="0" cy="4320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>
            <a:off x="8542945" y="2780928"/>
            <a:ext cx="0" cy="4320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>
            <a:off x="8542945" y="3645024"/>
            <a:ext cx="0" cy="4320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文本框 57"/>
          <p:cNvSpPr txBox="1"/>
          <p:nvPr/>
        </p:nvSpPr>
        <p:spPr>
          <a:xfrm>
            <a:off x="995423" y="1052736"/>
            <a:ext cx="2774079" cy="1384995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indent="215900">
              <a:lnSpc>
                <a:spcPct val="150000"/>
              </a:lnSpc>
            </a:pPr>
            <a:r>
              <a:rPr lang="en-US" altLang="zh-CN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2014.4-6</a:t>
            </a:r>
            <a:endParaRPr lang="en-US" altLang="zh-CN" sz="1400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215900">
              <a:lnSpc>
                <a:spcPct val="150000"/>
              </a:lnSpc>
            </a:pPr>
            <a:r>
              <a:rPr lang="zh-CN" altLang="en-US" sz="1400" b="1" dirty="0">
                <a:solidFill>
                  <a:srgbClr val="FF0000">
                    <a:alpha val="7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请在此输入描述性</a:t>
            </a:r>
            <a:r>
              <a:rPr lang="zh-CN" altLang="en-US" sz="1400" b="1" dirty="0" smtClean="0">
                <a:solidFill>
                  <a:srgbClr val="FF0000">
                    <a:alpha val="7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文字；</a:t>
            </a:r>
            <a:endParaRPr lang="en-US" altLang="zh-CN" sz="1400" b="1" dirty="0" smtClean="0">
              <a:solidFill>
                <a:srgbClr val="FF0000">
                  <a:alpha val="75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215900">
              <a:lnSpc>
                <a:spcPct val="150000"/>
              </a:lnSpc>
            </a:pPr>
            <a:r>
              <a:rPr lang="zh-CN" altLang="en-US" sz="1400" b="1" dirty="0" smtClean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请在此输入描述性文字</a:t>
            </a:r>
            <a:r>
              <a:rPr lang="zh-CN" altLang="en-US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；</a:t>
            </a:r>
            <a:endParaRPr lang="en-US" altLang="zh-CN" sz="1400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215900">
              <a:lnSpc>
                <a:spcPct val="150000"/>
              </a:lnSpc>
            </a:pPr>
            <a:r>
              <a:rPr lang="zh-CN" altLang="en-US" sz="1400" b="1" dirty="0" smtClean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请在此输入描述性文字</a:t>
            </a:r>
            <a:r>
              <a:rPr lang="zh-CN" altLang="en-US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400" b="1" dirty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1727200" y="4415018"/>
            <a:ext cx="2295410" cy="170816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indent="215900">
              <a:lnSpc>
                <a:spcPct val="150000"/>
              </a:lnSpc>
              <a:defRPr sz="14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dirty="0" smtClean="0">
                <a:solidFill>
                  <a:prstClr val="black">
                    <a:alpha val="75000"/>
                  </a:prstClr>
                </a:solidFill>
              </a:rPr>
              <a:t>2014.6-9</a:t>
            </a:r>
            <a:endParaRPr lang="en-US" altLang="zh-CN" dirty="0">
              <a:solidFill>
                <a:prstClr val="black">
                  <a:alpha val="75000"/>
                </a:prstClr>
              </a:solidFill>
            </a:endParaRPr>
          </a:p>
          <a:p>
            <a:r>
              <a:rPr lang="zh-CN" altLang="en-US" dirty="0">
                <a:solidFill>
                  <a:srgbClr val="404040"/>
                </a:solidFill>
              </a:rPr>
              <a:t>请在此输入描述性文字；</a:t>
            </a:r>
            <a:endParaRPr lang="en-US" altLang="zh-CN" dirty="0">
              <a:solidFill>
                <a:srgbClr val="404040"/>
              </a:solidFill>
            </a:endParaRPr>
          </a:p>
          <a:p>
            <a:r>
              <a:rPr lang="zh-CN" altLang="en-US" dirty="0">
                <a:solidFill>
                  <a:srgbClr val="FF0000">
                    <a:alpha val="75000"/>
                  </a:srgbClr>
                </a:solidFill>
              </a:rPr>
              <a:t>请在此输入描述性</a:t>
            </a:r>
            <a:r>
              <a:rPr lang="zh-CN" altLang="en-US" dirty="0" smtClean="0">
                <a:solidFill>
                  <a:srgbClr val="FF0000">
                    <a:alpha val="75000"/>
                  </a:srgbClr>
                </a:solidFill>
              </a:rPr>
              <a:t>文字；</a:t>
            </a:r>
            <a:endParaRPr lang="en-US" altLang="zh-CN" dirty="0" smtClean="0">
              <a:solidFill>
                <a:srgbClr val="FF0000">
                  <a:alpha val="75000"/>
                </a:srgbClr>
              </a:solidFill>
            </a:endParaRPr>
          </a:p>
          <a:p>
            <a:r>
              <a:rPr lang="zh-CN" altLang="en-US" dirty="0">
                <a:solidFill>
                  <a:srgbClr val="FF0000">
                    <a:alpha val="75000"/>
                  </a:srgbClr>
                </a:solidFill>
              </a:rPr>
              <a:t>请在此输入描述性</a:t>
            </a:r>
            <a:r>
              <a:rPr lang="zh-CN" altLang="en-US" dirty="0" smtClean="0">
                <a:solidFill>
                  <a:srgbClr val="FF0000">
                    <a:alpha val="75000"/>
                  </a:srgbClr>
                </a:solidFill>
              </a:rPr>
              <a:t>文字；</a:t>
            </a:r>
            <a:endParaRPr lang="en-US" altLang="zh-CN" dirty="0" smtClean="0">
              <a:solidFill>
                <a:srgbClr val="FF0000">
                  <a:alpha val="75000"/>
                </a:srgbClr>
              </a:solidFill>
            </a:endParaRPr>
          </a:p>
          <a:p>
            <a:r>
              <a:rPr lang="zh-CN" altLang="en-US" dirty="0">
                <a:solidFill>
                  <a:srgbClr val="404040"/>
                </a:solidFill>
              </a:rPr>
              <a:t>请在此输入描述性</a:t>
            </a:r>
            <a:r>
              <a:rPr lang="zh-CN" altLang="en-US" dirty="0" smtClean="0">
                <a:solidFill>
                  <a:srgbClr val="404040"/>
                </a:solidFill>
              </a:rPr>
              <a:t>文字</a:t>
            </a:r>
            <a:r>
              <a:rPr lang="zh-CN" altLang="en-US" dirty="0">
                <a:solidFill>
                  <a:srgbClr val="404040"/>
                </a:solidFill>
              </a:rPr>
              <a:t>。</a:t>
            </a:r>
            <a:endParaRPr lang="zh-CN" altLang="en-US" dirty="0">
              <a:solidFill>
                <a:srgbClr val="404040"/>
              </a:solidFill>
            </a:endParaRPr>
          </a:p>
        </p:txBody>
      </p:sp>
      <p:grpSp>
        <p:nvGrpSpPr>
          <p:cNvPr id="121" name="组合 120"/>
          <p:cNvGrpSpPr/>
          <p:nvPr/>
        </p:nvGrpSpPr>
        <p:grpSpPr>
          <a:xfrm>
            <a:off x="2148978" y="3951016"/>
            <a:ext cx="124518" cy="455512"/>
            <a:chOff x="2148978" y="3951016"/>
            <a:chExt cx="124518" cy="455512"/>
          </a:xfrm>
        </p:grpSpPr>
        <p:sp>
          <p:nvSpPr>
            <p:cNvPr id="60" name="椭圆 59"/>
            <p:cNvSpPr/>
            <p:nvPr/>
          </p:nvSpPr>
          <p:spPr>
            <a:xfrm>
              <a:off x="2148978" y="3951016"/>
              <a:ext cx="124518" cy="1245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cxnSp>
          <p:nvCxnSpPr>
            <p:cNvPr id="69" name="直接连接符 68"/>
            <p:cNvCxnSpPr/>
            <p:nvPr/>
          </p:nvCxnSpPr>
          <p:spPr>
            <a:xfrm>
              <a:off x="2211237" y="4068582"/>
              <a:ext cx="0" cy="337946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文本框 78"/>
          <p:cNvSpPr txBox="1"/>
          <p:nvPr/>
        </p:nvSpPr>
        <p:spPr>
          <a:xfrm>
            <a:off x="4032046" y="1047261"/>
            <a:ext cx="2381454" cy="1384995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indent="215900">
              <a:lnSpc>
                <a:spcPct val="150000"/>
              </a:lnSpc>
            </a:pPr>
            <a:r>
              <a:rPr lang="en-US" altLang="zh-CN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2014.9-11</a:t>
            </a:r>
            <a:endParaRPr lang="en-US" altLang="zh-CN" sz="1400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215900">
              <a:lnSpc>
                <a:spcPct val="150000"/>
              </a:lnSpc>
            </a:pPr>
            <a:r>
              <a:rPr lang="zh-CN" altLang="en-US" sz="1400" b="1" dirty="0" smtClean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请在此输入描述性文字</a:t>
            </a:r>
            <a:r>
              <a:rPr lang="zh-CN" altLang="en-US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；</a:t>
            </a:r>
            <a:endParaRPr lang="en-US" altLang="zh-CN" sz="1400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215900">
              <a:lnSpc>
                <a:spcPct val="150000"/>
              </a:lnSpc>
            </a:pPr>
            <a:r>
              <a:rPr lang="zh-CN" altLang="en-US" sz="1400" b="1" dirty="0" smtClean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请在此输入描述性文字</a:t>
            </a:r>
            <a:r>
              <a:rPr lang="zh-CN" altLang="en-US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；</a:t>
            </a:r>
            <a:endParaRPr lang="en-US" altLang="zh-CN" sz="1400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215900">
              <a:lnSpc>
                <a:spcPct val="150000"/>
              </a:lnSpc>
            </a:pPr>
            <a:r>
              <a:rPr lang="zh-CN" altLang="en-US" sz="1400" b="1" dirty="0" smtClean="0">
                <a:solidFill>
                  <a:srgbClr val="FF0000">
                    <a:alpha val="7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请在此输入描述性文字。</a:t>
            </a:r>
            <a:endParaRPr lang="en-US" altLang="zh-CN" sz="1400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22" name="组合 121"/>
          <p:cNvGrpSpPr/>
          <p:nvPr/>
        </p:nvGrpSpPr>
        <p:grpSpPr>
          <a:xfrm>
            <a:off x="3613447" y="3954071"/>
            <a:ext cx="124518" cy="452457"/>
            <a:chOff x="3613447" y="3954071"/>
            <a:chExt cx="124518" cy="452457"/>
          </a:xfrm>
        </p:grpSpPr>
        <p:cxnSp>
          <p:nvCxnSpPr>
            <p:cNvPr id="64" name="直接连接符 63"/>
            <p:cNvCxnSpPr/>
            <p:nvPr/>
          </p:nvCxnSpPr>
          <p:spPr>
            <a:xfrm>
              <a:off x="3675706" y="4068582"/>
              <a:ext cx="0" cy="337946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椭圆 86"/>
            <p:cNvSpPr/>
            <p:nvPr/>
          </p:nvSpPr>
          <p:spPr>
            <a:xfrm>
              <a:off x="3613447" y="3954071"/>
              <a:ext cx="124518" cy="1245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19" name="组合 118"/>
          <p:cNvGrpSpPr/>
          <p:nvPr/>
        </p:nvGrpSpPr>
        <p:grpSpPr>
          <a:xfrm>
            <a:off x="1132253" y="2442982"/>
            <a:ext cx="124518" cy="462947"/>
            <a:chOff x="1132253" y="2442982"/>
            <a:chExt cx="124518" cy="462947"/>
          </a:xfrm>
        </p:grpSpPr>
        <p:cxnSp>
          <p:nvCxnSpPr>
            <p:cNvPr id="57" name="直接连接符 56"/>
            <p:cNvCxnSpPr/>
            <p:nvPr/>
          </p:nvCxnSpPr>
          <p:spPr>
            <a:xfrm>
              <a:off x="1194512" y="2442982"/>
              <a:ext cx="0" cy="337946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椭圆 92"/>
            <p:cNvSpPr/>
            <p:nvPr/>
          </p:nvSpPr>
          <p:spPr>
            <a:xfrm>
              <a:off x="1132253" y="2781411"/>
              <a:ext cx="124518" cy="1245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20" name="组合 119"/>
          <p:cNvGrpSpPr/>
          <p:nvPr/>
        </p:nvGrpSpPr>
        <p:grpSpPr>
          <a:xfrm>
            <a:off x="2146485" y="2442982"/>
            <a:ext cx="124518" cy="457479"/>
            <a:chOff x="2146485" y="2442982"/>
            <a:chExt cx="124518" cy="457479"/>
          </a:xfrm>
        </p:grpSpPr>
        <p:cxnSp>
          <p:nvCxnSpPr>
            <p:cNvPr id="61" name="直接连接符 60"/>
            <p:cNvCxnSpPr/>
            <p:nvPr/>
          </p:nvCxnSpPr>
          <p:spPr>
            <a:xfrm>
              <a:off x="2208744" y="2442982"/>
              <a:ext cx="0" cy="337946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椭圆 93"/>
            <p:cNvSpPr/>
            <p:nvPr/>
          </p:nvSpPr>
          <p:spPr>
            <a:xfrm>
              <a:off x="2146485" y="2775943"/>
              <a:ext cx="124518" cy="1245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25" name="组合 124"/>
          <p:cNvGrpSpPr/>
          <p:nvPr/>
        </p:nvGrpSpPr>
        <p:grpSpPr>
          <a:xfrm>
            <a:off x="4305054" y="2442982"/>
            <a:ext cx="124518" cy="457479"/>
            <a:chOff x="4305054" y="2442982"/>
            <a:chExt cx="124518" cy="457479"/>
          </a:xfrm>
        </p:grpSpPr>
        <p:cxnSp>
          <p:nvCxnSpPr>
            <p:cNvPr id="75" name="直接连接符 74"/>
            <p:cNvCxnSpPr/>
            <p:nvPr/>
          </p:nvCxnSpPr>
          <p:spPr>
            <a:xfrm>
              <a:off x="4367313" y="2442982"/>
              <a:ext cx="0" cy="337946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椭圆 105"/>
            <p:cNvSpPr/>
            <p:nvPr/>
          </p:nvSpPr>
          <p:spPr>
            <a:xfrm>
              <a:off x="4305054" y="2775943"/>
              <a:ext cx="124518" cy="1245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26" name="组合 125"/>
          <p:cNvGrpSpPr/>
          <p:nvPr/>
        </p:nvGrpSpPr>
        <p:grpSpPr>
          <a:xfrm>
            <a:off x="5008430" y="2442982"/>
            <a:ext cx="124518" cy="457479"/>
            <a:chOff x="5008430" y="2442982"/>
            <a:chExt cx="124518" cy="457479"/>
          </a:xfrm>
        </p:grpSpPr>
        <p:cxnSp>
          <p:nvCxnSpPr>
            <p:cNvPr id="78" name="直接连接符 77"/>
            <p:cNvCxnSpPr/>
            <p:nvPr/>
          </p:nvCxnSpPr>
          <p:spPr>
            <a:xfrm>
              <a:off x="5070689" y="2442982"/>
              <a:ext cx="0" cy="337946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椭圆 106"/>
            <p:cNvSpPr/>
            <p:nvPr/>
          </p:nvSpPr>
          <p:spPr>
            <a:xfrm>
              <a:off x="5008430" y="2775943"/>
              <a:ext cx="124518" cy="1245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10" name="文本框 109"/>
          <p:cNvSpPr txBox="1"/>
          <p:nvPr/>
        </p:nvSpPr>
        <p:spPr>
          <a:xfrm>
            <a:off x="4607426" y="4415018"/>
            <a:ext cx="2999754" cy="170816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indent="215900">
              <a:lnSpc>
                <a:spcPct val="150000"/>
              </a:lnSpc>
              <a:defRPr sz="14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dirty="0" smtClean="0">
                <a:solidFill>
                  <a:prstClr val="black">
                    <a:alpha val="75000"/>
                  </a:prstClr>
                </a:solidFill>
              </a:rPr>
              <a:t>2014.11-2015.1</a:t>
            </a:r>
            <a:endParaRPr lang="en-US" altLang="zh-CN" dirty="0">
              <a:solidFill>
                <a:prstClr val="black">
                  <a:alpha val="75000"/>
                </a:prstClr>
              </a:solidFill>
            </a:endParaRPr>
          </a:p>
          <a:p>
            <a:r>
              <a:rPr lang="zh-CN" altLang="en-US" dirty="0">
                <a:solidFill>
                  <a:srgbClr val="404040"/>
                </a:solidFill>
              </a:rPr>
              <a:t>请在此输入描述性文字；</a:t>
            </a:r>
            <a:endParaRPr lang="en-US" altLang="zh-CN" dirty="0">
              <a:solidFill>
                <a:srgbClr val="404040"/>
              </a:solidFill>
            </a:endParaRPr>
          </a:p>
          <a:p>
            <a:r>
              <a:rPr lang="zh-CN" altLang="en-US" dirty="0">
                <a:solidFill>
                  <a:srgbClr val="FF0000">
                    <a:alpha val="75000"/>
                  </a:srgbClr>
                </a:solidFill>
              </a:rPr>
              <a:t>请在此输入描述性</a:t>
            </a:r>
            <a:r>
              <a:rPr lang="zh-CN" altLang="en-US" dirty="0" smtClean="0">
                <a:solidFill>
                  <a:srgbClr val="FF0000">
                    <a:alpha val="75000"/>
                  </a:srgbClr>
                </a:solidFill>
              </a:rPr>
              <a:t>文字；</a:t>
            </a:r>
            <a:endParaRPr lang="en-US" altLang="zh-CN" dirty="0" smtClean="0">
              <a:solidFill>
                <a:srgbClr val="FF0000">
                  <a:alpha val="75000"/>
                </a:srgbClr>
              </a:solidFill>
            </a:endParaRPr>
          </a:p>
          <a:p>
            <a:r>
              <a:rPr lang="zh-CN" altLang="en-US" dirty="0">
                <a:solidFill>
                  <a:srgbClr val="404040"/>
                </a:solidFill>
              </a:rPr>
              <a:t>请在此输入描述性文字；</a:t>
            </a:r>
            <a:endParaRPr lang="en-US" altLang="zh-CN" dirty="0">
              <a:solidFill>
                <a:srgbClr val="404040"/>
              </a:solidFill>
            </a:endParaRPr>
          </a:p>
          <a:p>
            <a:r>
              <a:rPr lang="zh-CN" altLang="en-US" dirty="0">
                <a:solidFill>
                  <a:srgbClr val="404040"/>
                </a:solidFill>
              </a:rPr>
              <a:t>请在此输入描述性文字。</a:t>
            </a:r>
            <a:endParaRPr lang="zh-CN" altLang="en-US" dirty="0">
              <a:solidFill>
                <a:srgbClr val="404040"/>
              </a:solidFill>
            </a:endParaRPr>
          </a:p>
        </p:txBody>
      </p:sp>
      <p:grpSp>
        <p:nvGrpSpPr>
          <p:cNvPr id="123" name="组合 122"/>
          <p:cNvGrpSpPr/>
          <p:nvPr/>
        </p:nvGrpSpPr>
        <p:grpSpPr>
          <a:xfrm>
            <a:off x="5029204" y="3951016"/>
            <a:ext cx="124518" cy="455512"/>
            <a:chOff x="5029204" y="3951016"/>
            <a:chExt cx="124518" cy="455512"/>
          </a:xfrm>
        </p:grpSpPr>
        <p:sp>
          <p:nvSpPr>
            <p:cNvPr id="108" name="椭圆 107"/>
            <p:cNvSpPr/>
            <p:nvPr/>
          </p:nvSpPr>
          <p:spPr>
            <a:xfrm>
              <a:off x="5029204" y="3951016"/>
              <a:ext cx="124518" cy="1245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cxnSp>
          <p:nvCxnSpPr>
            <p:cNvPr id="111" name="直接连接符 110"/>
            <p:cNvCxnSpPr/>
            <p:nvPr/>
          </p:nvCxnSpPr>
          <p:spPr>
            <a:xfrm>
              <a:off x="5091463" y="4068582"/>
              <a:ext cx="0" cy="337946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组合 123"/>
          <p:cNvGrpSpPr/>
          <p:nvPr/>
        </p:nvGrpSpPr>
        <p:grpSpPr>
          <a:xfrm>
            <a:off x="6493673" y="3954071"/>
            <a:ext cx="124518" cy="452457"/>
            <a:chOff x="6493673" y="3954071"/>
            <a:chExt cx="124518" cy="452457"/>
          </a:xfrm>
        </p:grpSpPr>
        <p:cxnSp>
          <p:nvCxnSpPr>
            <p:cNvPr id="109" name="直接连接符 108"/>
            <p:cNvCxnSpPr/>
            <p:nvPr/>
          </p:nvCxnSpPr>
          <p:spPr>
            <a:xfrm>
              <a:off x="6555932" y="4068582"/>
              <a:ext cx="0" cy="337946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椭圆 111"/>
            <p:cNvSpPr/>
            <p:nvPr/>
          </p:nvSpPr>
          <p:spPr>
            <a:xfrm>
              <a:off x="6493673" y="3954071"/>
              <a:ext cx="124518" cy="1245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15" name="文本框 114"/>
          <p:cNvSpPr txBox="1"/>
          <p:nvPr/>
        </p:nvSpPr>
        <p:spPr>
          <a:xfrm>
            <a:off x="6676044" y="1047261"/>
            <a:ext cx="2381454" cy="1384995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indent="215900">
              <a:lnSpc>
                <a:spcPct val="150000"/>
              </a:lnSpc>
            </a:pPr>
            <a:r>
              <a:rPr lang="en-US" altLang="zh-CN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2015.1-4</a:t>
            </a:r>
            <a:endParaRPr lang="en-US" altLang="zh-CN" sz="1400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215900">
              <a:lnSpc>
                <a:spcPct val="150000"/>
              </a:lnSpc>
            </a:pPr>
            <a:r>
              <a:rPr lang="zh-CN" altLang="en-US" sz="1400" b="1" dirty="0" smtClean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请在此输入描述性文字；</a:t>
            </a:r>
            <a:endParaRPr lang="en-US" altLang="zh-CN" sz="1400" b="1" dirty="0" smtClean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215900">
              <a:lnSpc>
                <a:spcPct val="150000"/>
              </a:lnSpc>
            </a:pPr>
            <a:r>
              <a:rPr lang="zh-CN" altLang="en-US" sz="1400" b="1" dirty="0" smtClean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请在此输入描述性文字；</a:t>
            </a:r>
            <a:endParaRPr lang="en-US" altLang="zh-CN" sz="1400" b="1" dirty="0" smtClean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215900">
              <a:lnSpc>
                <a:spcPct val="150000"/>
              </a:lnSpc>
            </a:pPr>
            <a:r>
              <a:rPr lang="zh-CN" altLang="en-US" sz="1400" b="1" dirty="0" smtClean="0">
                <a:solidFill>
                  <a:srgbClr val="FF0000">
                    <a:alpha val="7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请在此输入描述性文字</a:t>
            </a:r>
            <a:r>
              <a:rPr lang="zh-CN" altLang="en-US" sz="1400" b="1" dirty="0">
                <a:solidFill>
                  <a:srgbClr val="FF0000">
                    <a:alpha val="7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400" b="1" dirty="0">
              <a:solidFill>
                <a:srgbClr val="FF0000">
                  <a:alpha val="75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27" name="组合 126"/>
          <p:cNvGrpSpPr/>
          <p:nvPr/>
        </p:nvGrpSpPr>
        <p:grpSpPr>
          <a:xfrm>
            <a:off x="7195652" y="2442982"/>
            <a:ext cx="124518" cy="457479"/>
            <a:chOff x="7195652" y="2442982"/>
            <a:chExt cx="124518" cy="457479"/>
          </a:xfrm>
        </p:grpSpPr>
        <p:cxnSp>
          <p:nvCxnSpPr>
            <p:cNvPr id="113" name="直接连接符 112"/>
            <p:cNvCxnSpPr/>
            <p:nvPr/>
          </p:nvCxnSpPr>
          <p:spPr>
            <a:xfrm>
              <a:off x="7257911" y="2442982"/>
              <a:ext cx="0" cy="337946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椭圆 115"/>
            <p:cNvSpPr/>
            <p:nvPr/>
          </p:nvSpPr>
          <p:spPr>
            <a:xfrm>
              <a:off x="7195652" y="2775943"/>
              <a:ext cx="124518" cy="1245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28" name="组合 127"/>
          <p:cNvGrpSpPr/>
          <p:nvPr/>
        </p:nvGrpSpPr>
        <p:grpSpPr>
          <a:xfrm>
            <a:off x="8720429" y="2442982"/>
            <a:ext cx="124518" cy="457479"/>
            <a:chOff x="8720429" y="2442982"/>
            <a:chExt cx="124518" cy="457479"/>
          </a:xfrm>
        </p:grpSpPr>
        <p:cxnSp>
          <p:nvCxnSpPr>
            <p:cNvPr id="114" name="直接连接符 113"/>
            <p:cNvCxnSpPr/>
            <p:nvPr/>
          </p:nvCxnSpPr>
          <p:spPr>
            <a:xfrm>
              <a:off x="8782688" y="2442982"/>
              <a:ext cx="0" cy="337946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椭圆 116"/>
            <p:cNvSpPr/>
            <p:nvPr/>
          </p:nvSpPr>
          <p:spPr>
            <a:xfrm>
              <a:off x="8720429" y="2775943"/>
              <a:ext cx="124518" cy="1245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18" name="矩形 117"/>
          <p:cNvSpPr/>
          <p:nvPr/>
        </p:nvSpPr>
        <p:spPr>
          <a:xfrm>
            <a:off x="7765732" y="6453335"/>
            <a:ext cx="1414272" cy="404665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zh-CN" altLang="en-US" sz="2000" b="1" kern="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计划进展</a:t>
            </a:r>
            <a:endParaRPr lang="zh-CN" altLang="en-US" sz="2000" b="1" kern="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4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4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5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58" grpId="0" animBg="1"/>
      <p:bldP spid="66" grpId="0" animBg="1"/>
      <p:bldP spid="79" grpId="0" animBg="1"/>
      <p:bldP spid="110" grpId="0" animBg="1"/>
      <p:bldP spid="115" grpId="0" animBg="1"/>
      <p:bldP spid="1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725771" y="578377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400" dirty="0" smtClean="0">
                <a:solidFill>
                  <a:prstClr val="black">
                    <a:alpha val="75000"/>
                  </a:prstClr>
                </a:solidFill>
              </a:rPr>
              <a:t>进展情况</a:t>
            </a:r>
            <a:endParaRPr lang="zh-CN" altLang="en-US" sz="2400" dirty="0">
              <a:solidFill>
                <a:prstClr val="black">
                  <a:alpha val="75000"/>
                </a:prstClr>
              </a:solidFill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0" y="478800"/>
            <a:ext cx="648000" cy="662400"/>
            <a:chOff x="2771800" y="886000"/>
            <a:chExt cx="3600400" cy="3688118"/>
          </a:xfrm>
        </p:grpSpPr>
        <p:grpSp>
          <p:nvGrpSpPr>
            <p:cNvPr id="29" name="组合 28"/>
            <p:cNvGrpSpPr/>
            <p:nvPr/>
          </p:nvGrpSpPr>
          <p:grpSpPr>
            <a:xfrm>
              <a:off x="2771800" y="886000"/>
              <a:ext cx="3600400" cy="3688118"/>
              <a:chOff x="925401" y="3148271"/>
              <a:chExt cx="2664296" cy="2664296"/>
            </a:xfrm>
          </p:grpSpPr>
          <p:sp>
            <p:nvSpPr>
              <p:cNvPr id="31" name="矩形 30"/>
              <p:cNvSpPr/>
              <p:nvPr userDrawn="1"/>
            </p:nvSpPr>
            <p:spPr>
              <a:xfrm>
                <a:off x="925401" y="3148271"/>
                <a:ext cx="2664296" cy="266429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矩形 31"/>
              <p:cNvSpPr/>
              <p:nvPr userDrawn="1"/>
            </p:nvSpPr>
            <p:spPr>
              <a:xfrm>
                <a:off x="1069417" y="3292287"/>
                <a:ext cx="2376264" cy="2376264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1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8518" y="1732859"/>
              <a:ext cx="1946964" cy="1994400"/>
            </a:xfrm>
            <a:prstGeom prst="rect">
              <a:avLst/>
            </a:prstGeom>
          </p:spPr>
        </p:pic>
      </p:grpSp>
      <p:sp>
        <p:nvSpPr>
          <p:cNvPr id="118" name="矩形 117"/>
          <p:cNvSpPr/>
          <p:nvPr/>
        </p:nvSpPr>
        <p:spPr>
          <a:xfrm>
            <a:off x="7765732" y="6453335"/>
            <a:ext cx="1414272" cy="404665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zh-CN" altLang="en-US" sz="2000" b="1" kern="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实际</a:t>
            </a:r>
            <a:r>
              <a:rPr lang="zh-CN" altLang="en-US" sz="2000" b="1" kern="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进展</a:t>
            </a:r>
            <a:endParaRPr lang="zh-CN" altLang="en-US" sz="2000" b="1" kern="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74" name="直接连接符 73"/>
          <p:cNvCxnSpPr/>
          <p:nvPr/>
        </p:nvCxnSpPr>
        <p:spPr>
          <a:xfrm>
            <a:off x="-612576" y="1556792"/>
            <a:ext cx="9756576" cy="0"/>
          </a:xfrm>
          <a:prstGeom prst="line">
            <a:avLst/>
          </a:prstGeom>
          <a:ln w="635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组合 123"/>
          <p:cNvGrpSpPr/>
          <p:nvPr/>
        </p:nvGrpSpPr>
        <p:grpSpPr>
          <a:xfrm>
            <a:off x="1105896" y="1358793"/>
            <a:ext cx="396000" cy="396000"/>
            <a:chOff x="6876256" y="1353324"/>
            <a:chExt cx="396000" cy="396000"/>
          </a:xfrm>
        </p:grpSpPr>
        <p:sp>
          <p:nvSpPr>
            <p:cNvPr id="125" name="椭圆 124"/>
            <p:cNvSpPr/>
            <p:nvPr/>
          </p:nvSpPr>
          <p:spPr>
            <a:xfrm>
              <a:off x="6876256" y="1353324"/>
              <a:ext cx="396000" cy="396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26" name="椭圆 125"/>
            <p:cNvSpPr/>
            <p:nvPr/>
          </p:nvSpPr>
          <p:spPr>
            <a:xfrm>
              <a:off x="6984256" y="1461324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33" name="文本框 132"/>
          <p:cNvSpPr txBox="1"/>
          <p:nvPr/>
        </p:nvSpPr>
        <p:spPr>
          <a:xfrm>
            <a:off x="165503" y="1801053"/>
            <a:ext cx="10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1800" dirty="0" smtClean="0">
                <a:solidFill>
                  <a:prstClr val="black">
                    <a:alpha val="75000"/>
                  </a:prstClr>
                </a:solidFill>
              </a:rPr>
              <a:t>2014.4</a:t>
            </a:r>
            <a:endParaRPr lang="zh-CN" altLang="en-US" sz="18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135" name="文本框 134"/>
          <p:cNvSpPr txBox="1"/>
          <p:nvPr/>
        </p:nvSpPr>
        <p:spPr>
          <a:xfrm>
            <a:off x="8082468" y="1801053"/>
            <a:ext cx="10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1800" dirty="0" smtClean="0">
                <a:solidFill>
                  <a:prstClr val="black">
                    <a:alpha val="75000"/>
                  </a:prstClr>
                </a:solidFill>
              </a:rPr>
              <a:t>2014.9</a:t>
            </a:r>
            <a:endParaRPr lang="zh-CN" altLang="en-US" sz="18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136" name="文本框 135"/>
          <p:cNvSpPr txBox="1"/>
          <p:nvPr/>
        </p:nvSpPr>
        <p:spPr>
          <a:xfrm>
            <a:off x="1748896" y="1801053"/>
            <a:ext cx="10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1800" dirty="0" smtClean="0">
                <a:solidFill>
                  <a:prstClr val="black">
                    <a:alpha val="75000"/>
                  </a:prstClr>
                </a:solidFill>
              </a:rPr>
              <a:t>2014.5</a:t>
            </a:r>
            <a:endParaRPr lang="zh-CN" altLang="en-US" sz="18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137" name="文本框 136"/>
          <p:cNvSpPr txBox="1"/>
          <p:nvPr/>
        </p:nvSpPr>
        <p:spPr>
          <a:xfrm>
            <a:off x="3332289" y="1801053"/>
            <a:ext cx="10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1800" dirty="0" smtClean="0">
                <a:solidFill>
                  <a:prstClr val="black">
                    <a:alpha val="75000"/>
                  </a:prstClr>
                </a:solidFill>
              </a:rPr>
              <a:t>2014.6</a:t>
            </a:r>
            <a:endParaRPr lang="zh-CN" altLang="en-US" sz="18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138" name="文本框 137"/>
          <p:cNvSpPr txBox="1"/>
          <p:nvPr/>
        </p:nvSpPr>
        <p:spPr>
          <a:xfrm>
            <a:off x="4915682" y="1801053"/>
            <a:ext cx="10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1800" dirty="0" smtClean="0">
                <a:solidFill>
                  <a:prstClr val="black">
                    <a:alpha val="75000"/>
                  </a:prstClr>
                </a:solidFill>
              </a:rPr>
              <a:t>2014.7</a:t>
            </a:r>
            <a:endParaRPr lang="zh-CN" altLang="en-US" sz="18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139" name="文本框 138"/>
          <p:cNvSpPr txBox="1"/>
          <p:nvPr/>
        </p:nvSpPr>
        <p:spPr>
          <a:xfrm>
            <a:off x="6499075" y="1801053"/>
            <a:ext cx="10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1800" dirty="0" smtClean="0">
                <a:solidFill>
                  <a:prstClr val="black">
                    <a:alpha val="75000"/>
                  </a:prstClr>
                </a:solidFill>
              </a:rPr>
              <a:t>2014.8</a:t>
            </a:r>
            <a:endParaRPr lang="zh-CN" altLang="en-US" sz="18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140" name="文本框 139"/>
          <p:cNvSpPr txBox="1"/>
          <p:nvPr/>
        </p:nvSpPr>
        <p:spPr>
          <a:xfrm>
            <a:off x="631714" y="5012612"/>
            <a:ext cx="7906310" cy="1384995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2014.4.21-5.24</a:t>
            </a:r>
            <a:endParaRPr lang="en-US" altLang="zh-CN" sz="1400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、请在此输入描述性文字。</a:t>
            </a:r>
            <a:endParaRPr lang="en-US" altLang="zh-CN" sz="1400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、请在此输入描述性文字。</a:t>
            </a:r>
            <a:endParaRPr lang="en-US" altLang="zh-CN" sz="1400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、请在此输入描述性文字。</a:t>
            </a:r>
            <a:endParaRPr lang="zh-CN" altLang="en-US" sz="1400" b="1" dirty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41" name="图片 14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588" y="2414504"/>
            <a:ext cx="3233350" cy="2032064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  <p:pic>
        <p:nvPicPr>
          <p:cNvPr id="142" name="图片 141"/>
          <p:cNvPicPr preferRelativeResize="0"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3" y="3324610"/>
            <a:ext cx="2053258" cy="1290411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  <p:pic>
        <p:nvPicPr>
          <p:cNvPr id="143" name="图片 142"/>
          <p:cNvPicPr preferRelativeResize="0"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766" y="3324610"/>
            <a:ext cx="2053258" cy="1290411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33" grpId="0"/>
      <p:bldP spid="135" grpId="0"/>
      <p:bldP spid="136" grpId="0"/>
      <p:bldP spid="137" grpId="0"/>
      <p:bldP spid="138" grpId="0"/>
      <p:bldP spid="139" grpId="0"/>
      <p:bldP spid="1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725771" y="578377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400" dirty="0" smtClean="0">
                <a:solidFill>
                  <a:prstClr val="black">
                    <a:alpha val="75000"/>
                  </a:prstClr>
                </a:solidFill>
              </a:rPr>
              <a:t>进展情况</a:t>
            </a:r>
            <a:endParaRPr lang="zh-CN" altLang="en-US" sz="2400" dirty="0">
              <a:solidFill>
                <a:prstClr val="black">
                  <a:alpha val="75000"/>
                </a:prstClr>
              </a:solidFill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0" y="478800"/>
            <a:ext cx="648000" cy="662400"/>
            <a:chOff x="2771800" y="886000"/>
            <a:chExt cx="3600400" cy="3688118"/>
          </a:xfrm>
        </p:grpSpPr>
        <p:grpSp>
          <p:nvGrpSpPr>
            <p:cNvPr id="29" name="组合 28"/>
            <p:cNvGrpSpPr/>
            <p:nvPr/>
          </p:nvGrpSpPr>
          <p:grpSpPr>
            <a:xfrm>
              <a:off x="2771800" y="886000"/>
              <a:ext cx="3600400" cy="3688118"/>
              <a:chOff x="925401" y="3148271"/>
              <a:chExt cx="2664296" cy="2664296"/>
            </a:xfrm>
          </p:grpSpPr>
          <p:sp>
            <p:nvSpPr>
              <p:cNvPr id="31" name="矩形 30"/>
              <p:cNvSpPr/>
              <p:nvPr userDrawn="1"/>
            </p:nvSpPr>
            <p:spPr>
              <a:xfrm>
                <a:off x="925401" y="3148271"/>
                <a:ext cx="2664296" cy="266429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矩形 31"/>
              <p:cNvSpPr/>
              <p:nvPr userDrawn="1"/>
            </p:nvSpPr>
            <p:spPr>
              <a:xfrm>
                <a:off x="1069417" y="3292287"/>
                <a:ext cx="2376264" cy="2376264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1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8518" y="1732859"/>
              <a:ext cx="1946964" cy="1994400"/>
            </a:xfrm>
            <a:prstGeom prst="rect">
              <a:avLst/>
            </a:prstGeom>
          </p:spPr>
        </p:pic>
      </p:grpSp>
      <p:sp>
        <p:nvSpPr>
          <p:cNvPr id="118" name="矩形 117"/>
          <p:cNvSpPr/>
          <p:nvPr/>
        </p:nvSpPr>
        <p:spPr>
          <a:xfrm>
            <a:off x="7765732" y="6453335"/>
            <a:ext cx="1414272" cy="404665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zh-CN" altLang="en-US" sz="2000" b="1" kern="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实际</a:t>
            </a:r>
            <a:r>
              <a:rPr lang="zh-CN" altLang="en-US" sz="2000" b="1" kern="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进展</a:t>
            </a:r>
            <a:endParaRPr lang="zh-CN" altLang="en-US" sz="2000" b="1" kern="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74" name="直接连接符 73"/>
          <p:cNvCxnSpPr/>
          <p:nvPr/>
        </p:nvCxnSpPr>
        <p:spPr>
          <a:xfrm>
            <a:off x="-612576" y="1556792"/>
            <a:ext cx="9756576" cy="0"/>
          </a:xfrm>
          <a:prstGeom prst="line">
            <a:avLst/>
          </a:prstGeom>
          <a:ln w="635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组合 123"/>
          <p:cNvGrpSpPr/>
          <p:nvPr/>
        </p:nvGrpSpPr>
        <p:grpSpPr>
          <a:xfrm>
            <a:off x="1105896" y="1358793"/>
            <a:ext cx="396000" cy="396000"/>
            <a:chOff x="6876256" y="1353324"/>
            <a:chExt cx="396000" cy="396000"/>
          </a:xfrm>
        </p:grpSpPr>
        <p:sp>
          <p:nvSpPr>
            <p:cNvPr id="125" name="椭圆 124"/>
            <p:cNvSpPr/>
            <p:nvPr/>
          </p:nvSpPr>
          <p:spPr>
            <a:xfrm>
              <a:off x="6876256" y="1353324"/>
              <a:ext cx="396000" cy="396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26" name="椭圆 125"/>
            <p:cNvSpPr/>
            <p:nvPr/>
          </p:nvSpPr>
          <p:spPr>
            <a:xfrm>
              <a:off x="6984256" y="1461324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33" name="文本框 132"/>
          <p:cNvSpPr txBox="1"/>
          <p:nvPr/>
        </p:nvSpPr>
        <p:spPr>
          <a:xfrm>
            <a:off x="165503" y="1801053"/>
            <a:ext cx="10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1800" dirty="0" smtClean="0">
                <a:solidFill>
                  <a:prstClr val="black">
                    <a:alpha val="75000"/>
                  </a:prstClr>
                </a:solidFill>
              </a:rPr>
              <a:t>2014.4</a:t>
            </a:r>
            <a:endParaRPr lang="zh-CN" altLang="en-US" sz="18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135" name="文本框 134"/>
          <p:cNvSpPr txBox="1"/>
          <p:nvPr/>
        </p:nvSpPr>
        <p:spPr>
          <a:xfrm>
            <a:off x="8082468" y="1801053"/>
            <a:ext cx="10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1800" dirty="0" smtClean="0">
                <a:solidFill>
                  <a:prstClr val="black">
                    <a:alpha val="75000"/>
                  </a:prstClr>
                </a:solidFill>
              </a:rPr>
              <a:t>2014.9</a:t>
            </a:r>
            <a:endParaRPr lang="zh-CN" altLang="en-US" sz="18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136" name="文本框 135"/>
          <p:cNvSpPr txBox="1"/>
          <p:nvPr/>
        </p:nvSpPr>
        <p:spPr>
          <a:xfrm>
            <a:off x="1748896" y="1801053"/>
            <a:ext cx="10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1800" dirty="0" smtClean="0">
                <a:solidFill>
                  <a:prstClr val="black">
                    <a:alpha val="75000"/>
                  </a:prstClr>
                </a:solidFill>
              </a:rPr>
              <a:t>2014.5</a:t>
            </a:r>
            <a:endParaRPr lang="zh-CN" altLang="en-US" sz="18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137" name="文本框 136"/>
          <p:cNvSpPr txBox="1"/>
          <p:nvPr/>
        </p:nvSpPr>
        <p:spPr>
          <a:xfrm>
            <a:off x="3332289" y="1801053"/>
            <a:ext cx="10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1800" dirty="0" smtClean="0">
                <a:solidFill>
                  <a:prstClr val="black">
                    <a:alpha val="75000"/>
                  </a:prstClr>
                </a:solidFill>
              </a:rPr>
              <a:t>2014.6</a:t>
            </a:r>
            <a:endParaRPr lang="zh-CN" altLang="en-US" sz="18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138" name="文本框 137"/>
          <p:cNvSpPr txBox="1"/>
          <p:nvPr/>
        </p:nvSpPr>
        <p:spPr>
          <a:xfrm>
            <a:off x="4915682" y="1801053"/>
            <a:ext cx="10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1800" dirty="0" smtClean="0">
                <a:solidFill>
                  <a:prstClr val="black">
                    <a:alpha val="75000"/>
                  </a:prstClr>
                </a:solidFill>
              </a:rPr>
              <a:t>2014.7</a:t>
            </a:r>
            <a:endParaRPr lang="zh-CN" altLang="en-US" sz="18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139" name="文本框 138"/>
          <p:cNvSpPr txBox="1"/>
          <p:nvPr/>
        </p:nvSpPr>
        <p:spPr>
          <a:xfrm>
            <a:off x="6499075" y="1801053"/>
            <a:ext cx="10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1800" dirty="0" smtClean="0">
                <a:solidFill>
                  <a:prstClr val="black">
                    <a:alpha val="75000"/>
                  </a:prstClr>
                </a:solidFill>
              </a:rPr>
              <a:t>2014.8</a:t>
            </a:r>
            <a:endParaRPr lang="zh-CN" altLang="en-US" sz="18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30456" y="5012612"/>
            <a:ext cx="7906310" cy="1384995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2014.5.25-6.26</a:t>
            </a:r>
            <a:endParaRPr lang="en-US" altLang="zh-CN" sz="1400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、请在此输入描述性文字。</a:t>
            </a:r>
            <a:endParaRPr lang="en-US" altLang="zh-CN" sz="1400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、请在此输入描述性文字。</a:t>
            </a:r>
            <a:endParaRPr lang="en-US" altLang="zh-CN" sz="1400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、请在此输入描述性文字。</a:t>
            </a:r>
            <a:endParaRPr lang="zh-CN" altLang="en-US" sz="1400" b="1" dirty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4" name="图片 23"/>
          <p:cNvPicPr preferRelativeResize="0"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611" y="2410614"/>
            <a:ext cx="3240000" cy="2036243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  <p:pic>
        <p:nvPicPr>
          <p:cNvPr id="25" name="图片 24"/>
          <p:cNvPicPr preferRelativeResize="0"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56" y="3325006"/>
            <a:ext cx="2052000" cy="128962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  <p:pic>
        <p:nvPicPr>
          <p:cNvPr id="26" name="图片 25"/>
          <p:cNvPicPr preferRelativeResize="0"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766" y="3325006"/>
            <a:ext cx="2052000" cy="128962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85185E-6 L 0.19393 -1.85185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8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725771" y="578377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400" dirty="0" smtClean="0">
                <a:solidFill>
                  <a:prstClr val="black">
                    <a:alpha val="75000"/>
                  </a:prstClr>
                </a:solidFill>
              </a:rPr>
              <a:t>进展情况</a:t>
            </a:r>
            <a:endParaRPr lang="zh-CN" altLang="en-US" sz="2400" dirty="0">
              <a:solidFill>
                <a:prstClr val="black">
                  <a:alpha val="75000"/>
                </a:prstClr>
              </a:solidFill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0" y="478800"/>
            <a:ext cx="648000" cy="662400"/>
            <a:chOff x="2771800" y="886000"/>
            <a:chExt cx="3600400" cy="3688118"/>
          </a:xfrm>
        </p:grpSpPr>
        <p:grpSp>
          <p:nvGrpSpPr>
            <p:cNvPr id="29" name="组合 28"/>
            <p:cNvGrpSpPr/>
            <p:nvPr/>
          </p:nvGrpSpPr>
          <p:grpSpPr>
            <a:xfrm>
              <a:off x="2771800" y="886000"/>
              <a:ext cx="3600400" cy="3688118"/>
              <a:chOff x="925401" y="3148271"/>
              <a:chExt cx="2664296" cy="2664296"/>
            </a:xfrm>
          </p:grpSpPr>
          <p:sp>
            <p:nvSpPr>
              <p:cNvPr id="31" name="矩形 30"/>
              <p:cNvSpPr/>
              <p:nvPr userDrawn="1"/>
            </p:nvSpPr>
            <p:spPr>
              <a:xfrm>
                <a:off x="925401" y="3148271"/>
                <a:ext cx="2664296" cy="266429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矩形 31"/>
              <p:cNvSpPr/>
              <p:nvPr userDrawn="1"/>
            </p:nvSpPr>
            <p:spPr>
              <a:xfrm>
                <a:off x="1069417" y="3292287"/>
                <a:ext cx="2376264" cy="2376264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1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8518" y="1732859"/>
              <a:ext cx="1946964" cy="1994400"/>
            </a:xfrm>
            <a:prstGeom prst="rect">
              <a:avLst/>
            </a:prstGeom>
          </p:spPr>
        </p:pic>
      </p:grpSp>
      <p:sp>
        <p:nvSpPr>
          <p:cNvPr id="118" name="矩形 117"/>
          <p:cNvSpPr/>
          <p:nvPr/>
        </p:nvSpPr>
        <p:spPr>
          <a:xfrm>
            <a:off x="7765732" y="6453335"/>
            <a:ext cx="1414272" cy="404665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zh-CN" altLang="en-US" sz="2000" b="1" kern="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实际</a:t>
            </a:r>
            <a:r>
              <a:rPr lang="zh-CN" altLang="en-US" sz="2000" b="1" kern="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进展</a:t>
            </a:r>
            <a:endParaRPr lang="zh-CN" altLang="en-US" sz="2000" b="1" kern="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74" name="直接连接符 73"/>
          <p:cNvCxnSpPr/>
          <p:nvPr/>
        </p:nvCxnSpPr>
        <p:spPr>
          <a:xfrm>
            <a:off x="-612576" y="1556792"/>
            <a:ext cx="9756576" cy="0"/>
          </a:xfrm>
          <a:prstGeom prst="line">
            <a:avLst/>
          </a:prstGeom>
          <a:ln w="635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组合 123"/>
          <p:cNvGrpSpPr/>
          <p:nvPr/>
        </p:nvGrpSpPr>
        <p:grpSpPr>
          <a:xfrm>
            <a:off x="2876639" y="1358793"/>
            <a:ext cx="396000" cy="396000"/>
            <a:chOff x="6876256" y="1353324"/>
            <a:chExt cx="396000" cy="396000"/>
          </a:xfrm>
        </p:grpSpPr>
        <p:sp>
          <p:nvSpPr>
            <p:cNvPr id="125" name="椭圆 124"/>
            <p:cNvSpPr/>
            <p:nvPr/>
          </p:nvSpPr>
          <p:spPr>
            <a:xfrm>
              <a:off x="6876256" y="1353324"/>
              <a:ext cx="396000" cy="396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26" name="椭圆 125"/>
            <p:cNvSpPr/>
            <p:nvPr/>
          </p:nvSpPr>
          <p:spPr>
            <a:xfrm>
              <a:off x="6984256" y="1461324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33" name="文本框 132"/>
          <p:cNvSpPr txBox="1"/>
          <p:nvPr/>
        </p:nvSpPr>
        <p:spPr>
          <a:xfrm>
            <a:off x="165503" y="1801053"/>
            <a:ext cx="10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1800" dirty="0" smtClean="0">
                <a:solidFill>
                  <a:prstClr val="black">
                    <a:alpha val="75000"/>
                  </a:prstClr>
                </a:solidFill>
              </a:rPr>
              <a:t>2014.4</a:t>
            </a:r>
            <a:endParaRPr lang="zh-CN" altLang="en-US" sz="18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135" name="文本框 134"/>
          <p:cNvSpPr txBox="1"/>
          <p:nvPr/>
        </p:nvSpPr>
        <p:spPr>
          <a:xfrm>
            <a:off x="8082468" y="1801053"/>
            <a:ext cx="10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1800" dirty="0" smtClean="0">
                <a:solidFill>
                  <a:prstClr val="black">
                    <a:alpha val="75000"/>
                  </a:prstClr>
                </a:solidFill>
              </a:rPr>
              <a:t>2014.9</a:t>
            </a:r>
            <a:endParaRPr lang="zh-CN" altLang="en-US" sz="18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136" name="文本框 135"/>
          <p:cNvSpPr txBox="1"/>
          <p:nvPr/>
        </p:nvSpPr>
        <p:spPr>
          <a:xfrm>
            <a:off x="1748896" y="1801053"/>
            <a:ext cx="10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1800" dirty="0" smtClean="0">
                <a:solidFill>
                  <a:prstClr val="black">
                    <a:alpha val="75000"/>
                  </a:prstClr>
                </a:solidFill>
              </a:rPr>
              <a:t>2014.5</a:t>
            </a:r>
            <a:endParaRPr lang="zh-CN" altLang="en-US" sz="18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137" name="文本框 136"/>
          <p:cNvSpPr txBox="1"/>
          <p:nvPr/>
        </p:nvSpPr>
        <p:spPr>
          <a:xfrm>
            <a:off x="3332289" y="1801053"/>
            <a:ext cx="10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1800" dirty="0" smtClean="0">
                <a:solidFill>
                  <a:prstClr val="black">
                    <a:alpha val="75000"/>
                  </a:prstClr>
                </a:solidFill>
              </a:rPr>
              <a:t>2014.6</a:t>
            </a:r>
            <a:endParaRPr lang="zh-CN" altLang="en-US" sz="18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138" name="文本框 137"/>
          <p:cNvSpPr txBox="1"/>
          <p:nvPr/>
        </p:nvSpPr>
        <p:spPr>
          <a:xfrm>
            <a:off x="4915682" y="1801053"/>
            <a:ext cx="10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1800" dirty="0" smtClean="0">
                <a:solidFill>
                  <a:prstClr val="black">
                    <a:alpha val="75000"/>
                  </a:prstClr>
                </a:solidFill>
              </a:rPr>
              <a:t>2014.7</a:t>
            </a:r>
            <a:endParaRPr lang="zh-CN" altLang="en-US" sz="18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139" name="文本框 138"/>
          <p:cNvSpPr txBox="1"/>
          <p:nvPr/>
        </p:nvSpPr>
        <p:spPr>
          <a:xfrm>
            <a:off x="6499075" y="1801053"/>
            <a:ext cx="10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1800" dirty="0" smtClean="0">
                <a:solidFill>
                  <a:prstClr val="black">
                    <a:alpha val="75000"/>
                  </a:prstClr>
                </a:solidFill>
              </a:rPr>
              <a:t>2014.8</a:t>
            </a:r>
            <a:endParaRPr lang="zh-CN" altLang="en-US" sz="18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30456" y="5012612"/>
            <a:ext cx="7906310" cy="1384995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2014.6.27-7.14</a:t>
            </a:r>
            <a:endParaRPr lang="en-US" altLang="zh-CN" sz="1400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、请在此输入描述性文字。 </a:t>
            </a:r>
            <a:endParaRPr lang="en-US" altLang="zh-CN" sz="1400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、请在此输入描述性文字。 </a:t>
            </a:r>
            <a:endParaRPr lang="en-US" altLang="zh-CN" sz="1400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、请在此输入描述性文字。</a:t>
            </a:r>
            <a:endParaRPr lang="zh-CN" altLang="en-US" sz="1400" b="1" dirty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3" name="图片 32"/>
          <p:cNvPicPr preferRelativeResize="0"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611" y="2410614"/>
            <a:ext cx="3240000" cy="2036243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  <p:pic>
        <p:nvPicPr>
          <p:cNvPr id="34" name="图片 33"/>
          <p:cNvPicPr preferRelativeResize="0"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56" y="3325006"/>
            <a:ext cx="2052000" cy="128962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  <p:pic>
        <p:nvPicPr>
          <p:cNvPr id="35" name="图片 34"/>
          <p:cNvPicPr preferRelativeResize="0"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766" y="3325006"/>
            <a:ext cx="2052000" cy="128962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85185E-6 L 0.16372 -1.85185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7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725771" y="578377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400" dirty="0" smtClean="0">
                <a:solidFill>
                  <a:prstClr val="black">
                    <a:alpha val="75000"/>
                  </a:prstClr>
                </a:solidFill>
              </a:rPr>
              <a:t>进展情况</a:t>
            </a:r>
            <a:endParaRPr lang="zh-CN" altLang="en-US" sz="2400" dirty="0">
              <a:solidFill>
                <a:prstClr val="black">
                  <a:alpha val="75000"/>
                </a:prstClr>
              </a:solidFill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0" y="478800"/>
            <a:ext cx="648000" cy="662400"/>
            <a:chOff x="2771800" y="886000"/>
            <a:chExt cx="3600400" cy="3688118"/>
          </a:xfrm>
        </p:grpSpPr>
        <p:grpSp>
          <p:nvGrpSpPr>
            <p:cNvPr id="29" name="组合 28"/>
            <p:cNvGrpSpPr/>
            <p:nvPr/>
          </p:nvGrpSpPr>
          <p:grpSpPr>
            <a:xfrm>
              <a:off x="2771800" y="886000"/>
              <a:ext cx="3600400" cy="3688118"/>
              <a:chOff x="925401" y="3148271"/>
              <a:chExt cx="2664296" cy="2664296"/>
            </a:xfrm>
          </p:grpSpPr>
          <p:sp>
            <p:nvSpPr>
              <p:cNvPr id="31" name="矩形 30"/>
              <p:cNvSpPr/>
              <p:nvPr userDrawn="1"/>
            </p:nvSpPr>
            <p:spPr>
              <a:xfrm>
                <a:off x="925401" y="3148271"/>
                <a:ext cx="2664296" cy="266429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矩形 31"/>
              <p:cNvSpPr/>
              <p:nvPr userDrawn="1"/>
            </p:nvSpPr>
            <p:spPr>
              <a:xfrm>
                <a:off x="1069417" y="3292287"/>
                <a:ext cx="2376264" cy="2376264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1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8518" y="1732859"/>
              <a:ext cx="1946964" cy="1994400"/>
            </a:xfrm>
            <a:prstGeom prst="rect">
              <a:avLst/>
            </a:prstGeom>
          </p:spPr>
        </p:pic>
      </p:grpSp>
      <p:sp>
        <p:nvSpPr>
          <p:cNvPr id="118" name="矩形 117"/>
          <p:cNvSpPr/>
          <p:nvPr/>
        </p:nvSpPr>
        <p:spPr>
          <a:xfrm>
            <a:off x="7765732" y="6453335"/>
            <a:ext cx="1414272" cy="404665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zh-CN" altLang="en-US" sz="2000" b="1" kern="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实际</a:t>
            </a:r>
            <a:r>
              <a:rPr lang="zh-CN" altLang="en-US" sz="2000" b="1" kern="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进展</a:t>
            </a:r>
            <a:endParaRPr lang="zh-CN" altLang="en-US" sz="2000" b="1" kern="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74" name="直接连接符 73"/>
          <p:cNvCxnSpPr/>
          <p:nvPr/>
        </p:nvCxnSpPr>
        <p:spPr>
          <a:xfrm>
            <a:off x="-612576" y="1556792"/>
            <a:ext cx="9756576" cy="0"/>
          </a:xfrm>
          <a:prstGeom prst="line">
            <a:avLst/>
          </a:prstGeom>
          <a:ln w="635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组合 123"/>
          <p:cNvGrpSpPr/>
          <p:nvPr/>
        </p:nvGrpSpPr>
        <p:grpSpPr>
          <a:xfrm>
            <a:off x="4386125" y="1358793"/>
            <a:ext cx="396000" cy="396000"/>
            <a:chOff x="6876256" y="1353324"/>
            <a:chExt cx="396000" cy="396000"/>
          </a:xfrm>
        </p:grpSpPr>
        <p:sp>
          <p:nvSpPr>
            <p:cNvPr id="125" name="椭圆 124"/>
            <p:cNvSpPr/>
            <p:nvPr/>
          </p:nvSpPr>
          <p:spPr>
            <a:xfrm>
              <a:off x="6876256" y="1353324"/>
              <a:ext cx="396000" cy="396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26" name="椭圆 125"/>
            <p:cNvSpPr/>
            <p:nvPr/>
          </p:nvSpPr>
          <p:spPr>
            <a:xfrm>
              <a:off x="6984256" y="1461324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33" name="文本框 132"/>
          <p:cNvSpPr txBox="1"/>
          <p:nvPr/>
        </p:nvSpPr>
        <p:spPr>
          <a:xfrm>
            <a:off x="165503" y="1801053"/>
            <a:ext cx="10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1800" dirty="0" smtClean="0">
                <a:solidFill>
                  <a:prstClr val="black">
                    <a:alpha val="75000"/>
                  </a:prstClr>
                </a:solidFill>
              </a:rPr>
              <a:t>2014.4</a:t>
            </a:r>
            <a:endParaRPr lang="zh-CN" altLang="en-US" sz="18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135" name="文本框 134"/>
          <p:cNvSpPr txBox="1"/>
          <p:nvPr/>
        </p:nvSpPr>
        <p:spPr>
          <a:xfrm>
            <a:off x="8082468" y="1801053"/>
            <a:ext cx="10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1800" dirty="0" smtClean="0">
                <a:solidFill>
                  <a:prstClr val="black">
                    <a:alpha val="75000"/>
                  </a:prstClr>
                </a:solidFill>
              </a:rPr>
              <a:t>2014.9</a:t>
            </a:r>
            <a:endParaRPr lang="zh-CN" altLang="en-US" sz="18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136" name="文本框 135"/>
          <p:cNvSpPr txBox="1"/>
          <p:nvPr/>
        </p:nvSpPr>
        <p:spPr>
          <a:xfrm>
            <a:off x="1748896" y="1801053"/>
            <a:ext cx="10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1800" dirty="0" smtClean="0">
                <a:solidFill>
                  <a:prstClr val="black">
                    <a:alpha val="75000"/>
                  </a:prstClr>
                </a:solidFill>
              </a:rPr>
              <a:t>2014.5</a:t>
            </a:r>
            <a:endParaRPr lang="zh-CN" altLang="en-US" sz="18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137" name="文本框 136"/>
          <p:cNvSpPr txBox="1"/>
          <p:nvPr/>
        </p:nvSpPr>
        <p:spPr>
          <a:xfrm>
            <a:off x="3332289" y="1801053"/>
            <a:ext cx="10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1800" dirty="0" smtClean="0">
                <a:solidFill>
                  <a:prstClr val="black">
                    <a:alpha val="75000"/>
                  </a:prstClr>
                </a:solidFill>
              </a:rPr>
              <a:t>2014.6</a:t>
            </a:r>
            <a:endParaRPr lang="zh-CN" altLang="en-US" sz="18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138" name="文本框 137"/>
          <p:cNvSpPr txBox="1"/>
          <p:nvPr/>
        </p:nvSpPr>
        <p:spPr>
          <a:xfrm>
            <a:off x="4915682" y="1801053"/>
            <a:ext cx="10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1800" dirty="0" smtClean="0">
                <a:solidFill>
                  <a:prstClr val="black">
                    <a:alpha val="75000"/>
                  </a:prstClr>
                </a:solidFill>
              </a:rPr>
              <a:t>2014.7</a:t>
            </a:r>
            <a:endParaRPr lang="zh-CN" altLang="en-US" sz="18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139" name="文本框 138"/>
          <p:cNvSpPr txBox="1"/>
          <p:nvPr/>
        </p:nvSpPr>
        <p:spPr>
          <a:xfrm>
            <a:off x="6499075" y="1801053"/>
            <a:ext cx="10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1800" dirty="0" smtClean="0">
                <a:solidFill>
                  <a:prstClr val="black">
                    <a:alpha val="75000"/>
                  </a:prstClr>
                </a:solidFill>
              </a:rPr>
              <a:t>2014.8</a:t>
            </a:r>
            <a:endParaRPr lang="zh-CN" altLang="en-US" sz="18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628977" y="5012612"/>
            <a:ext cx="7906310" cy="1384995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2014.7.15-8.20</a:t>
            </a:r>
            <a:endParaRPr lang="en-US" altLang="zh-CN" sz="1400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、请在此输入描述性文字。 </a:t>
            </a:r>
            <a:endParaRPr lang="en-US" altLang="zh-CN" sz="1400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、请在此输入描述性文字。 </a:t>
            </a:r>
            <a:endParaRPr lang="en-US" altLang="zh-CN" sz="1400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、请在此输入描述性文字。</a:t>
            </a:r>
            <a:endParaRPr lang="zh-CN" altLang="en-US" sz="1400" b="1" dirty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7" name="图片 36"/>
          <p:cNvPicPr preferRelativeResize="0"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695" y="2421927"/>
            <a:ext cx="3204000" cy="2013618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  <p:pic>
        <p:nvPicPr>
          <p:cNvPr id="38" name="图片 37"/>
          <p:cNvPicPr preferRelativeResize="0"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3" y="3325006"/>
            <a:ext cx="2052000" cy="128962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  <p:pic>
        <p:nvPicPr>
          <p:cNvPr id="39" name="图片 38"/>
          <p:cNvPicPr preferRelativeResize="0"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887" y="3326137"/>
            <a:ext cx="2048400" cy="1287358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85185E-6 L 0.19566 -1.85185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74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725771" y="578377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400" dirty="0" smtClean="0">
                <a:solidFill>
                  <a:prstClr val="black">
                    <a:alpha val="75000"/>
                  </a:prstClr>
                </a:solidFill>
              </a:rPr>
              <a:t>进展情况</a:t>
            </a:r>
            <a:endParaRPr lang="zh-CN" altLang="en-US" sz="2400" dirty="0">
              <a:solidFill>
                <a:prstClr val="black">
                  <a:alpha val="75000"/>
                </a:prstClr>
              </a:solidFill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0" y="478800"/>
            <a:ext cx="648000" cy="662400"/>
            <a:chOff x="2771800" y="886000"/>
            <a:chExt cx="3600400" cy="3688118"/>
          </a:xfrm>
        </p:grpSpPr>
        <p:grpSp>
          <p:nvGrpSpPr>
            <p:cNvPr id="29" name="组合 28"/>
            <p:cNvGrpSpPr/>
            <p:nvPr/>
          </p:nvGrpSpPr>
          <p:grpSpPr>
            <a:xfrm>
              <a:off x="2771800" y="886000"/>
              <a:ext cx="3600400" cy="3688118"/>
              <a:chOff x="925401" y="3148271"/>
              <a:chExt cx="2664296" cy="2664296"/>
            </a:xfrm>
          </p:grpSpPr>
          <p:sp>
            <p:nvSpPr>
              <p:cNvPr id="31" name="矩形 30"/>
              <p:cNvSpPr/>
              <p:nvPr userDrawn="1"/>
            </p:nvSpPr>
            <p:spPr>
              <a:xfrm>
                <a:off x="925401" y="3148271"/>
                <a:ext cx="2664296" cy="266429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矩形 31"/>
              <p:cNvSpPr/>
              <p:nvPr userDrawn="1"/>
            </p:nvSpPr>
            <p:spPr>
              <a:xfrm>
                <a:off x="1069417" y="3292287"/>
                <a:ext cx="2376264" cy="2376264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1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8518" y="1732859"/>
              <a:ext cx="1946964" cy="1994400"/>
            </a:xfrm>
            <a:prstGeom prst="rect">
              <a:avLst/>
            </a:prstGeom>
          </p:spPr>
        </p:pic>
      </p:grpSp>
      <p:sp>
        <p:nvSpPr>
          <p:cNvPr id="118" name="矩形 117"/>
          <p:cNvSpPr/>
          <p:nvPr/>
        </p:nvSpPr>
        <p:spPr>
          <a:xfrm>
            <a:off x="7765732" y="6453335"/>
            <a:ext cx="1414272" cy="404665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zh-CN" altLang="en-US" sz="2000" b="1" kern="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实际</a:t>
            </a:r>
            <a:r>
              <a:rPr lang="zh-CN" altLang="en-US" sz="2000" b="1" kern="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进展</a:t>
            </a:r>
            <a:endParaRPr lang="zh-CN" altLang="en-US" sz="2000" b="1" kern="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74" name="直接连接符 73"/>
          <p:cNvCxnSpPr/>
          <p:nvPr/>
        </p:nvCxnSpPr>
        <p:spPr>
          <a:xfrm>
            <a:off x="-612576" y="1556792"/>
            <a:ext cx="9756576" cy="0"/>
          </a:xfrm>
          <a:prstGeom prst="line">
            <a:avLst/>
          </a:prstGeom>
          <a:ln w="635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文本框 132"/>
          <p:cNvSpPr txBox="1"/>
          <p:nvPr/>
        </p:nvSpPr>
        <p:spPr>
          <a:xfrm>
            <a:off x="165503" y="1801053"/>
            <a:ext cx="10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1800" dirty="0" smtClean="0">
                <a:solidFill>
                  <a:prstClr val="black">
                    <a:alpha val="75000"/>
                  </a:prstClr>
                </a:solidFill>
              </a:rPr>
              <a:t>2014.4</a:t>
            </a:r>
            <a:endParaRPr lang="zh-CN" altLang="en-US" sz="18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135" name="文本框 134"/>
          <p:cNvSpPr txBox="1"/>
          <p:nvPr/>
        </p:nvSpPr>
        <p:spPr>
          <a:xfrm>
            <a:off x="8082468" y="1801053"/>
            <a:ext cx="10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1800" dirty="0" smtClean="0">
                <a:solidFill>
                  <a:prstClr val="black">
                    <a:alpha val="75000"/>
                  </a:prstClr>
                </a:solidFill>
              </a:rPr>
              <a:t>2014.9</a:t>
            </a:r>
            <a:endParaRPr lang="zh-CN" altLang="en-US" sz="18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136" name="文本框 135"/>
          <p:cNvSpPr txBox="1"/>
          <p:nvPr/>
        </p:nvSpPr>
        <p:spPr>
          <a:xfrm>
            <a:off x="1748896" y="1801053"/>
            <a:ext cx="10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1800" dirty="0" smtClean="0">
                <a:solidFill>
                  <a:prstClr val="black">
                    <a:alpha val="75000"/>
                  </a:prstClr>
                </a:solidFill>
              </a:rPr>
              <a:t>2014.5</a:t>
            </a:r>
            <a:endParaRPr lang="zh-CN" altLang="en-US" sz="18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137" name="文本框 136"/>
          <p:cNvSpPr txBox="1"/>
          <p:nvPr/>
        </p:nvSpPr>
        <p:spPr>
          <a:xfrm>
            <a:off x="3332289" y="1801053"/>
            <a:ext cx="10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1800" dirty="0" smtClean="0">
                <a:solidFill>
                  <a:prstClr val="black">
                    <a:alpha val="75000"/>
                  </a:prstClr>
                </a:solidFill>
              </a:rPr>
              <a:t>2014.6</a:t>
            </a:r>
            <a:endParaRPr lang="zh-CN" altLang="en-US" sz="18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138" name="文本框 137"/>
          <p:cNvSpPr txBox="1"/>
          <p:nvPr/>
        </p:nvSpPr>
        <p:spPr>
          <a:xfrm>
            <a:off x="4915682" y="1801053"/>
            <a:ext cx="10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1800" dirty="0" smtClean="0">
                <a:solidFill>
                  <a:prstClr val="black">
                    <a:alpha val="75000"/>
                  </a:prstClr>
                </a:solidFill>
              </a:rPr>
              <a:t>2014.7</a:t>
            </a:r>
            <a:endParaRPr lang="zh-CN" altLang="en-US" sz="18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139" name="文本框 138"/>
          <p:cNvSpPr txBox="1"/>
          <p:nvPr/>
        </p:nvSpPr>
        <p:spPr>
          <a:xfrm>
            <a:off x="6499075" y="1801053"/>
            <a:ext cx="10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1800" dirty="0" smtClean="0">
                <a:solidFill>
                  <a:prstClr val="black">
                    <a:alpha val="75000"/>
                  </a:prstClr>
                </a:solidFill>
              </a:rPr>
              <a:t>2014.8</a:t>
            </a:r>
            <a:endParaRPr lang="zh-CN" altLang="en-US" sz="1800" dirty="0">
              <a:solidFill>
                <a:prstClr val="black">
                  <a:alpha val="75000"/>
                </a:prstClr>
              </a:solidFill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6174000" y="1358793"/>
            <a:ext cx="396000" cy="396000"/>
            <a:chOff x="6876256" y="1353324"/>
            <a:chExt cx="396000" cy="396000"/>
          </a:xfrm>
        </p:grpSpPr>
        <p:sp>
          <p:nvSpPr>
            <p:cNvPr id="34" name="椭圆 33"/>
            <p:cNvSpPr/>
            <p:nvPr/>
          </p:nvSpPr>
          <p:spPr>
            <a:xfrm>
              <a:off x="6876256" y="1353324"/>
              <a:ext cx="396000" cy="396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6984256" y="1461324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49" name="文本框 48"/>
          <p:cNvSpPr txBox="1"/>
          <p:nvPr/>
        </p:nvSpPr>
        <p:spPr>
          <a:xfrm>
            <a:off x="632577" y="5012612"/>
            <a:ext cx="7906310" cy="1384995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2014.8.21-9.18</a:t>
            </a:r>
            <a:endParaRPr lang="en-US" altLang="zh-CN" sz="1400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、请在此输入描述性文字。 </a:t>
            </a:r>
            <a:endParaRPr lang="en-US" altLang="zh-CN" sz="1400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、请在此输入描述性文字。 </a:t>
            </a:r>
            <a:endParaRPr lang="en-US" altLang="zh-CN" sz="1400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、请在此输入描述性文字。</a:t>
            </a:r>
            <a:endParaRPr lang="zh-CN" altLang="en-US" sz="1400" b="1" dirty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51" name="图片 50"/>
          <p:cNvPicPr preferRelativeResize="0"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77" y="3325010"/>
            <a:ext cx="2052000" cy="128962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  <p:pic>
        <p:nvPicPr>
          <p:cNvPr id="52" name="图片 51"/>
          <p:cNvPicPr preferRelativeResize="0"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887" y="3325006"/>
            <a:ext cx="2052000" cy="128962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  <p:pic>
        <p:nvPicPr>
          <p:cNvPr id="53" name="图片 5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732" y="2410614"/>
            <a:ext cx="3240000" cy="2036243"/>
          </a:xfrm>
          <a:prstGeom prst="rect">
            <a:avLst/>
          </a:prstGeom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85185E-6 L 0.16546 0.00023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2771800" y="885600"/>
            <a:ext cx="3600400" cy="3688118"/>
            <a:chOff x="323528" y="692624"/>
            <a:chExt cx="3600400" cy="3688118"/>
          </a:xfrm>
        </p:grpSpPr>
        <p:grpSp>
          <p:nvGrpSpPr>
            <p:cNvPr id="13" name="组合 12"/>
            <p:cNvGrpSpPr/>
            <p:nvPr/>
          </p:nvGrpSpPr>
          <p:grpSpPr>
            <a:xfrm>
              <a:off x="323528" y="692624"/>
              <a:ext cx="3600400" cy="3688118"/>
              <a:chOff x="925401" y="3148271"/>
              <a:chExt cx="2664296" cy="2664296"/>
            </a:xfrm>
          </p:grpSpPr>
          <p:sp>
            <p:nvSpPr>
              <p:cNvPr id="15" name="矩形 14"/>
              <p:cNvSpPr/>
              <p:nvPr userDrawn="1"/>
            </p:nvSpPr>
            <p:spPr>
              <a:xfrm>
                <a:off x="925401" y="3148271"/>
                <a:ext cx="2664296" cy="266429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矩形 15"/>
              <p:cNvSpPr/>
              <p:nvPr userDrawn="1"/>
            </p:nvSpPr>
            <p:spPr>
              <a:xfrm>
                <a:off x="1069417" y="3292287"/>
                <a:ext cx="2376264" cy="2376264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1149928" y="1539483"/>
              <a:ext cx="1947600" cy="1994400"/>
            </a:xfrm>
            <a:custGeom>
              <a:avLst/>
              <a:gdLst>
                <a:gd name="T0" fmla="*/ 190 w 202"/>
                <a:gd name="T1" fmla="*/ 80 h 203"/>
                <a:gd name="T2" fmla="*/ 193 w 202"/>
                <a:gd name="T3" fmla="*/ 67 h 203"/>
                <a:gd name="T4" fmla="*/ 119 w 202"/>
                <a:gd name="T5" fmla="*/ 3 h 203"/>
                <a:gd name="T6" fmla="*/ 2 w 202"/>
                <a:gd name="T7" fmla="*/ 129 h 203"/>
                <a:gd name="T8" fmla="*/ 37 w 202"/>
                <a:gd name="T9" fmla="*/ 172 h 203"/>
                <a:gd name="T10" fmla="*/ 104 w 202"/>
                <a:gd name="T11" fmla="*/ 203 h 203"/>
                <a:gd name="T12" fmla="*/ 170 w 202"/>
                <a:gd name="T13" fmla="*/ 172 h 203"/>
                <a:gd name="T14" fmla="*/ 170 w 202"/>
                <a:gd name="T15" fmla="*/ 127 h 203"/>
                <a:gd name="T16" fmla="*/ 199 w 202"/>
                <a:gd name="T17" fmla="*/ 103 h 203"/>
                <a:gd name="T18" fmla="*/ 200 w 202"/>
                <a:gd name="T19" fmla="*/ 94 h 203"/>
                <a:gd name="T20" fmla="*/ 37 w 202"/>
                <a:gd name="T21" fmla="*/ 127 h 203"/>
                <a:gd name="T22" fmla="*/ 17 w 202"/>
                <a:gd name="T23" fmla="*/ 124 h 203"/>
                <a:gd name="T24" fmla="*/ 178 w 202"/>
                <a:gd name="T25" fmla="*/ 72 h 203"/>
                <a:gd name="T26" fmla="*/ 104 w 202"/>
                <a:gd name="T27" fmla="*/ 100 h 203"/>
                <a:gd name="T28" fmla="*/ 104 w 202"/>
                <a:gd name="T29" fmla="*/ 192 h 203"/>
                <a:gd name="T30" fmla="*/ 56 w 202"/>
                <a:gd name="T31" fmla="*/ 183 h 203"/>
                <a:gd name="T32" fmla="*/ 49 w 202"/>
                <a:gd name="T33" fmla="*/ 176 h 203"/>
                <a:gd name="T34" fmla="*/ 68 w 202"/>
                <a:gd name="T35" fmla="*/ 175 h 203"/>
                <a:gd name="T36" fmla="*/ 74 w 202"/>
                <a:gd name="T37" fmla="*/ 176 h 203"/>
                <a:gd name="T38" fmla="*/ 94 w 202"/>
                <a:gd name="T39" fmla="*/ 179 h 203"/>
                <a:gd name="T40" fmla="*/ 154 w 202"/>
                <a:gd name="T41" fmla="*/ 170 h 203"/>
                <a:gd name="T42" fmla="*/ 104 w 202"/>
                <a:gd name="T43" fmla="*/ 192 h 203"/>
                <a:gd name="T44" fmla="*/ 147 w 202"/>
                <a:gd name="T45" fmla="*/ 161 h 203"/>
                <a:gd name="T46" fmla="*/ 110 w 202"/>
                <a:gd name="T47" fmla="*/ 168 h 203"/>
                <a:gd name="T48" fmla="*/ 103 w 202"/>
                <a:gd name="T49" fmla="*/ 168 h 203"/>
                <a:gd name="T50" fmla="*/ 84 w 202"/>
                <a:gd name="T51" fmla="*/ 167 h 203"/>
                <a:gd name="T52" fmla="*/ 60 w 202"/>
                <a:gd name="T53" fmla="*/ 161 h 203"/>
                <a:gd name="T54" fmla="*/ 49 w 202"/>
                <a:gd name="T55" fmla="*/ 151 h 203"/>
                <a:gd name="T56" fmla="*/ 71 w 202"/>
                <a:gd name="T57" fmla="*/ 151 h 203"/>
                <a:gd name="T58" fmla="*/ 96 w 202"/>
                <a:gd name="T59" fmla="*/ 155 h 203"/>
                <a:gd name="T60" fmla="*/ 104 w 202"/>
                <a:gd name="T61" fmla="*/ 155 h 203"/>
                <a:gd name="T62" fmla="*/ 117 w 202"/>
                <a:gd name="T63" fmla="*/ 154 h 203"/>
                <a:gd name="T64" fmla="*/ 137 w 202"/>
                <a:gd name="T65" fmla="*/ 151 h 203"/>
                <a:gd name="T66" fmla="*/ 158 w 202"/>
                <a:gd name="T67" fmla="*/ 151 h 203"/>
                <a:gd name="T68" fmla="*/ 161 w 202"/>
                <a:gd name="T69" fmla="*/ 113 h 203"/>
                <a:gd name="T70" fmla="*/ 180 w 202"/>
                <a:gd name="T71" fmla="*/ 91 h 203"/>
                <a:gd name="T72" fmla="*/ 161 w 202"/>
                <a:gd name="T73" fmla="*/ 11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2" h="203">
                  <a:moveTo>
                    <a:pt x="200" y="94"/>
                  </a:moveTo>
                  <a:cubicBezTo>
                    <a:pt x="200" y="93"/>
                    <a:pt x="194" y="85"/>
                    <a:pt x="190" y="80"/>
                  </a:cubicBezTo>
                  <a:cubicBezTo>
                    <a:pt x="193" y="77"/>
                    <a:pt x="193" y="77"/>
                    <a:pt x="193" y="77"/>
                  </a:cubicBezTo>
                  <a:cubicBezTo>
                    <a:pt x="196" y="74"/>
                    <a:pt x="196" y="70"/>
                    <a:pt x="193" y="67"/>
                  </a:cubicBezTo>
                  <a:cubicBezTo>
                    <a:pt x="129" y="3"/>
                    <a:pt x="129" y="3"/>
                    <a:pt x="129" y="3"/>
                  </a:cubicBezTo>
                  <a:cubicBezTo>
                    <a:pt x="126" y="0"/>
                    <a:pt x="122" y="0"/>
                    <a:pt x="119" y="3"/>
                  </a:cubicBezTo>
                  <a:cubicBezTo>
                    <a:pt x="2" y="119"/>
                    <a:pt x="2" y="119"/>
                    <a:pt x="2" y="119"/>
                  </a:cubicBezTo>
                  <a:cubicBezTo>
                    <a:pt x="0" y="122"/>
                    <a:pt x="0" y="127"/>
                    <a:pt x="2" y="129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72"/>
                    <a:pt x="37" y="172"/>
                    <a:pt x="37" y="172"/>
                  </a:cubicBezTo>
                  <a:cubicBezTo>
                    <a:pt x="37" y="172"/>
                    <a:pt x="37" y="175"/>
                    <a:pt x="37" y="176"/>
                  </a:cubicBezTo>
                  <a:cubicBezTo>
                    <a:pt x="37" y="194"/>
                    <a:pt x="71" y="203"/>
                    <a:pt x="104" y="203"/>
                  </a:cubicBezTo>
                  <a:cubicBezTo>
                    <a:pt x="136" y="203"/>
                    <a:pt x="170" y="194"/>
                    <a:pt x="170" y="176"/>
                  </a:cubicBezTo>
                  <a:cubicBezTo>
                    <a:pt x="170" y="175"/>
                    <a:pt x="170" y="172"/>
                    <a:pt x="170" y="172"/>
                  </a:cubicBezTo>
                  <a:cubicBezTo>
                    <a:pt x="170" y="151"/>
                    <a:pt x="170" y="151"/>
                    <a:pt x="170" y="151"/>
                  </a:cubicBezTo>
                  <a:cubicBezTo>
                    <a:pt x="170" y="127"/>
                    <a:pt x="170" y="127"/>
                    <a:pt x="170" y="127"/>
                  </a:cubicBezTo>
                  <a:cubicBezTo>
                    <a:pt x="170" y="124"/>
                    <a:pt x="170" y="124"/>
                    <a:pt x="170" y="124"/>
                  </a:cubicBezTo>
                  <a:cubicBezTo>
                    <a:pt x="199" y="103"/>
                    <a:pt x="199" y="103"/>
                    <a:pt x="199" y="103"/>
                  </a:cubicBezTo>
                  <a:cubicBezTo>
                    <a:pt x="200" y="102"/>
                    <a:pt x="201" y="101"/>
                    <a:pt x="201" y="99"/>
                  </a:cubicBezTo>
                  <a:cubicBezTo>
                    <a:pt x="202" y="97"/>
                    <a:pt x="201" y="95"/>
                    <a:pt x="200" y="94"/>
                  </a:cubicBezTo>
                  <a:close/>
                  <a:moveTo>
                    <a:pt x="38" y="126"/>
                  </a:moveTo>
                  <a:cubicBezTo>
                    <a:pt x="37" y="126"/>
                    <a:pt x="37" y="127"/>
                    <a:pt x="37" y="127"/>
                  </a:cubicBezTo>
                  <a:cubicBezTo>
                    <a:pt x="37" y="144"/>
                    <a:pt x="37" y="144"/>
                    <a:pt x="37" y="144"/>
                  </a:cubicBezTo>
                  <a:cubicBezTo>
                    <a:pt x="17" y="124"/>
                    <a:pt x="17" y="124"/>
                    <a:pt x="17" y="124"/>
                  </a:cubicBezTo>
                  <a:cubicBezTo>
                    <a:pt x="124" y="18"/>
                    <a:pt x="124" y="18"/>
                    <a:pt x="124" y="18"/>
                  </a:cubicBezTo>
                  <a:cubicBezTo>
                    <a:pt x="178" y="72"/>
                    <a:pt x="178" y="72"/>
                    <a:pt x="178" y="72"/>
                  </a:cubicBezTo>
                  <a:cubicBezTo>
                    <a:pt x="145" y="105"/>
                    <a:pt x="145" y="105"/>
                    <a:pt x="145" y="105"/>
                  </a:cubicBezTo>
                  <a:cubicBezTo>
                    <a:pt x="133" y="101"/>
                    <a:pt x="118" y="100"/>
                    <a:pt x="104" y="100"/>
                  </a:cubicBezTo>
                  <a:cubicBezTo>
                    <a:pt x="71" y="100"/>
                    <a:pt x="39" y="109"/>
                    <a:pt x="38" y="126"/>
                  </a:cubicBezTo>
                  <a:close/>
                  <a:moveTo>
                    <a:pt x="104" y="192"/>
                  </a:moveTo>
                  <a:cubicBezTo>
                    <a:pt x="95" y="192"/>
                    <a:pt x="87" y="191"/>
                    <a:pt x="80" y="190"/>
                  </a:cubicBezTo>
                  <a:cubicBezTo>
                    <a:pt x="69" y="189"/>
                    <a:pt x="61" y="186"/>
                    <a:pt x="56" y="183"/>
                  </a:cubicBezTo>
                  <a:cubicBezTo>
                    <a:pt x="51" y="180"/>
                    <a:pt x="49" y="178"/>
                    <a:pt x="49" y="176"/>
                  </a:cubicBezTo>
                  <a:cubicBezTo>
                    <a:pt x="49" y="176"/>
                    <a:pt x="49" y="176"/>
                    <a:pt x="49" y="176"/>
                  </a:cubicBezTo>
                  <a:cubicBezTo>
                    <a:pt x="49" y="174"/>
                    <a:pt x="50" y="172"/>
                    <a:pt x="53" y="170"/>
                  </a:cubicBezTo>
                  <a:cubicBezTo>
                    <a:pt x="58" y="172"/>
                    <a:pt x="63" y="174"/>
                    <a:pt x="68" y="175"/>
                  </a:cubicBezTo>
                  <a:cubicBezTo>
                    <a:pt x="70" y="176"/>
                    <a:pt x="72" y="176"/>
                    <a:pt x="74" y="176"/>
                  </a:cubicBezTo>
                  <a:cubicBezTo>
                    <a:pt x="74" y="176"/>
                    <a:pt x="74" y="176"/>
                    <a:pt x="74" y="176"/>
                  </a:cubicBezTo>
                  <a:cubicBezTo>
                    <a:pt x="80" y="178"/>
                    <a:pt x="86" y="178"/>
                    <a:pt x="92" y="179"/>
                  </a:cubicBezTo>
                  <a:cubicBezTo>
                    <a:pt x="93" y="179"/>
                    <a:pt x="94" y="179"/>
                    <a:pt x="94" y="179"/>
                  </a:cubicBezTo>
                  <a:cubicBezTo>
                    <a:pt x="97" y="179"/>
                    <a:pt x="101" y="179"/>
                    <a:pt x="104" y="179"/>
                  </a:cubicBezTo>
                  <a:cubicBezTo>
                    <a:pt x="122" y="179"/>
                    <a:pt x="141" y="176"/>
                    <a:pt x="154" y="170"/>
                  </a:cubicBezTo>
                  <a:cubicBezTo>
                    <a:pt x="157" y="172"/>
                    <a:pt x="158" y="174"/>
                    <a:pt x="158" y="176"/>
                  </a:cubicBezTo>
                  <a:cubicBezTo>
                    <a:pt x="158" y="181"/>
                    <a:pt x="139" y="192"/>
                    <a:pt x="104" y="192"/>
                  </a:cubicBezTo>
                  <a:close/>
                  <a:moveTo>
                    <a:pt x="154" y="157"/>
                  </a:moveTo>
                  <a:cubicBezTo>
                    <a:pt x="152" y="158"/>
                    <a:pt x="150" y="159"/>
                    <a:pt x="147" y="161"/>
                  </a:cubicBezTo>
                  <a:cubicBezTo>
                    <a:pt x="145" y="162"/>
                    <a:pt x="142" y="163"/>
                    <a:pt x="138" y="164"/>
                  </a:cubicBezTo>
                  <a:cubicBezTo>
                    <a:pt x="131" y="166"/>
                    <a:pt x="121" y="167"/>
                    <a:pt x="110" y="168"/>
                  </a:cubicBezTo>
                  <a:cubicBezTo>
                    <a:pt x="108" y="168"/>
                    <a:pt x="106" y="168"/>
                    <a:pt x="104" y="168"/>
                  </a:cubicBezTo>
                  <a:cubicBezTo>
                    <a:pt x="103" y="168"/>
                    <a:pt x="103" y="168"/>
                    <a:pt x="103" y="168"/>
                  </a:cubicBezTo>
                  <a:cubicBezTo>
                    <a:pt x="97" y="168"/>
                    <a:pt x="92" y="167"/>
                    <a:pt x="87" y="167"/>
                  </a:cubicBezTo>
                  <a:cubicBezTo>
                    <a:pt x="86" y="167"/>
                    <a:pt x="85" y="167"/>
                    <a:pt x="84" y="167"/>
                  </a:cubicBezTo>
                  <a:cubicBezTo>
                    <a:pt x="78" y="166"/>
                    <a:pt x="73" y="165"/>
                    <a:pt x="69" y="164"/>
                  </a:cubicBezTo>
                  <a:cubicBezTo>
                    <a:pt x="65" y="163"/>
                    <a:pt x="62" y="162"/>
                    <a:pt x="60" y="161"/>
                  </a:cubicBezTo>
                  <a:cubicBezTo>
                    <a:pt x="57" y="159"/>
                    <a:pt x="55" y="158"/>
                    <a:pt x="53" y="157"/>
                  </a:cubicBezTo>
                  <a:cubicBezTo>
                    <a:pt x="50" y="155"/>
                    <a:pt x="49" y="153"/>
                    <a:pt x="49" y="151"/>
                  </a:cubicBezTo>
                  <a:cubicBezTo>
                    <a:pt x="49" y="150"/>
                    <a:pt x="50" y="148"/>
                    <a:pt x="53" y="146"/>
                  </a:cubicBezTo>
                  <a:cubicBezTo>
                    <a:pt x="58" y="148"/>
                    <a:pt x="64" y="150"/>
                    <a:pt x="71" y="151"/>
                  </a:cubicBezTo>
                  <a:cubicBezTo>
                    <a:pt x="77" y="153"/>
                    <a:pt x="83" y="154"/>
                    <a:pt x="90" y="154"/>
                  </a:cubicBezTo>
                  <a:cubicBezTo>
                    <a:pt x="92" y="154"/>
                    <a:pt x="94" y="155"/>
                    <a:pt x="96" y="155"/>
                  </a:cubicBezTo>
                  <a:cubicBezTo>
                    <a:pt x="98" y="155"/>
                    <a:pt x="101" y="155"/>
                    <a:pt x="103" y="155"/>
                  </a:cubicBezTo>
                  <a:cubicBezTo>
                    <a:pt x="103" y="155"/>
                    <a:pt x="104" y="155"/>
                    <a:pt x="104" y="155"/>
                  </a:cubicBezTo>
                  <a:cubicBezTo>
                    <a:pt x="108" y="155"/>
                    <a:pt x="112" y="155"/>
                    <a:pt x="116" y="154"/>
                  </a:cubicBezTo>
                  <a:cubicBezTo>
                    <a:pt x="116" y="154"/>
                    <a:pt x="117" y="154"/>
                    <a:pt x="117" y="154"/>
                  </a:cubicBezTo>
                  <a:cubicBezTo>
                    <a:pt x="122" y="154"/>
                    <a:pt x="126" y="153"/>
                    <a:pt x="131" y="153"/>
                  </a:cubicBezTo>
                  <a:cubicBezTo>
                    <a:pt x="133" y="152"/>
                    <a:pt x="135" y="152"/>
                    <a:pt x="137" y="151"/>
                  </a:cubicBezTo>
                  <a:cubicBezTo>
                    <a:pt x="143" y="150"/>
                    <a:pt x="149" y="148"/>
                    <a:pt x="154" y="146"/>
                  </a:cubicBezTo>
                  <a:cubicBezTo>
                    <a:pt x="157" y="148"/>
                    <a:pt x="158" y="150"/>
                    <a:pt x="158" y="151"/>
                  </a:cubicBezTo>
                  <a:cubicBezTo>
                    <a:pt x="158" y="153"/>
                    <a:pt x="157" y="155"/>
                    <a:pt x="154" y="157"/>
                  </a:cubicBezTo>
                  <a:close/>
                  <a:moveTo>
                    <a:pt x="161" y="113"/>
                  </a:moveTo>
                  <a:cubicBezTo>
                    <a:pt x="161" y="113"/>
                    <a:pt x="159" y="112"/>
                    <a:pt x="158" y="111"/>
                  </a:cubicBezTo>
                  <a:cubicBezTo>
                    <a:pt x="158" y="111"/>
                    <a:pt x="179" y="91"/>
                    <a:pt x="180" y="91"/>
                  </a:cubicBezTo>
                  <a:cubicBezTo>
                    <a:pt x="180" y="91"/>
                    <a:pt x="183" y="95"/>
                    <a:pt x="185" y="96"/>
                  </a:cubicBezTo>
                  <a:lnTo>
                    <a:pt x="161" y="1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3253291" y="4994995"/>
            <a:ext cx="2624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4800" dirty="0" smtClean="0">
                <a:solidFill>
                  <a:prstClr val="black">
                    <a:alpha val="75000"/>
                  </a:prstClr>
                </a:solidFill>
              </a:rPr>
              <a:t>资金使用</a:t>
            </a:r>
            <a:endParaRPr lang="zh-CN" altLang="en-US" sz="4800" dirty="0">
              <a:solidFill>
                <a:prstClr val="black">
                  <a:alpha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46528 -0.2757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64" y="-1379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</p:cBhvr>
                                      <p:by x="18000" y="18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725771" y="578377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400" dirty="0" smtClean="0">
                <a:solidFill>
                  <a:prstClr val="black">
                    <a:alpha val="75000"/>
                  </a:prstClr>
                </a:solidFill>
              </a:rPr>
              <a:t>资金使用</a:t>
            </a:r>
            <a:endParaRPr lang="zh-CN" altLang="en-US" sz="2400" dirty="0">
              <a:solidFill>
                <a:prstClr val="black">
                  <a:alpha val="75000"/>
                </a:prstClr>
              </a:solidFill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0" y="478800"/>
            <a:ext cx="648000" cy="662400"/>
            <a:chOff x="323528" y="692624"/>
            <a:chExt cx="3600400" cy="3688118"/>
          </a:xfrm>
        </p:grpSpPr>
        <p:grpSp>
          <p:nvGrpSpPr>
            <p:cNvPr id="9" name="组合 8"/>
            <p:cNvGrpSpPr/>
            <p:nvPr/>
          </p:nvGrpSpPr>
          <p:grpSpPr>
            <a:xfrm>
              <a:off x="323528" y="692624"/>
              <a:ext cx="3600400" cy="3688118"/>
              <a:chOff x="925401" y="3148271"/>
              <a:chExt cx="2664296" cy="2664296"/>
            </a:xfrm>
          </p:grpSpPr>
          <p:sp>
            <p:nvSpPr>
              <p:cNvPr id="11" name="矩形 10"/>
              <p:cNvSpPr/>
              <p:nvPr userDrawn="1"/>
            </p:nvSpPr>
            <p:spPr>
              <a:xfrm>
                <a:off x="925401" y="3148271"/>
                <a:ext cx="2664296" cy="266429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矩形 11"/>
              <p:cNvSpPr/>
              <p:nvPr userDrawn="1"/>
            </p:nvSpPr>
            <p:spPr>
              <a:xfrm>
                <a:off x="1069417" y="3292287"/>
                <a:ext cx="2376264" cy="2376264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1149928" y="1539483"/>
              <a:ext cx="1947600" cy="1994400"/>
            </a:xfrm>
            <a:custGeom>
              <a:avLst/>
              <a:gdLst>
                <a:gd name="T0" fmla="*/ 190 w 202"/>
                <a:gd name="T1" fmla="*/ 80 h 203"/>
                <a:gd name="T2" fmla="*/ 193 w 202"/>
                <a:gd name="T3" fmla="*/ 67 h 203"/>
                <a:gd name="T4" fmla="*/ 119 w 202"/>
                <a:gd name="T5" fmla="*/ 3 h 203"/>
                <a:gd name="T6" fmla="*/ 2 w 202"/>
                <a:gd name="T7" fmla="*/ 129 h 203"/>
                <a:gd name="T8" fmla="*/ 37 w 202"/>
                <a:gd name="T9" fmla="*/ 172 h 203"/>
                <a:gd name="T10" fmla="*/ 104 w 202"/>
                <a:gd name="T11" fmla="*/ 203 h 203"/>
                <a:gd name="T12" fmla="*/ 170 w 202"/>
                <a:gd name="T13" fmla="*/ 172 h 203"/>
                <a:gd name="T14" fmla="*/ 170 w 202"/>
                <a:gd name="T15" fmla="*/ 127 h 203"/>
                <a:gd name="T16" fmla="*/ 199 w 202"/>
                <a:gd name="T17" fmla="*/ 103 h 203"/>
                <a:gd name="T18" fmla="*/ 200 w 202"/>
                <a:gd name="T19" fmla="*/ 94 h 203"/>
                <a:gd name="T20" fmla="*/ 37 w 202"/>
                <a:gd name="T21" fmla="*/ 127 h 203"/>
                <a:gd name="T22" fmla="*/ 17 w 202"/>
                <a:gd name="T23" fmla="*/ 124 h 203"/>
                <a:gd name="T24" fmla="*/ 178 w 202"/>
                <a:gd name="T25" fmla="*/ 72 h 203"/>
                <a:gd name="T26" fmla="*/ 104 w 202"/>
                <a:gd name="T27" fmla="*/ 100 h 203"/>
                <a:gd name="T28" fmla="*/ 104 w 202"/>
                <a:gd name="T29" fmla="*/ 192 h 203"/>
                <a:gd name="T30" fmla="*/ 56 w 202"/>
                <a:gd name="T31" fmla="*/ 183 h 203"/>
                <a:gd name="T32" fmla="*/ 49 w 202"/>
                <a:gd name="T33" fmla="*/ 176 h 203"/>
                <a:gd name="T34" fmla="*/ 68 w 202"/>
                <a:gd name="T35" fmla="*/ 175 h 203"/>
                <a:gd name="T36" fmla="*/ 74 w 202"/>
                <a:gd name="T37" fmla="*/ 176 h 203"/>
                <a:gd name="T38" fmla="*/ 94 w 202"/>
                <a:gd name="T39" fmla="*/ 179 h 203"/>
                <a:gd name="T40" fmla="*/ 154 w 202"/>
                <a:gd name="T41" fmla="*/ 170 h 203"/>
                <a:gd name="T42" fmla="*/ 104 w 202"/>
                <a:gd name="T43" fmla="*/ 192 h 203"/>
                <a:gd name="T44" fmla="*/ 147 w 202"/>
                <a:gd name="T45" fmla="*/ 161 h 203"/>
                <a:gd name="T46" fmla="*/ 110 w 202"/>
                <a:gd name="T47" fmla="*/ 168 h 203"/>
                <a:gd name="T48" fmla="*/ 103 w 202"/>
                <a:gd name="T49" fmla="*/ 168 h 203"/>
                <a:gd name="T50" fmla="*/ 84 w 202"/>
                <a:gd name="T51" fmla="*/ 167 h 203"/>
                <a:gd name="T52" fmla="*/ 60 w 202"/>
                <a:gd name="T53" fmla="*/ 161 h 203"/>
                <a:gd name="T54" fmla="*/ 49 w 202"/>
                <a:gd name="T55" fmla="*/ 151 h 203"/>
                <a:gd name="T56" fmla="*/ 71 w 202"/>
                <a:gd name="T57" fmla="*/ 151 h 203"/>
                <a:gd name="T58" fmla="*/ 96 w 202"/>
                <a:gd name="T59" fmla="*/ 155 h 203"/>
                <a:gd name="T60" fmla="*/ 104 w 202"/>
                <a:gd name="T61" fmla="*/ 155 h 203"/>
                <a:gd name="T62" fmla="*/ 117 w 202"/>
                <a:gd name="T63" fmla="*/ 154 h 203"/>
                <a:gd name="T64" fmla="*/ 137 w 202"/>
                <a:gd name="T65" fmla="*/ 151 h 203"/>
                <a:gd name="T66" fmla="*/ 158 w 202"/>
                <a:gd name="T67" fmla="*/ 151 h 203"/>
                <a:gd name="T68" fmla="*/ 161 w 202"/>
                <a:gd name="T69" fmla="*/ 113 h 203"/>
                <a:gd name="T70" fmla="*/ 180 w 202"/>
                <a:gd name="T71" fmla="*/ 91 h 203"/>
                <a:gd name="T72" fmla="*/ 161 w 202"/>
                <a:gd name="T73" fmla="*/ 11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2" h="203">
                  <a:moveTo>
                    <a:pt x="200" y="94"/>
                  </a:moveTo>
                  <a:cubicBezTo>
                    <a:pt x="200" y="93"/>
                    <a:pt x="194" y="85"/>
                    <a:pt x="190" y="80"/>
                  </a:cubicBezTo>
                  <a:cubicBezTo>
                    <a:pt x="193" y="77"/>
                    <a:pt x="193" y="77"/>
                    <a:pt x="193" y="77"/>
                  </a:cubicBezTo>
                  <a:cubicBezTo>
                    <a:pt x="196" y="74"/>
                    <a:pt x="196" y="70"/>
                    <a:pt x="193" y="67"/>
                  </a:cubicBezTo>
                  <a:cubicBezTo>
                    <a:pt x="129" y="3"/>
                    <a:pt x="129" y="3"/>
                    <a:pt x="129" y="3"/>
                  </a:cubicBezTo>
                  <a:cubicBezTo>
                    <a:pt x="126" y="0"/>
                    <a:pt x="122" y="0"/>
                    <a:pt x="119" y="3"/>
                  </a:cubicBezTo>
                  <a:cubicBezTo>
                    <a:pt x="2" y="119"/>
                    <a:pt x="2" y="119"/>
                    <a:pt x="2" y="119"/>
                  </a:cubicBezTo>
                  <a:cubicBezTo>
                    <a:pt x="0" y="122"/>
                    <a:pt x="0" y="127"/>
                    <a:pt x="2" y="129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72"/>
                    <a:pt x="37" y="172"/>
                    <a:pt x="37" y="172"/>
                  </a:cubicBezTo>
                  <a:cubicBezTo>
                    <a:pt x="37" y="172"/>
                    <a:pt x="37" y="175"/>
                    <a:pt x="37" y="176"/>
                  </a:cubicBezTo>
                  <a:cubicBezTo>
                    <a:pt x="37" y="194"/>
                    <a:pt x="71" y="203"/>
                    <a:pt x="104" y="203"/>
                  </a:cubicBezTo>
                  <a:cubicBezTo>
                    <a:pt x="136" y="203"/>
                    <a:pt x="170" y="194"/>
                    <a:pt x="170" y="176"/>
                  </a:cubicBezTo>
                  <a:cubicBezTo>
                    <a:pt x="170" y="175"/>
                    <a:pt x="170" y="172"/>
                    <a:pt x="170" y="172"/>
                  </a:cubicBezTo>
                  <a:cubicBezTo>
                    <a:pt x="170" y="151"/>
                    <a:pt x="170" y="151"/>
                    <a:pt x="170" y="151"/>
                  </a:cubicBezTo>
                  <a:cubicBezTo>
                    <a:pt x="170" y="127"/>
                    <a:pt x="170" y="127"/>
                    <a:pt x="170" y="127"/>
                  </a:cubicBezTo>
                  <a:cubicBezTo>
                    <a:pt x="170" y="124"/>
                    <a:pt x="170" y="124"/>
                    <a:pt x="170" y="124"/>
                  </a:cubicBezTo>
                  <a:cubicBezTo>
                    <a:pt x="199" y="103"/>
                    <a:pt x="199" y="103"/>
                    <a:pt x="199" y="103"/>
                  </a:cubicBezTo>
                  <a:cubicBezTo>
                    <a:pt x="200" y="102"/>
                    <a:pt x="201" y="101"/>
                    <a:pt x="201" y="99"/>
                  </a:cubicBezTo>
                  <a:cubicBezTo>
                    <a:pt x="202" y="97"/>
                    <a:pt x="201" y="95"/>
                    <a:pt x="200" y="94"/>
                  </a:cubicBezTo>
                  <a:close/>
                  <a:moveTo>
                    <a:pt x="38" y="126"/>
                  </a:moveTo>
                  <a:cubicBezTo>
                    <a:pt x="37" y="126"/>
                    <a:pt x="37" y="127"/>
                    <a:pt x="37" y="127"/>
                  </a:cubicBezTo>
                  <a:cubicBezTo>
                    <a:pt x="37" y="144"/>
                    <a:pt x="37" y="144"/>
                    <a:pt x="37" y="144"/>
                  </a:cubicBezTo>
                  <a:cubicBezTo>
                    <a:pt x="17" y="124"/>
                    <a:pt x="17" y="124"/>
                    <a:pt x="17" y="124"/>
                  </a:cubicBezTo>
                  <a:cubicBezTo>
                    <a:pt x="124" y="18"/>
                    <a:pt x="124" y="18"/>
                    <a:pt x="124" y="18"/>
                  </a:cubicBezTo>
                  <a:cubicBezTo>
                    <a:pt x="178" y="72"/>
                    <a:pt x="178" y="72"/>
                    <a:pt x="178" y="72"/>
                  </a:cubicBezTo>
                  <a:cubicBezTo>
                    <a:pt x="145" y="105"/>
                    <a:pt x="145" y="105"/>
                    <a:pt x="145" y="105"/>
                  </a:cubicBezTo>
                  <a:cubicBezTo>
                    <a:pt x="133" y="101"/>
                    <a:pt x="118" y="100"/>
                    <a:pt x="104" y="100"/>
                  </a:cubicBezTo>
                  <a:cubicBezTo>
                    <a:pt x="71" y="100"/>
                    <a:pt x="39" y="109"/>
                    <a:pt x="38" y="126"/>
                  </a:cubicBezTo>
                  <a:close/>
                  <a:moveTo>
                    <a:pt x="104" y="192"/>
                  </a:moveTo>
                  <a:cubicBezTo>
                    <a:pt x="95" y="192"/>
                    <a:pt x="87" y="191"/>
                    <a:pt x="80" y="190"/>
                  </a:cubicBezTo>
                  <a:cubicBezTo>
                    <a:pt x="69" y="189"/>
                    <a:pt x="61" y="186"/>
                    <a:pt x="56" y="183"/>
                  </a:cubicBezTo>
                  <a:cubicBezTo>
                    <a:pt x="51" y="180"/>
                    <a:pt x="49" y="178"/>
                    <a:pt x="49" y="176"/>
                  </a:cubicBezTo>
                  <a:cubicBezTo>
                    <a:pt x="49" y="176"/>
                    <a:pt x="49" y="176"/>
                    <a:pt x="49" y="176"/>
                  </a:cubicBezTo>
                  <a:cubicBezTo>
                    <a:pt x="49" y="174"/>
                    <a:pt x="50" y="172"/>
                    <a:pt x="53" y="170"/>
                  </a:cubicBezTo>
                  <a:cubicBezTo>
                    <a:pt x="58" y="172"/>
                    <a:pt x="63" y="174"/>
                    <a:pt x="68" y="175"/>
                  </a:cubicBezTo>
                  <a:cubicBezTo>
                    <a:pt x="70" y="176"/>
                    <a:pt x="72" y="176"/>
                    <a:pt x="74" y="176"/>
                  </a:cubicBezTo>
                  <a:cubicBezTo>
                    <a:pt x="74" y="176"/>
                    <a:pt x="74" y="176"/>
                    <a:pt x="74" y="176"/>
                  </a:cubicBezTo>
                  <a:cubicBezTo>
                    <a:pt x="80" y="178"/>
                    <a:pt x="86" y="178"/>
                    <a:pt x="92" y="179"/>
                  </a:cubicBezTo>
                  <a:cubicBezTo>
                    <a:pt x="93" y="179"/>
                    <a:pt x="94" y="179"/>
                    <a:pt x="94" y="179"/>
                  </a:cubicBezTo>
                  <a:cubicBezTo>
                    <a:pt x="97" y="179"/>
                    <a:pt x="101" y="179"/>
                    <a:pt x="104" y="179"/>
                  </a:cubicBezTo>
                  <a:cubicBezTo>
                    <a:pt x="122" y="179"/>
                    <a:pt x="141" y="176"/>
                    <a:pt x="154" y="170"/>
                  </a:cubicBezTo>
                  <a:cubicBezTo>
                    <a:pt x="157" y="172"/>
                    <a:pt x="158" y="174"/>
                    <a:pt x="158" y="176"/>
                  </a:cubicBezTo>
                  <a:cubicBezTo>
                    <a:pt x="158" y="181"/>
                    <a:pt x="139" y="192"/>
                    <a:pt x="104" y="192"/>
                  </a:cubicBezTo>
                  <a:close/>
                  <a:moveTo>
                    <a:pt x="154" y="157"/>
                  </a:moveTo>
                  <a:cubicBezTo>
                    <a:pt x="152" y="158"/>
                    <a:pt x="150" y="159"/>
                    <a:pt x="147" y="161"/>
                  </a:cubicBezTo>
                  <a:cubicBezTo>
                    <a:pt x="145" y="162"/>
                    <a:pt x="142" y="163"/>
                    <a:pt x="138" y="164"/>
                  </a:cubicBezTo>
                  <a:cubicBezTo>
                    <a:pt x="131" y="166"/>
                    <a:pt x="121" y="167"/>
                    <a:pt x="110" y="168"/>
                  </a:cubicBezTo>
                  <a:cubicBezTo>
                    <a:pt x="108" y="168"/>
                    <a:pt x="106" y="168"/>
                    <a:pt x="104" y="168"/>
                  </a:cubicBezTo>
                  <a:cubicBezTo>
                    <a:pt x="103" y="168"/>
                    <a:pt x="103" y="168"/>
                    <a:pt x="103" y="168"/>
                  </a:cubicBezTo>
                  <a:cubicBezTo>
                    <a:pt x="97" y="168"/>
                    <a:pt x="92" y="167"/>
                    <a:pt x="87" y="167"/>
                  </a:cubicBezTo>
                  <a:cubicBezTo>
                    <a:pt x="86" y="167"/>
                    <a:pt x="85" y="167"/>
                    <a:pt x="84" y="167"/>
                  </a:cubicBezTo>
                  <a:cubicBezTo>
                    <a:pt x="78" y="166"/>
                    <a:pt x="73" y="165"/>
                    <a:pt x="69" y="164"/>
                  </a:cubicBezTo>
                  <a:cubicBezTo>
                    <a:pt x="65" y="163"/>
                    <a:pt x="62" y="162"/>
                    <a:pt x="60" y="161"/>
                  </a:cubicBezTo>
                  <a:cubicBezTo>
                    <a:pt x="57" y="159"/>
                    <a:pt x="55" y="158"/>
                    <a:pt x="53" y="157"/>
                  </a:cubicBezTo>
                  <a:cubicBezTo>
                    <a:pt x="50" y="155"/>
                    <a:pt x="49" y="153"/>
                    <a:pt x="49" y="151"/>
                  </a:cubicBezTo>
                  <a:cubicBezTo>
                    <a:pt x="49" y="150"/>
                    <a:pt x="50" y="148"/>
                    <a:pt x="53" y="146"/>
                  </a:cubicBezTo>
                  <a:cubicBezTo>
                    <a:pt x="58" y="148"/>
                    <a:pt x="64" y="150"/>
                    <a:pt x="71" y="151"/>
                  </a:cubicBezTo>
                  <a:cubicBezTo>
                    <a:pt x="77" y="153"/>
                    <a:pt x="83" y="154"/>
                    <a:pt x="90" y="154"/>
                  </a:cubicBezTo>
                  <a:cubicBezTo>
                    <a:pt x="92" y="154"/>
                    <a:pt x="94" y="155"/>
                    <a:pt x="96" y="155"/>
                  </a:cubicBezTo>
                  <a:cubicBezTo>
                    <a:pt x="98" y="155"/>
                    <a:pt x="101" y="155"/>
                    <a:pt x="103" y="155"/>
                  </a:cubicBezTo>
                  <a:cubicBezTo>
                    <a:pt x="103" y="155"/>
                    <a:pt x="104" y="155"/>
                    <a:pt x="104" y="155"/>
                  </a:cubicBezTo>
                  <a:cubicBezTo>
                    <a:pt x="108" y="155"/>
                    <a:pt x="112" y="155"/>
                    <a:pt x="116" y="154"/>
                  </a:cubicBezTo>
                  <a:cubicBezTo>
                    <a:pt x="116" y="154"/>
                    <a:pt x="117" y="154"/>
                    <a:pt x="117" y="154"/>
                  </a:cubicBezTo>
                  <a:cubicBezTo>
                    <a:pt x="122" y="154"/>
                    <a:pt x="126" y="153"/>
                    <a:pt x="131" y="153"/>
                  </a:cubicBezTo>
                  <a:cubicBezTo>
                    <a:pt x="133" y="152"/>
                    <a:pt x="135" y="152"/>
                    <a:pt x="137" y="151"/>
                  </a:cubicBezTo>
                  <a:cubicBezTo>
                    <a:pt x="143" y="150"/>
                    <a:pt x="149" y="148"/>
                    <a:pt x="154" y="146"/>
                  </a:cubicBezTo>
                  <a:cubicBezTo>
                    <a:pt x="157" y="148"/>
                    <a:pt x="158" y="150"/>
                    <a:pt x="158" y="151"/>
                  </a:cubicBezTo>
                  <a:cubicBezTo>
                    <a:pt x="158" y="153"/>
                    <a:pt x="157" y="155"/>
                    <a:pt x="154" y="157"/>
                  </a:cubicBezTo>
                  <a:close/>
                  <a:moveTo>
                    <a:pt x="161" y="113"/>
                  </a:moveTo>
                  <a:cubicBezTo>
                    <a:pt x="161" y="113"/>
                    <a:pt x="159" y="112"/>
                    <a:pt x="158" y="111"/>
                  </a:cubicBezTo>
                  <a:cubicBezTo>
                    <a:pt x="158" y="111"/>
                    <a:pt x="179" y="91"/>
                    <a:pt x="180" y="91"/>
                  </a:cubicBezTo>
                  <a:cubicBezTo>
                    <a:pt x="180" y="91"/>
                    <a:pt x="183" y="95"/>
                    <a:pt x="185" y="96"/>
                  </a:cubicBezTo>
                  <a:lnTo>
                    <a:pt x="161" y="1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3" name="TextBox 8"/>
          <p:cNvSpPr txBox="1"/>
          <p:nvPr/>
        </p:nvSpPr>
        <p:spPr>
          <a:xfrm>
            <a:off x="822018" y="3997010"/>
            <a:ext cx="1264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dirty="0">
                <a:solidFill>
                  <a:prstClr val="black">
                    <a:alpha val="75000"/>
                  </a:prstClr>
                </a:solidFill>
              </a:rPr>
              <a:t>6000</a:t>
            </a:r>
            <a:r>
              <a:rPr lang="zh-CN" altLang="en-US" dirty="0">
                <a:solidFill>
                  <a:prstClr val="black">
                    <a:alpha val="75000"/>
                  </a:prstClr>
                </a:solidFill>
              </a:rPr>
              <a:t>元</a:t>
            </a:r>
            <a:endParaRPr lang="zh-CN" altLang="en-US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43" name="TextBox 8"/>
          <p:cNvSpPr txBox="1"/>
          <p:nvPr/>
        </p:nvSpPr>
        <p:spPr>
          <a:xfrm>
            <a:off x="723063" y="4881354"/>
            <a:ext cx="1462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000" dirty="0" smtClean="0">
                <a:solidFill>
                  <a:prstClr val="black">
                    <a:alpha val="75000"/>
                  </a:prstClr>
                </a:solidFill>
              </a:rPr>
              <a:t>实验仪器设备制作</a:t>
            </a:r>
            <a:r>
              <a:rPr lang="zh-CN" altLang="en-US" sz="2000" dirty="0">
                <a:solidFill>
                  <a:prstClr val="black">
                    <a:alpha val="75000"/>
                  </a:prstClr>
                </a:solidFill>
              </a:rPr>
              <a:t>费用</a:t>
            </a:r>
            <a:endParaRPr lang="zh-CN" altLang="en-US" sz="2000" dirty="0">
              <a:solidFill>
                <a:prstClr val="black">
                  <a:alpha val="75000"/>
                </a:prstClr>
              </a:solidFill>
            </a:endParaRPr>
          </a:p>
        </p:txBody>
      </p:sp>
      <p:grpSp>
        <p:nvGrpSpPr>
          <p:cNvPr id="77" name="组合 76"/>
          <p:cNvGrpSpPr/>
          <p:nvPr/>
        </p:nvGrpSpPr>
        <p:grpSpPr>
          <a:xfrm>
            <a:off x="626333" y="1928758"/>
            <a:ext cx="1656184" cy="1696534"/>
            <a:chOff x="612973" y="1547155"/>
            <a:chExt cx="1656184" cy="1696534"/>
          </a:xfrm>
        </p:grpSpPr>
        <p:grpSp>
          <p:nvGrpSpPr>
            <p:cNvPr id="18" name="组合 17"/>
            <p:cNvGrpSpPr/>
            <p:nvPr/>
          </p:nvGrpSpPr>
          <p:grpSpPr>
            <a:xfrm>
              <a:off x="612973" y="1547155"/>
              <a:ext cx="1656184" cy="1696534"/>
              <a:chOff x="925401" y="3148271"/>
              <a:chExt cx="2664296" cy="2664296"/>
            </a:xfrm>
          </p:grpSpPr>
          <p:sp>
            <p:nvSpPr>
              <p:cNvPr id="20" name="椭圆 19"/>
              <p:cNvSpPr/>
              <p:nvPr userDrawn="1"/>
            </p:nvSpPr>
            <p:spPr>
              <a:xfrm>
                <a:off x="925401" y="3148271"/>
                <a:ext cx="2664296" cy="266429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椭圆 20"/>
              <p:cNvSpPr/>
              <p:nvPr userDrawn="1"/>
            </p:nvSpPr>
            <p:spPr>
              <a:xfrm>
                <a:off x="1069417" y="3292287"/>
                <a:ext cx="2376264" cy="2376264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2" name="组合 51"/>
            <p:cNvGrpSpPr/>
            <p:nvPr/>
          </p:nvGrpSpPr>
          <p:grpSpPr>
            <a:xfrm>
              <a:off x="993600" y="1936800"/>
              <a:ext cx="896400" cy="918000"/>
              <a:chOff x="4184651" y="3052763"/>
              <a:chExt cx="771525" cy="752475"/>
            </a:xfrm>
          </p:grpSpPr>
          <p:sp>
            <p:nvSpPr>
              <p:cNvPr id="48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4195763" y="3052763"/>
                <a:ext cx="752475" cy="752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" name="Freeform 5"/>
              <p:cNvSpPr/>
              <p:nvPr/>
            </p:nvSpPr>
            <p:spPr bwMode="auto">
              <a:xfrm>
                <a:off x="4656138" y="3113088"/>
                <a:ext cx="257175" cy="255588"/>
              </a:xfrm>
              <a:custGeom>
                <a:avLst/>
                <a:gdLst>
                  <a:gd name="T0" fmla="*/ 110 w 162"/>
                  <a:gd name="T1" fmla="*/ 79 h 161"/>
                  <a:gd name="T2" fmla="*/ 139 w 162"/>
                  <a:gd name="T3" fmla="*/ 67 h 161"/>
                  <a:gd name="T4" fmla="*/ 162 w 162"/>
                  <a:gd name="T5" fmla="*/ 34 h 161"/>
                  <a:gd name="T6" fmla="*/ 129 w 162"/>
                  <a:gd name="T7" fmla="*/ 0 h 161"/>
                  <a:gd name="T8" fmla="*/ 95 w 162"/>
                  <a:gd name="T9" fmla="*/ 27 h 161"/>
                  <a:gd name="T10" fmla="*/ 83 w 162"/>
                  <a:gd name="T11" fmla="*/ 53 h 161"/>
                  <a:gd name="T12" fmla="*/ 0 w 162"/>
                  <a:gd name="T13" fmla="*/ 137 h 161"/>
                  <a:gd name="T14" fmla="*/ 28 w 162"/>
                  <a:gd name="T15" fmla="*/ 161 h 161"/>
                  <a:gd name="T16" fmla="*/ 110 w 162"/>
                  <a:gd name="T17" fmla="*/ 79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2" h="161">
                    <a:moveTo>
                      <a:pt x="110" y="79"/>
                    </a:moveTo>
                    <a:lnTo>
                      <a:pt x="139" y="67"/>
                    </a:lnTo>
                    <a:lnTo>
                      <a:pt x="162" y="34"/>
                    </a:lnTo>
                    <a:lnTo>
                      <a:pt x="129" y="0"/>
                    </a:lnTo>
                    <a:lnTo>
                      <a:pt x="95" y="27"/>
                    </a:lnTo>
                    <a:lnTo>
                      <a:pt x="83" y="53"/>
                    </a:lnTo>
                    <a:lnTo>
                      <a:pt x="0" y="137"/>
                    </a:lnTo>
                    <a:lnTo>
                      <a:pt x="28" y="161"/>
                    </a:lnTo>
                    <a:lnTo>
                      <a:pt x="110" y="7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Freeform 6"/>
              <p:cNvSpPr>
                <a:spLocks noEditPoints="1"/>
              </p:cNvSpPr>
              <p:nvPr/>
            </p:nvSpPr>
            <p:spPr bwMode="auto">
              <a:xfrm>
                <a:off x="4184651" y="3052763"/>
                <a:ext cx="771525" cy="749300"/>
              </a:xfrm>
              <a:custGeom>
                <a:avLst/>
                <a:gdLst>
                  <a:gd name="T0" fmla="*/ 191 w 203"/>
                  <a:gd name="T1" fmla="*/ 144 h 197"/>
                  <a:gd name="T2" fmla="*/ 127 w 203"/>
                  <a:gd name="T3" fmla="*/ 89 h 197"/>
                  <a:gd name="T4" fmla="*/ 125 w 203"/>
                  <a:gd name="T5" fmla="*/ 87 h 197"/>
                  <a:gd name="T6" fmla="*/ 107 w 203"/>
                  <a:gd name="T7" fmla="*/ 71 h 197"/>
                  <a:gd name="T8" fmla="*/ 97 w 203"/>
                  <a:gd name="T9" fmla="*/ 16 h 197"/>
                  <a:gd name="T10" fmla="*/ 58 w 203"/>
                  <a:gd name="T11" fmla="*/ 0 h 197"/>
                  <a:gd name="T12" fmla="*/ 47 w 203"/>
                  <a:gd name="T13" fmla="*/ 1 h 197"/>
                  <a:gd name="T14" fmla="*/ 45 w 203"/>
                  <a:gd name="T15" fmla="*/ 3 h 197"/>
                  <a:gd name="T16" fmla="*/ 46 w 203"/>
                  <a:gd name="T17" fmla="*/ 5 h 197"/>
                  <a:gd name="T18" fmla="*/ 69 w 203"/>
                  <a:gd name="T19" fmla="*/ 29 h 197"/>
                  <a:gd name="T20" fmla="*/ 74 w 203"/>
                  <a:gd name="T21" fmla="*/ 52 h 197"/>
                  <a:gd name="T22" fmla="*/ 55 w 203"/>
                  <a:gd name="T23" fmla="*/ 72 h 197"/>
                  <a:gd name="T24" fmla="*/ 32 w 203"/>
                  <a:gd name="T25" fmla="*/ 67 h 197"/>
                  <a:gd name="T26" fmla="*/ 8 w 203"/>
                  <a:gd name="T27" fmla="*/ 43 h 197"/>
                  <a:gd name="T28" fmla="*/ 5 w 203"/>
                  <a:gd name="T29" fmla="*/ 43 h 197"/>
                  <a:gd name="T30" fmla="*/ 3 w 203"/>
                  <a:gd name="T31" fmla="*/ 45 h 197"/>
                  <a:gd name="T32" fmla="*/ 18 w 203"/>
                  <a:gd name="T33" fmla="*/ 95 h 197"/>
                  <a:gd name="T34" fmla="*/ 54 w 203"/>
                  <a:gd name="T35" fmla="*/ 107 h 197"/>
                  <a:gd name="T36" fmla="*/ 54 w 203"/>
                  <a:gd name="T37" fmla="*/ 107 h 197"/>
                  <a:gd name="T38" fmla="*/ 74 w 203"/>
                  <a:gd name="T39" fmla="*/ 105 h 197"/>
                  <a:gd name="T40" fmla="*/ 147 w 203"/>
                  <a:gd name="T41" fmla="*/ 188 h 197"/>
                  <a:gd name="T42" fmla="*/ 169 w 203"/>
                  <a:gd name="T43" fmla="*/ 197 h 197"/>
                  <a:gd name="T44" fmla="*/ 191 w 203"/>
                  <a:gd name="T45" fmla="*/ 188 h 197"/>
                  <a:gd name="T46" fmla="*/ 191 w 203"/>
                  <a:gd name="T47" fmla="*/ 144 h 197"/>
                  <a:gd name="T48" fmla="*/ 174 w 203"/>
                  <a:gd name="T49" fmla="*/ 172 h 197"/>
                  <a:gd name="T50" fmla="*/ 163 w 203"/>
                  <a:gd name="T51" fmla="*/ 172 h 197"/>
                  <a:gd name="T52" fmla="*/ 163 w 203"/>
                  <a:gd name="T53" fmla="*/ 172 h 197"/>
                  <a:gd name="T54" fmla="*/ 163 w 203"/>
                  <a:gd name="T55" fmla="*/ 161 h 197"/>
                  <a:gd name="T56" fmla="*/ 174 w 203"/>
                  <a:gd name="T57" fmla="*/ 161 h 197"/>
                  <a:gd name="T58" fmla="*/ 174 w 203"/>
                  <a:gd name="T59" fmla="*/ 161 h 197"/>
                  <a:gd name="T60" fmla="*/ 174 w 203"/>
                  <a:gd name="T61" fmla="*/ 17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03" h="197">
                    <a:moveTo>
                      <a:pt x="191" y="144"/>
                    </a:moveTo>
                    <a:cubicBezTo>
                      <a:pt x="127" y="89"/>
                      <a:pt x="127" y="89"/>
                      <a:pt x="127" y="89"/>
                    </a:cubicBezTo>
                    <a:cubicBezTo>
                      <a:pt x="125" y="87"/>
                      <a:pt x="125" y="87"/>
                      <a:pt x="125" y="87"/>
                    </a:cubicBezTo>
                    <a:cubicBezTo>
                      <a:pt x="107" y="71"/>
                      <a:pt x="107" y="71"/>
                      <a:pt x="107" y="71"/>
                    </a:cubicBezTo>
                    <a:cubicBezTo>
                      <a:pt x="109" y="61"/>
                      <a:pt x="113" y="32"/>
                      <a:pt x="97" y="16"/>
                    </a:cubicBezTo>
                    <a:cubicBezTo>
                      <a:pt x="87" y="6"/>
                      <a:pt x="73" y="0"/>
                      <a:pt x="58" y="0"/>
                    </a:cubicBezTo>
                    <a:cubicBezTo>
                      <a:pt x="54" y="0"/>
                      <a:pt x="51" y="0"/>
                      <a:pt x="47" y="1"/>
                    </a:cubicBezTo>
                    <a:cubicBezTo>
                      <a:pt x="46" y="1"/>
                      <a:pt x="45" y="2"/>
                      <a:pt x="45" y="3"/>
                    </a:cubicBezTo>
                    <a:cubicBezTo>
                      <a:pt x="45" y="4"/>
                      <a:pt x="45" y="5"/>
                      <a:pt x="46" y="5"/>
                    </a:cubicBezTo>
                    <a:cubicBezTo>
                      <a:pt x="69" y="29"/>
                      <a:pt x="69" y="29"/>
                      <a:pt x="69" y="29"/>
                    </a:cubicBezTo>
                    <a:cubicBezTo>
                      <a:pt x="74" y="52"/>
                      <a:pt x="74" y="52"/>
                      <a:pt x="74" y="52"/>
                    </a:cubicBezTo>
                    <a:cubicBezTo>
                      <a:pt x="55" y="72"/>
                      <a:pt x="55" y="72"/>
                      <a:pt x="55" y="72"/>
                    </a:cubicBezTo>
                    <a:cubicBezTo>
                      <a:pt x="32" y="67"/>
                      <a:pt x="32" y="67"/>
                      <a:pt x="32" y="67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7" y="42"/>
                      <a:pt x="6" y="42"/>
                      <a:pt x="5" y="43"/>
                    </a:cubicBezTo>
                    <a:cubicBezTo>
                      <a:pt x="4" y="43"/>
                      <a:pt x="3" y="44"/>
                      <a:pt x="3" y="45"/>
                    </a:cubicBezTo>
                    <a:cubicBezTo>
                      <a:pt x="0" y="63"/>
                      <a:pt x="5" y="82"/>
                      <a:pt x="18" y="95"/>
                    </a:cubicBezTo>
                    <a:cubicBezTo>
                      <a:pt x="26" y="103"/>
                      <a:pt x="38" y="107"/>
                      <a:pt x="54" y="107"/>
                    </a:cubicBezTo>
                    <a:cubicBezTo>
                      <a:pt x="54" y="107"/>
                      <a:pt x="54" y="107"/>
                      <a:pt x="54" y="107"/>
                    </a:cubicBezTo>
                    <a:cubicBezTo>
                      <a:pt x="60" y="107"/>
                      <a:pt x="67" y="106"/>
                      <a:pt x="74" y="105"/>
                    </a:cubicBezTo>
                    <a:cubicBezTo>
                      <a:pt x="147" y="188"/>
                      <a:pt x="147" y="188"/>
                      <a:pt x="147" y="188"/>
                    </a:cubicBezTo>
                    <a:cubicBezTo>
                      <a:pt x="153" y="194"/>
                      <a:pt x="160" y="197"/>
                      <a:pt x="169" y="197"/>
                    </a:cubicBezTo>
                    <a:cubicBezTo>
                      <a:pt x="177" y="197"/>
                      <a:pt x="185" y="194"/>
                      <a:pt x="191" y="188"/>
                    </a:cubicBezTo>
                    <a:cubicBezTo>
                      <a:pt x="203" y="176"/>
                      <a:pt x="203" y="156"/>
                      <a:pt x="191" y="144"/>
                    </a:cubicBezTo>
                    <a:close/>
                    <a:moveTo>
                      <a:pt x="174" y="172"/>
                    </a:moveTo>
                    <a:cubicBezTo>
                      <a:pt x="171" y="175"/>
                      <a:pt x="166" y="175"/>
                      <a:pt x="163" y="172"/>
                    </a:cubicBezTo>
                    <a:cubicBezTo>
                      <a:pt x="163" y="172"/>
                      <a:pt x="163" y="172"/>
                      <a:pt x="163" y="172"/>
                    </a:cubicBezTo>
                    <a:cubicBezTo>
                      <a:pt x="160" y="169"/>
                      <a:pt x="160" y="164"/>
                      <a:pt x="163" y="161"/>
                    </a:cubicBezTo>
                    <a:cubicBezTo>
                      <a:pt x="166" y="158"/>
                      <a:pt x="171" y="158"/>
                      <a:pt x="174" y="161"/>
                    </a:cubicBezTo>
                    <a:cubicBezTo>
                      <a:pt x="174" y="161"/>
                      <a:pt x="174" y="161"/>
                      <a:pt x="174" y="161"/>
                    </a:cubicBezTo>
                    <a:cubicBezTo>
                      <a:pt x="177" y="164"/>
                      <a:pt x="177" y="169"/>
                      <a:pt x="174" y="17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1" name="Freeform 7"/>
              <p:cNvSpPr/>
              <p:nvPr/>
            </p:nvSpPr>
            <p:spPr bwMode="auto">
              <a:xfrm>
                <a:off x="4225926" y="3497263"/>
                <a:ext cx="300038" cy="304800"/>
              </a:xfrm>
              <a:custGeom>
                <a:avLst/>
                <a:gdLst>
                  <a:gd name="T0" fmla="*/ 59 w 79"/>
                  <a:gd name="T1" fmla="*/ 3 h 80"/>
                  <a:gd name="T2" fmla="*/ 49 w 79"/>
                  <a:gd name="T3" fmla="*/ 3 h 80"/>
                  <a:gd name="T4" fmla="*/ 2 w 79"/>
                  <a:gd name="T5" fmla="*/ 49 h 80"/>
                  <a:gd name="T6" fmla="*/ 2 w 79"/>
                  <a:gd name="T7" fmla="*/ 59 h 80"/>
                  <a:gd name="T8" fmla="*/ 21 w 79"/>
                  <a:gd name="T9" fmla="*/ 77 h 80"/>
                  <a:gd name="T10" fmla="*/ 31 w 79"/>
                  <a:gd name="T11" fmla="*/ 77 h 80"/>
                  <a:gd name="T12" fmla="*/ 76 w 79"/>
                  <a:gd name="T13" fmla="*/ 32 h 80"/>
                  <a:gd name="T14" fmla="*/ 76 w 79"/>
                  <a:gd name="T15" fmla="*/ 22 h 80"/>
                  <a:gd name="T16" fmla="*/ 59 w 79"/>
                  <a:gd name="T17" fmla="*/ 3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9" h="80">
                    <a:moveTo>
                      <a:pt x="59" y="3"/>
                    </a:moveTo>
                    <a:cubicBezTo>
                      <a:pt x="56" y="0"/>
                      <a:pt x="52" y="0"/>
                      <a:pt x="49" y="3"/>
                    </a:cubicBezTo>
                    <a:cubicBezTo>
                      <a:pt x="2" y="49"/>
                      <a:pt x="2" y="49"/>
                      <a:pt x="2" y="49"/>
                    </a:cubicBezTo>
                    <a:cubicBezTo>
                      <a:pt x="0" y="52"/>
                      <a:pt x="0" y="57"/>
                      <a:pt x="2" y="59"/>
                    </a:cubicBezTo>
                    <a:cubicBezTo>
                      <a:pt x="21" y="77"/>
                      <a:pt x="21" y="77"/>
                      <a:pt x="21" y="77"/>
                    </a:cubicBezTo>
                    <a:cubicBezTo>
                      <a:pt x="23" y="80"/>
                      <a:pt x="28" y="80"/>
                      <a:pt x="31" y="77"/>
                    </a:cubicBezTo>
                    <a:cubicBezTo>
                      <a:pt x="76" y="32"/>
                      <a:pt x="76" y="32"/>
                      <a:pt x="76" y="32"/>
                    </a:cubicBezTo>
                    <a:cubicBezTo>
                      <a:pt x="79" y="30"/>
                      <a:pt x="79" y="25"/>
                      <a:pt x="76" y="22"/>
                    </a:cubicBezTo>
                    <a:lnTo>
                      <a:pt x="59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4" name="TextBox 8"/>
          <p:cNvSpPr txBox="1"/>
          <p:nvPr/>
        </p:nvSpPr>
        <p:spPr>
          <a:xfrm>
            <a:off x="2815366" y="3997010"/>
            <a:ext cx="1426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dirty="0">
                <a:solidFill>
                  <a:prstClr val="black">
                    <a:alpha val="75000"/>
                  </a:prstClr>
                </a:solidFill>
              </a:rPr>
              <a:t>10000</a:t>
            </a:r>
            <a:r>
              <a:rPr lang="zh-CN" altLang="en-US" dirty="0">
                <a:solidFill>
                  <a:prstClr val="black">
                    <a:alpha val="75000"/>
                  </a:prstClr>
                </a:solidFill>
              </a:rPr>
              <a:t>元</a:t>
            </a:r>
            <a:endParaRPr lang="zh-CN" altLang="en-US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45" name="TextBox 8"/>
          <p:cNvSpPr txBox="1"/>
          <p:nvPr/>
        </p:nvSpPr>
        <p:spPr>
          <a:xfrm>
            <a:off x="2815366" y="4881354"/>
            <a:ext cx="14268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000" dirty="0">
                <a:solidFill>
                  <a:prstClr val="black">
                    <a:alpha val="75000"/>
                  </a:prstClr>
                </a:solidFill>
              </a:rPr>
              <a:t>测量设备购置费用</a:t>
            </a:r>
            <a:endParaRPr lang="zh-CN" altLang="en-US" sz="2000" dirty="0">
              <a:solidFill>
                <a:prstClr val="black">
                  <a:alpha val="75000"/>
                </a:prstClr>
              </a:solidFill>
            </a:endParaRPr>
          </a:p>
        </p:txBody>
      </p:sp>
      <p:grpSp>
        <p:nvGrpSpPr>
          <p:cNvPr id="78" name="组合 77"/>
          <p:cNvGrpSpPr/>
          <p:nvPr/>
        </p:nvGrpSpPr>
        <p:grpSpPr>
          <a:xfrm>
            <a:off x="2700703" y="1928758"/>
            <a:ext cx="1656184" cy="1696534"/>
            <a:chOff x="2695520" y="1547155"/>
            <a:chExt cx="1656184" cy="1696534"/>
          </a:xfrm>
        </p:grpSpPr>
        <p:grpSp>
          <p:nvGrpSpPr>
            <p:cNvPr id="28" name="组合 27"/>
            <p:cNvGrpSpPr/>
            <p:nvPr/>
          </p:nvGrpSpPr>
          <p:grpSpPr>
            <a:xfrm>
              <a:off x="2695520" y="1547155"/>
              <a:ext cx="1656184" cy="1696534"/>
              <a:chOff x="925401" y="3148271"/>
              <a:chExt cx="2664296" cy="2664296"/>
            </a:xfrm>
          </p:grpSpPr>
          <p:sp>
            <p:nvSpPr>
              <p:cNvPr id="30" name="椭圆 29"/>
              <p:cNvSpPr/>
              <p:nvPr userDrawn="1"/>
            </p:nvSpPr>
            <p:spPr>
              <a:xfrm>
                <a:off x="925401" y="3148271"/>
                <a:ext cx="2664296" cy="266429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椭圆 30"/>
              <p:cNvSpPr/>
              <p:nvPr userDrawn="1"/>
            </p:nvSpPr>
            <p:spPr>
              <a:xfrm>
                <a:off x="1069416" y="3292288"/>
                <a:ext cx="2376264" cy="2376264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4" name="Group 10"/>
            <p:cNvGrpSpPr/>
            <p:nvPr/>
          </p:nvGrpSpPr>
          <p:grpSpPr bwMode="auto">
            <a:xfrm rot="18900000">
              <a:off x="2889458" y="1930989"/>
              <a:ext cx="905977" cy="923810"/>
              <a:chOff x="2641" y="1920"/>
              <a:chExt cx="473" cy="477"/>
            </a:xfrm>
          </p:grpSpPr>
          <p:sp>
            <p:nvSpPr>
              <p:cNvPr id="56" name="Freeform 11"/>
              <p:cNvSpPr>
                <a:spLocks noEditPoints="1"/>
              </p:cNvSpPr>
              <p:nvPr/>
            </p:nvSpPr>
            <p:spPr bwMode="auto">
              <a:xfrm>
                <a:off x="2641" y="1920"/>
                <a:ext cx="473" cy="477"/>
              </a:xfrm>
              <a:custGeom>
                <a:avLst/>
                <a:gdLst>
                  <a:gd name="T0" fmla="*/ 193 w 197"/>
                  <a:gd name="T1" fmla="*/ 1 h 199"/>
                  <a:gd name="T2" fmla="*/ 187 w 197"/>
                  <a:gd name="T3" fmla="*/ 3 h 199"/>
                  <a:gd name="T4" fmla="*/ 2 w 197"/>
                  <a:gd name="T5" fmla="*/ 188 h 199"/>
                  <a:gd name="T6" fmla="*/ 1 w 197"/>
                  <a:gd name="T7" fmla="*/ 195 h 199"/>
                  <a:gd name="T8" fmla="*/ 7 w 197"/>
                  <a:gd name="T9" fmla="*/ 199 h 199"/>
                  <a:gd name="T10" fmla="*/ 191 w 197"/>
                  <a:gd name="T11" fmla="*/ 199 h 199"/>
                  <a:gd name="T12" fmla="*/ 197 w 197"/>
                  <a:gd name="T13" fmla="*/ 193 h 199"/>
                  <a:gd name="T14" fmla="*/ 197 w 197"/>
                  <a:gd name="T15" fmla="*/ 7 h 199"/>
                  <a:gd name="T16" fmla="*/ 193 w 197"/>
                  <a:gd name="T17" fmla="*/ 1 h 199"/>
                  <a:gd name="T18" fmla="*/ 185 w 197"/>
                  <a:gd name="T19" fmla="*/ 186 h 199"/>
                  <a:gd name="T20" fmla="*/ 22 w 197"/>
                  <a:gd name="T21" fmla="*/ 186 h 199"/>
                  <a:gd name="T22" fmla="*/ 56 w 197"/>
                  <a:gd name="T23" fmla="*/ 152 h 199"/>
                  <a:gd name="T24" fmla="*/ 72 w 197"/>
                  <a:gd name="T25" fmla="*/ 169 h 199"/>
                  <a:gd name="T26" fmla="*/ 74 w 197"/>
                  <a:gd name="T27" fmla="*/ 170 h 199"/>
                  <a:gd name="T28" fmla="*/ 76 w 197"/>
                  <a:gd name="T29" fmla="*/ 169 h 199"/>
                  <a:gd name="T30" fmla="*/ 76 w 197"/>
                  <a:gd name="T31" fmla="*/ 165 h 199"/>
                  <a:gd name="T32" fmla="*/ 60 w 197"/>
                  <a:gd name="T33" fmla="*/ 149 h 199"/>
                  <a:gd name="T34" fmla="*/ 71 w 197"/>
                  <a:gd name="T35" fmla="*/ 137 h 199"/>
                  <a:gd name="T36" fmla="*/ 83 w 197"/>
                  <a:gd name="T37" fmla="*/ 149 h 199"/>
                  <a:gd name="T38" fmla="*/ 85 w 197"/>
                  <a:gd name="T39" fmla="*/ 150 h 199"/>
                  <a:gd name="T40" fmla="*/ 87 w 197"/>
                  <a:gd name="T41" fmla="*/ 149 h 199"/>
                  <a:gd name="T42" fmla="*/ 87 w 197"/>
                  <a:gd name="T43" fmla="*/ 146 h 199"/>
                  <a:gd name="T44" fmla="*/ 75 w 197"/>
                  <a:gd name="T45" fmla="*/ 133 h 199"/>
                  <a:gd name="T46" fmla="*/ 86 w 197"/>
                  <a:gd name="T47" fmla="*/ 122 h 199"/>
                  <a:gd name="T48" fmla="*/ 103 w 197"/>
                  <a:gd name="T49" fmla="*/ 138 h 199"/>
                  <a:gd name="T50" fmla="*/ 105 w 197"/>
                  <a:gd name="T51" fmla="*/ 139 h 199"/>
                  <a:gd name="T52" fmla="*/ 106 w 197"/>
                  <a:gd name="T53" fmla="*/ 138 h 199"/>
                  <a:gd name="T54" fmla="*/ 106 w 197"/>
                  <a:gd name="T55" fmla="*/ 135 h 199"/>
                  <a:gd name="T56" fmla="*/ 90 w 197"/>
                  <a:gd name="T57" fmla="*/ 118 h 199"/>
                  <a:gd name="T58" fmla="*/ 101 w 197"/>
                  <a:gd name="T59" fmla="*/ 107 h 199"/>
                  <a:gd name="T60" fmla="*/ 114 w 197"/>
                  <a:gd name="T61" fmla="*/ 119 h 199"/>
                  <a:gd name="T62" fmla="*/ 116 w 197"/>
                  <a:gd name="T63" fmla="*/ 120 h 199"/>
                  <a:gd name="T64" fmla="*/ 117 w 197"/>
                  <a:gd name="T65" fmla="*/ 119 h 199"/>
                  <a:gd name="T66" fmla="*/ 117 w 197"/>
                  <a:gd name="T67" fmla="*/ 115 h 199"/>
                  <a:gd name="T68" fmla="*/ 105 w 197"/>
                  <a:gd name="T69" fmla="*/ 103 h 199"/>
                  <a:gd name="T70" fmla="*/ 116 w 197"/>
                  <a:gd name="T71" fmla="*/ 91 h 199"/>
                  <a:gd name="T72" fmla="*/ 133 w 197"/>
                  <a:gd name="T73" fmla="*/ 108 h 199"/>
                  <a:gd name="T74" fmla="*/ 135 w 197"/>
                  <a:gd name="T75" fmla="*/ 109 h 199"/>
                  <a:gd name="T76" fmla="*/ 137 w 197"/>
                  <a:gd name="T77" fmla="*/ 108 h 199"/>
                  <a:gd name="T78" fmla="*/ 137 w 197"/>
                  <a:gd name="T79" fmla="*/ 104 h 199"/>
                  <a:gd name="T80" fmla="*/ 120 w 197"/>
                  <a:gd name="T81" fmla="*/ 88 h 199"/>
                  <a:gd name="T82" fmla="*/ 132 w 197"/>
                  <a:gd name="T83" fmla="*/ 76 h 199"/>
                  <a:gd name="T84" fmla="*/ 144 w 197"/>
                  <a:gd name="T85" fmla="*/ 89 h 199"/>
                  <a:gd name="T86" fmla="*/ 146 w 197"/>
                  <a:gd name="T87" fmla="*/ 89 h 199"/>
                  <a:gd name="T88" fmla="*/ 148 w 197"/>
                  <a:gd name="T89" fmla="*/ 89 h 199"/>
                  <a:gd name="T90" fmla="*/ 148 w 197"/>
                  <a:gd name="T91" fmla="*/ 85 h 199"/>
                  <a:gd name="T92" fmla="*/ 135 w 197"/>
                  <a:gd name="T93" fmla="*/ 72 h 199"/>
                  <a:gd name="T94" fmla="*/ 147 w 197"/>
                  <a:gd name="T95" fmla="*/ 61 h 199"/>
                  <a:gd name="T96" fmla="*/ 147 w 197"/>
                  <a:gd name="T97" fmla="*/ 61 h 199"/>
                  <a:gd name="T98" fmla="*/ 164 w 197"/>
                  <a:gd name="T99" fmla="*/ 78 h 199"/>
                  <a:gd name="T100" fmla="*/ 165 w 197"/>
                  <a:gd name="T101" fmla="*/ 78 h 199"/>
                  <a:gd name="T102" fmla="*/ 167 w 197"/>
                  <a:gd name="T103" fmla="*/ 78 h 199"/>
                  <a:gd name="T104" fmla="*/ 167 w 197"/>
                  <a:gd name="T105" fmla="*/ 74 h 199"/>
                  <a:gd name="T106" fmla="*/ 150 w 197"/>
                  <a:gd name="T107" fmla="*/ 57 h 199"/>
                  <a:gd name="T108" fmla="*/ 150 w 197"/>
                  <a:gd name="T109" fmla="*/ 57 h 199"/>
                  <a:gd name="T110" fmla="*/ 185 w 197"/>
                  <a:gd name="T111" fmla="*/ 23 h 199"/>
                  <a:gd name="T112" fmla="*/ 185 w 197"/>
                  <a:gd name="T113" fmla="*/ 186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97" h="199">
                    <a:moveTo>
                      <a:pt x="193" y="1"/>
                    </a:moveTo>
                    <a:cubicBezTo>
                      <a:pt x="191" y="0"/>
                      <a:pt x="188" y="1"/>
                      <a:pt x="187" y="3"/>
                    </a:cubicBezTo>
                    <a:cubicBezTo>
                      <a:pt x="2" y="188"/>
                      <a:pt x="2" y="188"/>
                      <a:pt x="2" y="188"/>
                    </a:cubicBezTo>
                    <a:cubicBezTo>
                      <a:pt x="1" y="190"/>
                      <a:pt x="0" y="193"/>
                      <a:pt x="1" y="195"/>
                    </a:cubicBezTo>
                    <a:cubicBezTo>
                      <a:pt x="2" y="197"/>
                      <a:pt x="4" y="199"/>
                      <a:pt x="7" y="199"/>
                    </a:cubicBezTo>
                    <a:cubicBezTo>
                      <a:pt x="191" y="199"/>
                      <a:pt x="191" y="199"/>
                      <a:pt x="191" y="199"/>
                    </a:cubicBezTo>
                    <a:cubicBezTo>
                      <a:pt x="195" y="199"/>
                      <a:pt x="197" y="196"/>
                      <a:pt x="197" y="193"/>
                    </a:cubicBezTo>
                    <a:cubicBezTo>
                      <a:pt x="197" y="7"/>
                      <a:pt x="197" y="7"/>
                      <a:pt x="197" y="7"/>
                    </a:cubicBezTo>
                    <a:cubicBezTo>
                      <a:pt x="197" y="5"/>
                      <a:pt x="196" y="2"/>
                      <a:pt x="193" y="1"/>
                    </a:cubicBezTo>
                    <a:close/>
                    <a:moveTo>
                      <a:pt x="185" y="186"/>
                    </a:moveTo>
                    <a:cubicBezTo>
                      <a:pt x="22" y="186"/>
                      <a:pt x="22" y="186"/>
                      <a:pt x="22" y="186"/>
                    </a:cubicBezTo>
                    <a:cubicBezTo>
                      <a:pt x="56" y="152"/>
                      <a:pt x="56" y="152"/>
                      <a:pt x="56" y="152"/>
                    </a:cubicBezTo>
                    <a:cubicBezTo>
                      <a:pt x="72" y="169"/>
                      <a:pt x="72" y="169"/>
                      <a:pt x="72" y="169"/>
                    </a:cubicBezTo>
                    <a:cubicBezTo>
                      <a:pt x="73" y="169"/>
                      <a:pt x="74" y="170"/>
                      <a:pt x="74" y="170"/>
                    </a:cubicBezTo>
                    <a:cubicBezTo>
                      <a:pt x="75" y="170"/>
                      <a:pt x="76" y="169"/>
                      <a:pt x="76" y="169"/>
                    </a:cubicBezTo>
                    <a:cubicBezTo>
                      <a:pt x="77" y="168"/>
                      <a:pt x="77" y="166"/>
                      <a:pt x="76" y="165"/>
                    </a:cubicBezTo>
                    <a:cubicBezTo>
                      <a:pt x="60" y="149"/>
                      <a:pt x="60" y="149"/>
                      <a:pt x="60" y="149"/>
                    </a:cubicBezTo>
                    <a:cubicBezTo>
                      <a:pt x="71" y="137"/>
                      <a:pt x="71" y="137"/>
                      <a:pt x="71" y="137"/>
                    </a:cubicBezTo>
                    <a:cubicBezTo>
                      <a:pt x="83" y="149"/>
                      <a:pt x="83" y="149"/>
                      <a:pt x="83" y="149"/>
                    </a:cubicBezTo>
                    <a:cubicBezTo>
                      <a:pt x="84" y="150"/>
                      <a:pt x="85" y="150"/>
                      <a:pt x="85" y="150"/>
                    </a:cubicBezTo>
                    <a:cubicBezTo>
                      <a:pt x="86" y="150"/>
                      <a:pt x="87" y="150"/>
                      <a:pt x="87" y="149"/>
                    </a:cubicBezTo>
                    <a:cubicBezTo>
                      <a:pt x="88" y="148"/>
                      <a:pt x="88" y="147"/>
                      <a:pt x="87" y="146"/>
                    </a:cubicBezTo>
                    <a:cubicBezTo>
                      <a:pt x="75" y="133"/>
                      <a:pt x="75" y="133"/>
                      <a:pt x="75" y="133"/>
                    </a:cubicBezTo>
                    <a:cubicBezTo>
                      <a:pt x="86" y="122"/>
                      <a:pt x="86" y="122"/>
                      <a:pt x="86" y="122"/>
                    </a:cubicBezTo>
                    <a:cubicBezTo>
                      <a:pt x="103" y="138"/>
                      <a:pt x="103" y="138"/>
                      <a:pt x="103" y="138"/>
                    </a:cubicBezTo>
                    <a:cubicBezTo>
                      <a:pt x="103" y="139"/>
                      <a:pt x="104" y="139"/>
                      <a:pt x="105" y="139"/>
                    </a:cubicBezTo>
                    <a:cubicBezTo>
                      <a:pt x="105" y="139"/>
                      <a:pt x="106" y="139"/>
                      <a:pt x="106" y="138"/>
                    </a:cubicBezTo>
                    <a:cubicBezTo>
                      <a:pt x="107" y="137"/>
                      <a:pt x="107" y="136"/>
                      <a:pt x="106" y="135"/>
                    </a:cubicBezTo>
                    <a:cubicBezTo>
                      <a:pt x="90" y="118"/>
                      <a:pt x="90" y="118"/>
                      <a:pt x="90" y="118"/>
                    </a:cubicBezTo>
                    <a:cubicBezTo>
                      <a:pt x="101" y="107"/>
                      <a:pt x="101" y="107"/>
                      <a:pt x="101" y="107"/>
                    </a:cubicBezTo>
                    <a:cubicBezTo>
                      <a:pt x="114" y="119"/>
                      <a:pt x="114" y="119"/>
                      <a:pt x="114" y="119"/>
                    </a:cubicBezTo>
                    <a:cubicBezTo>
                      <a:pt x="114" y="120"/>
                      <a:pt x="115" y="120"/>
                      <a:pt x="116" y="120"/>
                    </a:cubicBezTo>
                    <a:cubicBezTo>
                      <a:pt x="116" y="120"/>
                      <a:pt x="117" y="120"/>
                      <a:pt x="117" y="119"/>
                    </a:cubicBezTo>
                    <a:cubicBezTo>
                      <a:pt x="118" y="118"/>
                      <a:pt x="118" y="116"/>
                      <a:pt x="117" y="115"/>
                    </a:cubicBezTo>
                    <a:cubicBezTo>
                      <a:pt x="105" y="103"/>
                      <a:pt x="105" y="103"/>
                      <a:pt x="105" y="103"/>
                    </a:cubicBezTo>
                    <a:cubicBezTo>
                      <a:pt x="116" y="91"/>
                      <a:pt x="116" y="91"/>
                      <a:pt x="116" y="91"/>
                    </a:cubicBezTo>
                    <a:cubicBezTo>
                      <a:pt x="133" y="108"/>
                      <a:pt x="133" y="108"/>
                      <a:pt x="133" y="108"/>
                    </a:cubicBezTo>
                    <a:cubicBezTo>
                      <a:pt x="134" y="109"/>
                      <a:pt x="134" y="109"/>
                      <a:pt x="135" y="109"/>
                    </a:cubicBezTo>
                    <a:cubicBezTo>
                      <a:pt x="136" y="109"/>
                      <a:pt x="136" y="109"/>
                      <a:pt x="137" y="108"/>
                    </a:cubicBezTo>
                    <a:cubicBezTo>
                      <a:pt x="138" y="107"/>
                      <a:pt x="138" y="105"/>
                      <a:pt x="137" y="104"/>
                    </a:cubicBezTo>
                    <a:cubicBezTo>
                      <a:pt x="120" y="88"/>
                      <a:pt x="120" y="88"/>
                      <a:pt x="120" y="88"/>
                    </a:cubicBezTo>
                    <a:cubicBezTo>
                      <a:pt x="132" y="76"/>
                      <a:pt x="132" y="76"/>
                      <a:pt x="132" y="76"/>
                    </a:cubicBezTo>
                    <a:cubicBezTo>
                      <a:pt x="144" y="89"/>
                      <a:pt x="144" y="89"/>
                      <a:pt x="144" y="89"/>
                    </a:cubicBezTo>
                    <a:cubicBezTo>
                      <a:pt x="145" y="89"/>
                      <a:pt x="145" y="89"/>
                      <a:pt x="146" y="89"/>
                    </a:cubicBezTo>
                    <a:cubicBezTo>
                      <a:pt x="147" y="89"/>
                      <a:pt x="147" y="89"/>
                      <a:pt x="148" y="89"/>
                    </a:cubicBezTo>
                    <a:cubicBezTo>
                      <a:pt x="149" y="88"/>
                      <a:pt x="149" y="86"/>
                      <a:pt x="148" y="85"/>
                    </a:cubicBezTo>
                    <a:cubicBezTo>
                      <a:pt x="135" y="72"/>
                      <a:pt x="135" y="72"/>
                      <a:pt x="135" y="72"/>
                    </a:cubicBezTo>
                    <a:cubicBezTo>
                      <a:pt x="147" y="61"/>
                      <a:pt x="147" y="61"/>
                      <a:pt x="147" y="61"/>
                    </a:cubicBezTo>
                    <a:cubicBezTo>
                      <a:pt x="147" y="61"/>
                      <a:pt x="147" y="61"/>
                      <a:pt x="147" y="61"/>
                    </a:cubicBezTo>
                    <a:cubicBezTo>
                      <a:pt x="164" y="78"/>
                      <a:pt x="164" y="78"/>
                      <a:pt x="164" y="78"/>
                    </a:cubicBezTo>
                    <a:cubicBezTo>
                      <a:pt x="164" y="78"/>
                      <a:pt x="165" y="78"/>
                      <a:pt x="165" y="78"/>
                    </a:cubicBezTo>
                    <a:cubicBezTo>
                      <a:pt x="166" y="78"/>
                      <a:pt x="167" y="78"/>
                      <a:pt x="167" y="78"/>
                    </a:cubicBezTo>
                    <a:cubicBezTo>
                      <a:pt x="168" y="77"/>
                      <a:pt x="168" y="75"/>
                      <a:pt x="167" y="74"/>
                    </a:cubicBezTo>
                    <a:cubicBezTo>
                      <a:pt x="150" y="57"/>
                      <a:pt x="150" y="57"/>
                      <a:pt x="150" y="57"/>
                    </a:cubicBezTo>
                    <a:cubicBezTo>
                      <a:pt x="150" y="57"/>
                      <a:pt x="150" y="57"/>
                      <a:pt x="150" y="57"/>
                    </a:cubicBezTo>
                    <a:cubicBezTo>
                      <a:pt x="185" y="23"/>
                      <a:pt x="185" y="23"/>
                      <a:pt x="185" y="23"/>
                    </a:cubicBezTo>
                    <a:lnTo>
                      <a:pt x="185" y="18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7" name="Freeform 12"/>
              <p:cNvSpPr>
                <a:spLocks noEditPoints="1"/>
              </p:cNvSpPr>
              <p:nvPr/>
            </p:nvSpPr>
            <p:spPr bwMode="auto">
              <a:xfrm>
                <a:off x="2869" y="2150"/>
                <a:ext cx="171" cy="170"/>
              </a:xfrm>
              <a:custGeom>
                <a:avLst/>
                <a:gdLst>
                  <a:gd name="T0" fmla="*/ 68 w 71"/>
                  <a:gd name="T1" fmla="*/ 0 h 71"/>
                  <a:gd name="T2" fmla="*/ 64 w 71"/>
                  <a:gd name="T3" fmla="*/ 1 h 71"/>
                  <a:gd name="T4" fmla="*/ 1 w 71"/>
                  <a:gd name="T5" fmla="*/ 65 h 71"/>
                  <a:gd name="T6" fmla="*/ 0 w 71"/>
                  <a:gd name="T7" fmla="*/ 69 h 71"/>
                  <a:gd name="T8" fmla="*/ 4 w 71"/>
                  <a:gd name="T9" fmla="*/ 71 h 71"/>
                  <a:gd name="T10" fmla="*/ 67 w 71"/>
                  <a:gd name="T11" fmla="*/ 71 h 71"/>
                  <a:gd name="T12" fmla="*/ 71 w 71"/>
                  <a:gd name="T13" fmla="*/ 67 h 71"/>
                  <a:gd name="T14" fmla="*/ 71 w 71"/>
                  <a:gd name="T15" fmla="*/ 4 h 71"/>
                  <a:gd name="T16" fmla="*/ 68 w 71"/>
                  <a:gd name="T17" fmla="*/ 0 h 71"/>
                  <a:gd name="T18" fmla="*/ 63 w 71"/>
                  <a:gd name="T19" fmla="*/ 63 h 71"/>
                  <a:gd name="T20" fmla="*/ 13 w 71"/>
                  <a:gd name="T21" fmla="*/ 63 h 71"/>
                  <a:gd name="T22" fmla="*/ 63 w 71"/>
                  <a:gd name="T23" fmla="*/ 13 h 71"/>
                  <a:gd name="T24" fmla="*/ 63 w 71"/>
                  <a:gd name="T25" fmla="*/ 63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1" h="71">
                    <a:moveTo>
                      <a:pt x="68" y="0"/>
                    </a:moveTo>
                    <a:cubicBezTo>
                      <a:pt x="67" y="0"/>
                      <a:pt x="65" y="0"/>
                      <a:pt x="64" y="1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0" y="66"/>
                      <a:pt x="0" y="67"/>
                      <a:pt x="0" y="69"/>
                    </a:cubicBezTo>
                    <a:cubicBezTo>
                      <a:pt x="1" y="70"/>
                      <a:pt x="2" y="71"/>
                      <a:pt x="4" y="71"/>
                    </a:cubicBezTo>
                    <a:cubicBezTo>
                      <a:pt x="67" y="71"/>
                      <a:pt x="67" y="71"/>
                      <a:pt x="67" y="71"/>
                    </a:cubicBezTo>
                    <a:cubicBezTo>
                      <a:pt x="69" y="71"/>
                      <a:pt x="71" y="69"/>
                      <a:pt x="71" y="67"/>
                    </a:cubicBezTo>
                    <a:cubicBezTo>
                      <a:pt x="71" y="4"/>
                      <a:pt x="71" y="4"/>
                      <a:pt x="71" y="4"/>
                    </a:cubicBezTo>
                    <a:cubicBezTo>
                      <a:pt x="71" y="2"/>
                      <a:pt x="70" y="1"/>
                      <a:pt x="68" y="0"/>
                    </a:cubicBezTo>
                    <a:close/>
                    <a:moveTo>
                      <a:pt x="63" y="63"/>
                    </a:moveTo>
                    <a:cubicBezTo>
                      <a:pt x="13" y="63"/>
                      <a:pt x="13" y="63"/>
                      <a:pt x="13" y="63"/>
                    </a:cubicBezTo>
                    <a:cubicBezTo>
                      <a:pt x="63" y="13"/>
                      <a:pt x="63" y="13"/>
                      <a:pt x="63" y="13"/>
                    </a:cubicBezTo>
                    <a:lnTo>
                      <a:pt x="63" y="6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5" name="TextBox 8"/>
          <p:cNvSpPr txBox="1"/>
          <p:nvPr/>
        </p:nvSpPr>
        <p:spPr>
          <a:xfrm>
            <a:off x="4975627" y="3997010"/>
            <a:ext cx="1255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dirty="0">
                <a:solidFill>
                  <a:prstClr val="black">
                    <a:alpha val="75000"/>
                  </a:prstClr>
                </a:solidFill>
              </a:rPr>
              <a:t>1000</a:t>
            </a:r>
            <a:r>
              <a:rPr lang="zh-CN" altLang="en-US" dirty="0">
                <a:solidFill>
                  <a:prstClr val="black">
                    <a:alpha val="75000"/>
                  </a:prstClr>
                </a:solidFill>
              </a:rPr>
              <a:t>元</a:t>
            </a:r>
            <a:endParaRPr lang="zh-CN" altLang="en-US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44" name="TextBox 8"/>
          <p:cNvSpPr txBox="1"/>
          <p:nvPr/>
        </p:nvSpPr>
        <p:spPr>
          <a:xfrm>
            <a:off x="4870304" y="4881354"/>
            <a:ext cx="1465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000" dirty="0">
                <a:solidFill>
                  <a:prstClr val="black">
                    <a:alpha val="75000"/>
                  </a:prstClr>
                </a:solidFill>
              </a:rPr>
              <a:t>动力</a:t>
            </a:r>
            <a:r>
              <a:rPr lang="zh-CN" altLang="en-US" sz="2000" dirty="0" smtClean="0">
                <a:solidFill>
                  <a:prstClr val="black">
                    <a:alpha val="75000"/>
                  </a:prstClr>
                </a:solidFill>
              </a:rPr>
              <a:t>能源和试验费用</a:t>
            </a:r>
            <a:endParaRPr lang="zh-CN" altLang="en-US" sz="2000" dirty="0">
              <a:solidFill>
                <a:prstClr val="black">
                  <a:alpha val="75000"/>
                </a:prstClr>
              </a:solidFill>
            </a:endParaRPr>
          </a:p>
        </p:txBody>
      </p:sp>
      <p:grpSp>
        <p:nvGrpSpPr>
          <p:cNvPr id="76" name="组合 75"/>
          <p:cNvGrpSpPr/>
          <p:nvPr/>
        </p:nvGrpSpPr>
        <p:grpSpPr>
          <a:xfrm>
            <a:off x="4775073" y="1930620"/>
            <a:ext cx="1656184" cy="1696534"/>
            <a:chOff x="4778067" y="1549017"/>
            <a:chExt cx="1656184" cy="1696534"/>
          </a:xfrm>
        </p:grpSpPr>
        <p:grpSp>
          <p:nvGrpSpPr>
            <p:cNvPr id="23" name="组合 22"/>
            <p:cNvGrpSpPr/>
            <p:nvPr/>
          </p:nvGrpSpPr>
          <p:grpSpPr>
            <a:xfrm>
              <a:off x="4778067" y="1549017"/>
              <a:ext cx="1656184" cy="1696534"/>
              <a:chOff x="925401" y="3148271"/>
              <a:chExt cx="2664296" cy="2664296"/>
            </a:xfrm>
          </p:grpSpPr>
          <p:sp>
            <p:nvSpPr>
              <p:cNvPr id="25" name="椭圆 24"/>
              <p:cNvSpPr/>
              <p:nvPr userDrawn="1"/>
            </p:nvSpPr>
            <p:spPr>
              <a:xfrm>
                <a:off x="925401" y="3148271"/>
                <a:ext cx="2664296" cy="266429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椭圆 25"/>
              <p:cNvSpPr/>
              <p:nvPr userDrawn="1"/>
            </p:nvSpPr>
            <p:spPr>
              <a:xfrm>
                <a:off x="1069417" y="3292287"/>
                <a:ext cx="2376264" cy="2376264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0" name="Group 15"/>
            <p:cNvGrpSpPr/>
            <p:nvPr/>
          </p:nvGrpSpPr>
          <p:grpSpPr bwMode="auto">
            <a:xfrm>
              <a:off x="5158800" y="1940400"/>
              <a:ext cx="896400" cy="918000"/>
              <a:chOff x="2643" y="1937"/>
              <a:chExt cx="474" cy="446"/>
            </a:xfrm>
          </p:grpSpPr>
          <p:sp>
            <p:nvSpPr>
              <p:cNvPr id="61" name="AutoShape 14"/>
              <p:cNvSpPr>
                <a:spLocks noChangeAspect="1" noChangeArrowheads="1" noTextEdit="1"/>
              </p:cNvSpPr>
              <p:nvPr/>
            </p:nvSpPr>
            <p:spPr bwMode="auto">
              <a:xfrm>
                <a:off x="2643" y="1937"/>
                <a:ext cx="474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" name="Freeform 16"/>
              <p:cNvSpPr/>
              <p:nvPr/>
            </p:nvSpPr>
            <p:spPr bwMode="auto">
              <a:xfrm>
                <a:off x="2904" y="2155"/>
                <a:ext cx="211" cy="223"/>
              </a:xfrm>
              <a:custGeom>
                <a:avLst/>
                <a:gdLst>
                  <a:gd name="T0" fmla="*/ 88 w 88"/>
                  <a:gd name="T1" fmla="*/ 5 h 93"/>
                  <a:gd name="T2" fmla="*/ 84 w 88"/>
                  <a:gd name="T3" fmla="*/ 1 h 93"/>
                  <a:gd name="T4" fmla="*/ 21 w 88"/>
                  <a:gd name="T5" fmla="*/ 0 h 93"/>
                  <a:gd name="T6" fmla="*/ 18 w 88"/>
                  <a:gd name="T7" fmla="*/ 1 h 93"/>
                  <a:gd name="T8" fmla="*/ 17 w 88"/>
                  <a:gd name="T9" fmla="*/ 4 h 93"/>
                  <a:gd name="T10" fmla="*/ 17 w 88"/>
                  <a:gd name="T11" fmla="*/ 8 h 93"/>
                  <a:gd name="T12" fmla="*/ 9 w 88"/>
                  <a:gd name="T13" fmla="*/ 27 h 93"/>
                  <a:gd name="T14" fmla="*/ 2 w 88"/>
                  <a:gd name="T15" fmla="*/ 32 h 93"/>
                  <a:gd name="T16" fmla="*/ 0 w 88"/>
                  <a:gd name="T17" fmla="*/ 35 h 93"/>
                  <a:gd name="T18" fmla="*/ 1 w 88"/>
                  <a:gd name="T19" fmla="*/ 38 h 93"/>
                  <a:gd name="T20" fmla="*/ 34 w 88"/>
                  <a:gd name="T21" fmla="*/ 91 h 93"/>
                  <a:gd name="T22" fmla="*/ 37 w 88"/>
                  <a:gd name="T23" fmla="*/ 93 h 93"/>
                  <a:gd name="T24" fmla="*/ 39 w 88"/>
                  <a:gd name="T25" fmla="*/ 93 h 93"/>
                  <a:gd name="T26" fmla="*/ 59 w 88"/>
                  <a:gd name="T27" fmla="*/ 77 h 93"/>
                  <a:gd name="T28" fmla="*/ 88 w 88"/>
                  <a:gd name="T29" fmla="*/ 8 h 93"/>
                  <a:gd name="T30" fmla="*/ 88 w 88"/>
                  <a:gd name="T31" fmla="*/ 5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8" h="93">
                    <a:moveTo>
                      <a:pt x="88" y="5"/>
                    </a:moveTo>
                    <a:cubicBezTo>
                      <a:pt x="88" y="3"/>
                      <a:pt x="86" y="1"/>
                      <a:pt x="84" y="1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0" y="0"/>
                      <a:pt x="19" y="1"/>
                      <a:pt x="18" y="1"/>
                    </a:cubicBezTo>
                    <a:cubicBezTo>
                      <a:pt x="17" y="2"/>
                      <a:pt x="17" y="3"/>
                      <a:pt x="17" y="4"/>
                    </a:cubicBezTo>
                    <a:cubicBezTo>
                      <a:pt x="17" y="6"/>
                      <a:pt x="17" y="7"/>
                      <a:pt x="17" y="8"/>
                    </a:cubicBezTo>
                    <a:cubicBezTo>
                      <a:pt x="17" y="15"/>
                      <a:pt x="15" y="22"/>
                      <a:pt x="9" y="27"/>
                    </a:cubicBezTo>
                    <a:cubicBezTo>
                      <a:pt x="7" y="29"/>
                      <a:pt x="5" y="31"/>
                      <a:pt x="2" y="32"/>
                    </a:cubicBezTo>
                    <a:cubicBezTo>
                      <a:pt x="1" y="33"/>
                      <a:pt x="1" y="33"/>
                      <a:pt x="0" y="35"/>
                    </a:cubicBezTo>
                    <a:cubicBezTo>
                      <a:pt x="0" y="36"/>
                      <a:pt x="0" y="37"/>
                      <a:pt x="1" y="38"/>
                    </a:cubicBezTo>
                    <a:cubicBezTo>
                      <a:pt x="34" y="91"/>
                      <a:pt x="34" y="91"/>
                      <a:pt x="34" y="91"/>
                    </a:cubicBezTo>
                    <a:cubicBezTo>
                      <a:pt x="34" y="92"/>
                      <a:pt x="36" y="93"/>
                      <a:pt x="37" y="93"/>
                    </a:cubicBezTo>
                    <a:cubicBezTo>
                      <a:pt x="38" y="93"/>
                      <a:pt x="38" y="93"/>
                      <a:pt x="39" y="93"/>
                    </a:cubicBezTo>
                    <a:cubicBezTo>
                      <a:pt x="46" y="89"/>
                      <a:pt x="53" y="83"/>
                      <a:pt x="59" y="77"/>
                    </a:cubicBezTo>
                    <a:cubicBezTo>
                      <a:pt x="78" y="58"/>
                      <a:pt x="88" y="35"/>
                      <a:pt x="88" y="8"/>
                    </a:cubicBezTo>
                    <a:cubicBezTo>
                      <a:pt x="88" y="7"/>
                      <a:pt x="88" y="6"/>
                      <a:pt x="88" y="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" name="Freeform 17"/>
              <p:cNvSpPr/>
              <p:nvPr/>
            </p:nvSpPr>
            <p:spPr bwMode="auto">
              <a:xfrm>
                <a:off x="2751" y="1935"/>
                <a:ext cx="251" cy="182"/>
              </a:xfrm>
              <a:custGeom>
                <a:avLst/>
                <a:gdLst>
                  <a:gd name="T0" fmla="*/ 31 w 105"/>
                  <a:gd name="T1" fmla="*/ 74 h 76"/>
                  <a:gd name="T2" fmla="*/ 34 w 105"/>
                  <a:gd name="T3" fmla="*/ 76 h 76"/>
                  <a:gd name="T4" fmla="*/ 35 w 105"/>
                  <a:gd name="T5" fmla="*/ 76 h 76"/>
                  <a:gd name="T6" fmla="*/ 37 w 105"/>
                  <a:gd name="T7" fmla="*/ 75 h 76"/>
                  <a:gd name="T8" fmla="*/ 53 w 105"/>
                  <a:gd name="T9" fmla="*/ 70 h 76"/>
                  <a:gd name="T10" fmla="*/ 68 w 105"/>
                  <a:gd name="T11" fmla="*/ 75 h 76"/>
                  <a:gd name="T12" fmla="*/ 71 w 105"/>
                  <a:gd name="T13" fmla="*/ 75 h 76"/>
                  <a:gd name="T14" fmla="*/ 74 w 105"/>
                  <a:gd name="T15" fmla="*/ 73 h 76"/>
                  <a:gd name="T16" fmla="*/ 104 w 105"/>
                  <a:gd name="T17" fmla="*/ 18 h 76"/>
                  <a:gd name="T18" fmla="*/ 102 w 105"/>
                  <a:gd name="T19" fmla="*/ 13 h 76"/>
                  <a:gd name="T20" fmla="*/ 53 w 105"/>
                  <a:gd name="T21" fmla="*/ 0 h 76"/>
                  <a:gd name="T22" fmla="*/ 2 w 105"/>
                  <a:gd name="T23" fmla="*/ 14 h 76"/>
                  <a:gd name="T24" fmla="*/ 1 w 105"/>
                  <a:gd name="T25" fmla="*/ 19 h 76"/>
                  <a:gd name="T26" fmla="*/ 31 w 105"/>
                  <a:gd name="T27" fmla="*/ 74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5" h="76">
                    <a:moveTo>
                      <a:pt x="31" y="74"/>
                    </a:moveTo>
                    <a:cubicBezTo>
                      <a:pt x="32" y="75"/>
                      <a:pt x="33" y="76"/>
                      <a:pt x="34" y="76"/>
                    </a:cubicBezTo>
                    <a:cubicBezTo>
                      <a:pt x="34" y="76"/>
                      <a:pt x="35" y="76"/>
                      <a:pt x="35" y="76"/>
                    </a:cubicBezTo>
                    <a:cubicBezTo>
                      <a:pt x="36" y="76"/>
                      <a:pt x="37" y="76"/>
                      <a:pt x="37" y="75"/>
                    </a:cubicBezTo>
                    <a:cubicBezTo>
                      <a:pt x="42" y="72"/>
                      <a:pt x="47" y="70"/>
                      <a:pt x="53" y="70"/>
                    </a:cubicBezTo>
                    <a:cubicBezTo>
                      <a:pt x="58" y="70"/>
                      <a:pt x="63" y="72"/>
                      <a:pt x="68" y="75"/>
                    </a:cubicBezTo>
                    <a:cubicBezTo>
                      <a:pt x="69" y="75"/>
                      <a:pt x="70" y="75"/>
                      <a:pt x="71" y="75"/>
                    </a:cubicBezTo>
                    <a:cubicBezTo>
                      <a:pt x="72" y="75"/>
                      <a:pt x="73" y="74"/>
                      <a:pt x="74" y="73"/>
                    </a:cubicBezTo>
                    <a:cubicBezTo>
                      <a:pt x="104" y="18"/>
                      <a:pt x="104" y="18"/>
                      <a:pt x="104" y="18"/>
                    </a:cubicBezTo>
                    <a:cubicBezTo>
                      <a:pt x="105" y="16"/>
                      <a:pt x="104" y="14"/>
                      <a:pt x="102" y="13"/>
                    </a:cubicBezTo>
                    <a:cubicBezTo>
                      <a:pt x="88" y="4"/>
                      <a:pt x="71" y="0"/>
                      <a:pt x="53" y="0"/>
                    </a:cubicBezTo>
                    <a:cubicBezTo>
                      <a:pt x="34" y="0"/>
                      <a:pt x="17" y="5"/>
                      <a:pt x="2" y="14"/>
                    </a:cubicBezTo>
                    <a:cubicBezTo>
                      <a:pt x="1" y="15"/>
                      <a:pt x="0" y="17"/>
                      <a:pt x="1" y="19"/>
                    </a:cubicBezTo>
                    <a:lnTo>
                      <a:pt x="31" y="7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Freeform 18"/>
              <p:cNvSpPr/>
              <p:nvPr/>
            </p:nvSpPr>
            <p:spPr bwMode="auto">
              <a:xfrm>
                <a:off x="2640" y="2158"/>
                <a:ext cx="211" cy="222"/>
              </a:xfrm>
              <a:custGeom>
                <a:avLst/>
                <a:gdLst>
                  <a:gd name="T0" fmla="*/ 86 w 88"/>
                  <a:gd name="T1" fmla="*/ 31 h 93"/>
                  <a:gd name="T2" fmla="*/ 79 w 88"/>
                  <a:gd name="T3" fmla="*/ 26 h 93"/>
                  <a:gd name="T4" fmla="*/ 71 w 88"/>
                  <a:gd name="T5" fmla="*/ 7 h 93"/>
                  <a:gd name="T6" fmla="*/ 71 w 88"/>
                  <a:gd name="T7" fmla="*/ 4 h 93"/>
                  <a:gd name="T8" fmla="*/ 70 w 88"/>
                  <a:gd name="T9" fmla="*/ 1 h 93"/>
                  <a:gd name="T10" fmla="*/ 67 w 88"/>
                  <a:gd name="T11" fmla="*/ 0 h 93"/>
                  <a:gd name="T12" fmla="*/ 4 w 88"/>
                  <a:gd name="T13" fmla="*/ 1 h 93"/>
                  <a:gd name="T14" fmla="*/ 0 w 88"/>
                  <a:gd name="T15" fmla="*/ 5 h 93"/>
                  <a:gd name="T16" fmla="*/ 0 w 88"/>
                  <a:gd name="T17" fmla="*/ 7 h 93"/>
                  <a:gd name="T18" fmla="*/ 29 w 88"/>
                  <a:gd name="T19" fmla="*/ 76 h 93"/>
                  <a:gd name="T20" fmla="*/ 50 w 88"/>
                  <a:gd name="T21" fmla="*/ 92 h 93"/>
                  <a:gd name="T22" fmla="*/ 52 w 88"/>
                  <a:gd name="T23" fmla="*/ 93 h 93"/>
                  <a:gd name="T24" fmla="*/ 55 w 88"/>
                  <a:gd name="T25" fmla="*/ 91 h 93"/>
                  <a:gd name="T26" fmla="*/ 88 w 88"/>
                  <a:gd name="T27" fmla="*/ 37 h 93"/>
                  <a:gd name="T28" fmla="*/ 88 w 88"/>
                  <a:gd name="T29" fmla="*/ 34 h 93"/>
                  <a:gd name="T30" fmla="*/ 86 w 88"/>
                  <a:gd name="T31" fmla="*/ 31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8" h="93">
                    <a:moveTo>
                      <a:pt x="86" y="31"/>
                    </a:moveTo>
                    <a:cubicBezTo>
                      <a:pt x="83" y="30"/>
                      <a:pt x="81" y="28"/>
                      <a:pt x="79" y="26"/>
                    </a:cubicBezTo>
                    <a:cubicBezTo>
                      <a:pt x="73" y="21"/>
                      <a:pt x="71" y="14"/>
                      <a:pt x="71" y="7"/>
                    </a:cubicBezTo>
                    <a:cubicBezTo>
                      <a:pt x="71" y="6"/>
                      <a:pt x="71" y="5"/>
                      <a:pt x="71" y="4"/>
                    </a:cubicBezTo>
                    <a:cubicBezTo>
                      <a:pt x="71" y="3"/>
                      <a:pt x="71" y="2"/>
                      <a:pt x="70" y="1"/>
                    </a:cubicBezTo>
                    <a:cubicBezTo>
                      <a:pt x="69" y="0"/>
                      <a:pt x="68" y="0"/>
                      <a:pt x="67" y="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2" y="1"/>
                      <a:pt x="0" y="3"/>
                      <a:pt x="0" y="5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4"/>
                      <a:pt x="10" y="57"/>
                      <a:pt x="29" y="76"/>
                    </a:cubicBezTo>
                    <a:cubicBezTo>
                      <a:pt x="35" y="82"/>
                      <a:pt x="42" y="88"/>
                      <a:pt x="50" y="92"/>
                    </a:cubicBezTo>
                    <a:cubicBezTo>
                      <a:pt x="51" y="92"/>
                      <a:pt x="51" y="93"/>
                      <a:pt x="52" y="93"/>
                    </a:cubicBezTo>
                    <a:cubicBezTo>
                      <a:pt x="53" y="93"/>
                      <a:pt x="55" y="92"/>
                      <a:pt x="55" y="91"/>
                    </a:cubicBezTo>
                    <a:cubicBezTo>
                      <a:pt x="88" y="37"/>
                      <a:pt x="88" y="37"/>
                      <a:pt x="88" y="37"/>
                    </a:cubicBezTo>
                    <a:cubicBezTo>
                      <a:pt x="88" y="36"/>
                      <a:pt x="88" y="35"/>
                      <a:pt x="88" y="34"/>
                    </a:cubicBezTo>
                    <a:cubicBezTo>
                      <a:pt x="88" y="33"/>
                      <a:pt x="87" y="32"/>
                      <a:pt x="86" y="3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" name="Freeform 19"/>
              <p:cNvSpPr/>
              <p:nvPr/>
            </p:nvSpPr>
            <p:spPr bwMode="auto">
              <a:xfrm>
                <a:off x="2842" y="2136"/>
                <a:ext cx="71" cy="72"/>
              </a:xfrm>
              <a:custGeom>
                <a:avLst/>
                <a:gdLst>
                  <a:gd name="T0" fmla="*/ 26 w 30"/>
                  <a:gd name="T1" fmla="*/ 4 h 30"/>
                  <a:gd name="T2" fmla="*/ 15 w 30"/>
                  <a:gd name="T3" fmla="*/ 0 h 30"/>
                  <a:gd name="T4" fmla="*/ 4 w 30"/>
                  <a:gd name="T5" fmla="*/ 4 h 30"/>
                  <a:gd name="T6" fmla="*/ 0 w 30"/>
                  <a:gd name="T7" fmla="*/ 15 h 30"/>
                  <a:gd name="T8" fmla="*/ 4 w 30"/>
                  <a:gd name="T9" fmla="*/ 26 h 30"/>
                  <a:gd name="T10" fmla="*/ 15 w 30"/>
                  <a:gd name="T11" fmla="*/ 30 h 30"/>
                  <a:gd name="T12" fmla="*/ 26 w 30"/>
                  <a:gd name="T13" fmla="*/ 26 h 30"/>
                  <a:gd name="T14" fmla="*/ 30 w 30"/>
                  <a:gd name="T15" fmla="*/ 15 h 30"/>
                  <a:gd name="T16" fmla="*/ 26 w 30"/>
                  <a:gd name="T17" fmla="*/ 4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30">
                    <a:moveTo>
                      <a:pt x="26" y="4"/>
                    </a:moveTo>
                    <a:cubicBezTo>
                      <a:pt x="23" y="1"/>
                      <a:pt x="19" y="0"/>
                      <a:pt x="15" y="0"/>
                    </a:cubicBezTo>
                    <a:cubicBezTo>
                      <a:pt x="11" y="0"/>
                      <a:pt x="7" y="1"/>
                      <a:pt x="4" y="4"/>
                    </a:cubicBezTo>
                    <a:cubicBezTo>
                      <a:pt x="1" y="7"/>
                      <a:pt x="0" y="11"/>
                      <a:pt x="0" y="15"/>
                    </a:cubicBezTo>
                    <a:cubicBezTo>
                      <a:pt x="0" y="19"/>
                      <a:pt x="1" y="23"/>
                      <a:pt x="4" y="26"/>
                    </a:cubicBezTo>
                    <a:cubicBezTo>
                      <a:pt x="7" y="29"/>
                      <a:pt x="11" y="30"/>
                      <a:pt x="15" y="30"/>
                    </a:cubicBezTo>
                    <a:cubicBezTo>
                      <a:pt x="19" y="30"/>
                      <a:pt x="23" y="29"/>
                      <a:pt x="26" y="26"/>
                    </a:cubicBezTo>
                    <a:cubicBezTo>
                      <a:pt x="29" y="23"/>
                      <a:pt x="30" y="19"/>
                      <a:pt x="30" y="15"/>
                    </a:cubicBezTo>
                    <a:cubicBezTo>
                      <a:pt x="30" y="11"/>
                      <a:pt x="29" y="7"/>
                      <a:pt x="26" y="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37" name="TextBox 8"/>
          <p:cNvSpPr txBox="1"/>
          <p:nvPr/>
        </p:nvSpPr>
        <p:spPr>
          <a:xfrm>
            <a:off x="7085897" y="3997010"/>
            <a:ext cx="1239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dirty="0" smtClean="0">
                <a:solidFill>
                  <a:prstClr val="black">
                    <a:alpha val="75000"/>
                  </a:prstClr>
                </a:solidFill>
              </a:rPr>
              <a:t>3000</a:t>
            </a:r>
            <a:r>
              <a:rPr lang="zh-CN" altLang="en-US" dirty="0">
                <a:solidFill>
                  <a:prstClr val="black">
                    <a:alpha val="75000"/>
                  </a:prstClr>
                </a:solidFill>
              </a:rPr>
              <a:t>元</a:t>
            </a:r>
            <a:endParaRPr lang="zh-CN" altLang="en-US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46" name="TextBox 8"/>
          <p:cNvSpPr txBox="1"/>
          <p:nvPr/>
        </p:nvSpPr>
        <p:spPr>
          <a:xfrm>
            <a:off x="6849442" y="4881354"/>
            <a:ext cx="1711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000" dirty="0">
                <a:solidFill>
                  <a:prstClr val="black">
                    <a:alpha val="75000"/>
                  </a:prstClr>
                </a:solidFill>
              </a:rPr>
              <a:t>论文</a:t>
            </a:r>
            <a:r>
              <a:rPr lang="zh-CN" altLang="en-US" sz="2000" dirty="0" smtClean="0">
                <a:solidFill>
                  <a:prstClr val="black">
                    <a:alpha val="75000"/>
                  </a:prstClr>
                </a:solidFill>
              </a:rPr>
              <a:t>发表</a:t>
            </a:r>
            <a:r>
              <a:rPr lang="zh-CN" altLang="en-US" sz="2000" dirty="0">
                <a:solidFill>
                  <a:prstClr val="black">
                    <a:alpha val="75000"/>
                  </a:prstClr>
                </a:solidFill>
              </a:rPr>
              <a:t>和</a:t>
            </a:r>
            <a:r>
              <a:rPr lang="zh-CN" altLang="en-US" sz="2000" dirty="0" smtClean="0">
                <a:solidFill>
                  <a:prstClr val="black">
                    <a:alpha val="75000"/>
                  </a:prstClr>
                </a:solidFill>
              </a:rPr>
              <a:t>专利申请费用</a:t>
            </a:r>
            <a:endParaRPr lang="zh-CN" altLang="en-US" sz="2000" dirty="0">
              <a:solidFill>
                <a:prstClr val="black">
                  <a:alpha val="75000"/>
                </a:prstClr>
              </a:solidFill>
            </a:endParaRPr>
          </a:p>
        </p:txBody>
      </p:sp>
      <p:grpSp>
        <p:nvGrpSpPr>
          <p:cNvPr id="75" name="组合 74"/>
          <p:cNvGrpSpPr/>
          <p:nvPr/>
        </p:nvGrpSpPr>
        <p:grpSpPr>
          <a:xfrm>
            <a:off x="6877331" y="1928758"/>
            <a:ext cx="1656184" cy="1696534"/>
            <a:chOff x="6860615" y="1547155"/>
            <a:chExt cx="1656184" cy="1696534"/>
          </a:xfrm>
        </p:grpSpPr>
        <p:grpSp>
          <p:nvGrpSpPr>
            <p:cNvPr id="39" name="组合 38"/>
            <p:cNvGrpSpPr/>
            <p:nvPr/>
          </p:nvGrpSpPr>
          <p:grpSpPr>
            <a:xfrm>
              <a:off x="6860615" y="1547155"/>
              <a:ext cx="1656184" cy="1696534"/>
              <a:chOff x="925401" y="3148271"/>
              <a:chExt cx="2664296" cy="2664296"/>
            </a:xfrm>
          </p:grpSpPr>
          <p:sp>
            <p:nvSpPr>
              <p:cNvPr id="41" name="椭圆 40"/>
              <p:cNvSpPr/>
              <p:nvPr userDrawn="1"/>
            </p:nvSpPr>
            <p:spPr>
              <a:xfrm>
                <a:off x="925401" y="3148271"/>
                <a:ext cx="2664296" cy="266429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2" name="椭圆 41"/>
              <p:cNvSpPr/>
              <p:nvPr userDrawn="1"/>
            </p:nvSpPr>
            <p:spPr>
              <a:xfrm>
                <a:off x="1069417" y="3292287"/>
                <a:ext cx="2376264" cy="2376264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7" name="Group 22"/>
            <p:cNvGrpSpPr/>
            <p:nvPr/>
          </p:nvGrpSpPr>
          <p:grpSpPr bwMode="auto">
            <a:xfrm>
              <a:off x="7326000" y="1936800"/>
              <a:ext cx="896400" cy="918000"/>
              <a:chOff x="2653" y="1923"/>
              <a:chExt cx="454" cy="474"/>
            </a:xfrm>
          </p:grpSpPr>
          <p:sp>
            <p:nvSpPr>
              <p:cNvPr id="68" name="AutoShape 21"/>
              <p:cNvSpPr>
                <a:spLocks noChangeAspect="1" noChangeArrowheads="1" noTextEdit="1"/>
              </p:cNvSpPr>
              <p:nvPr/>
            </p:nvSpPr>
            <p:spPr bwMode="auto">
              <a:xfrm>
                <a:off x="2653" y="1923"/>
                <a:ext cx="454" cy="4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9" name="Freeform 23"/>
              <p:cNvSpPr/>
              <p:nvPr/>
            </p:nvSpPr>
            <p:spPr bwMode="auto">
              <a:xfrm>
                <a:off x="2730" y="2220"/>
                <a:ext cx="139" cy="12"/>
              </a:xfrm>
              <a:custGeom>
                <a:avLst/>
                <a:gdLst>
                  <a:gd name="T0" fmla="*/ 56 w 58"/>
                  <a:gd name="T1" fmla="*/ 0 h 5"/>
                  <a:gd name="T2" fmla="*/ 3 w 58"/>
                  <a:gd name="T3" fmla="*/ 0 h 5"/>
                  <a:gd name="T4" fmla="*/ 0 w 58"/>
                  <a:gd name="T5" fmla="*/ 2 h 5"/>
                  <a:gd name="T6" fmla="*/ 3 w 58"/>
                  <a:gd name="T7" fmla="*/ 5 h 5"/>
                  <a:gd name="T8" fmla="*/ 56 w 58"/>
                  <a:gd name="T9" fmla="*/ 5 h 5"/>
                  <a:gd name="T10" fmla="*/ 58 w 58"/>
                  <a:gd name="T11" fmla="*/ 2 h 5"/>
                  <a:gd name="T12" fmla="*/ 56 w 58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" h="5">
                    <a:moveTo>
                      <a:pt x="56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6" y="5"/>
                      <a:pt x="56" y="5"/>
                      <a:pt x="56" y="5"/>
                    </a:cubicBezTo>
                    <a:cubicBezTo>
                      <a:pt x="57" y="5"/>
                      <a:pt x="58" y="4"/>
                      <a:pt x="58" y="2"/>
                    </a:cubicBezTo>
                    <a:cubicBezTo>
                      <a:pt x="58" y="1"/>
                      <a:pt x="57" y="0"/>
                      <a:pt x="5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0" name="Freeform 24"/>
              <p:cNvSpPr/>
              <p:nvPr/>
            </p:nvSpPr>
            <p:spPr bwMode="auto">
              <a:xfrm>
                <a:off x="2730" y="2160"/>
                <a:ext cx="139" cy="12"/>
              </a:xfrm>
              <a:custGeom>
                <a:avLst/>
                <a:gdLst>
                  <a:gd name="T0" fmla="*/ 56 w 58"/>
                  <a:gd name="T1" fmla="*/ 0 h 5"/>
                  <a:gd name="T2" fmla="*/ 3 w 58"/>
                  <a:gd name="T3" fmla="*/ 0 h 5"/>
                  <a:gd name="T4" fmla="*/ 0 w 58"/>
                  <a:gd name="T5" fmla="*/ 3 h 5"/>
                  <a:gd name="T6" fmla="*/ 3 w 58"/>
                  <a:gd name="T7" fmla="*/ 5 h 5"/>
                  <a:gd name="T8" fmla="*/ 56 w 58"/>
                  <a:gd name="T9" fmla="*/ 5 h 5"/>
                  <a:gd name="T10" fmla="*/ 58 w 58"/>
                  <a:gd name="T11" fmla="*/ 3 h 5"/>
                  <a:gd name="T12" fmla="*/ 56 w 58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" h="5">
                    <a:moveTo>
                      <a:pt x="56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6" y="5"/>
                      <a:pt x="56" y="5"/>
                      <a:pt x="56" y="5"/>
                    </a:cubicBezTo>
                    <a:cubicBezTo>
                      <a:pt x="57" y="5"/>
                      <a:pt x="58" y="4"/>
                      <a:pt x="58" y="3"/>
                    </a:cubicBezTo>
                    <a:cubicBezTo>
                      <a:pt x="58" y="1"/>
                      <a:pt x="57" y="0"/>
                      <a:pt x="5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1" name="Freeform 25"/>
              <p:cNvSpPr/>
              <p:nvPr/>
            </p:nvSpPr>
            <p:spPr bwMode="auto">
              <a:xfrm>
                <a:off x="2730" y="2100"/>
                <a:ext cx="139" cy="14"/>
              </a:xfrm>
              <a:custGeom>
                <a:avLst/>
                <a:gdLst>
                  <a:gd name="T0" fmla="*/ 56 w 58"/>
                  <a:gd name="T1" fmla="*/ 0 h 6"/>
                  <a:gd name="T2" fmla="*/ 3 w 58"/>
                  <a:gd name="T3" fmla="*/ 0 h 6"/>
                  <a:gd name="T4" fmla="*/ 0 w 58"/>
                  <a:gd name="T5" fmla="*/ 3 h 6"/>
                  <a:gd name="T6" fmla="*/ 3 w 58"/>
                  <a:gd name="T7" fmla="*/ 6 h 6"/>
                  <a:gd name="T8" fmla="*/ 56 w 58"/>
                  <a:gd name="T9" fmla="*/ 6 h 6"/>
                  <a:gd name="T10" fmla="*/ 58 w 58"/>
                  <a:gd name="T11" fmla="*/ 3 h 6"/>
                  <a:gd name="T12" fmla="*/ 56 w 58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" h="6">
                    <a:moveTo>
                      <a:pt x="56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2" y="6"/>
                      <a:pt x="3" y="6"/>
                    </a:cubicBezTo>
                    <a:cubicBezTo>
                      <a:pt x="56" y="6"/>
                      <a:pt x="56" y="6"/>
                      <a:pt x="56" y="6"/>
                    </a:cubicBezTo>
                    <a:cubicBezTo>
                      <a:pt x="57" y="6"/>
                      <a:pt x="58" y="5"/>
                      <a:pt x="58" y="3"/>
                    </a:cubicBezTo>
                    <a:cubicBezTo>
                      <a:pt x="58" y="1"/>
                      <a:pt x="57" y="0"/>
                      <a:pt x="5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Freeform 26"/>
              <p:cNvSpPr/>
              <p:nvPr/>
            </p:nvSpPr>
            <p:spPr bwMode="auto">
              <a:xfrm>
                <a:off x="2845" y="2246"/>
                <a:ext cx="262" cy="77"/>
              </a:xfrm>
              <a:custGeom>
                <a:avLst/>
                <a:gdLst>
                  <a:gd name="T0" fmla="*/ 108 w 109"/>
                  <a:gd name="T1" fmla="*/ 20 h 32"/>
                  <a:gd name="T2" fmla="*/ 73 w 109"/>
                  <a:gd name="T3" fmla="*/ 0 h 32"/>
                  <a:gd name="T4" fmla="*/ 72 w 109"/>
                  <a:gd name="T5" fmla="*/ 0 h 32"/>
                  <a:gd name="T6" fmla="*/ 71 w 109"/>
                  <a:gd name="T7" fmla="*/ 0 h 32"/>
                  <a:gd name="T8" fmla="*/ 69 w 109"/>
                  <a:gd name="T9" fmla="*/ 0 h 32"/>
                  <a:gd name="T10" fmla="*/ 67 w 109"/>
                  <a:gd name="T11" fmla="*/ 1 h 32"/>
                  <a:gd name="T12" fmla="*/ 67 w 109"/>
                  <a:gd name="T13" fmla="*/ 1 h 32"/>
                  <a:gd name="T14" fmla="*/ 65 w 109"/>
                  <a:gd name="T15" fmla="*/ 2 h 32"/>
                  <a:gd name="T16" fmla="*/ 64 w 109"/>
                  <a:gd name="T17" fmla="*/ 2 h 32"/>
                  <a:gd name="T18" fmla="*/ 62 w 109"/>
                  <a:gd name="T19" fmla="*/ 3 h 32"/>
                  <a:gd name="T20" fmla="*/ 60 w 109"/>
                  <a:gd name="T21" fmla="*/ 3 h 32"/>
                  <a:gd name="T22" fmla="*/ 58 w 109"/>
                  <a:gd name="T23" fmla="*/ 3 h 32"/>
                  <a:gd name="T24" fmla="*/ 55 w 109"/>
                  <a:gd name="T25" fmla="*/ 4 h 32"/>
                  <a:gd name="T26" fmla="*/ 53 w 109"/>
                  <a:gd name="T27" fmla="*/ 3 h 32"/>
                  <a:gd name="T28" fmla="*/ 53 w 109"/>
                  <a:gd name="T29" fmla="*/ 3 h 32"/>
                  <a:gd name="T30" fmla="*/ 40 w 109"/>
                  <a:gd name="T31" fmla="*/ 0 h 32"/>
                  <a:gd name="T32" fmla="*/ 38 w 109"/>
                  <a:gd name="T33" fmla="*/ 0 h 32"/>
                  <a:gd name="T34" fmla="*/ 38 w 109"/>
                  <a:gd name="T35" fmla="*/ 0 h 32"/>
                  <a:gd name="T36" fmla="*/ 37 w 109"/>
                  <a:gd name="T37" fmla="*/ 0 h 32"/>
                  <a:gd name="T38" fmla="*/ 1 w 109"/>
                  <a:gd name="T39" fmla="*/ 20 h 32"/>
                  <a:gd name="T40" fmla="*/ 0 w 109"/>
                  <a:gd name="T41" fmla="*/ 22 h 32"/>
                  <a:gd name="T42" fmla="*/ 0 w 109"/>
                  <a:gd name="T43" fmla="*/ 30 h 32"/>
                  <a:gd name="T44" fmla="*/ 2 w 109"/>
                  <a:gd name="T45" fmla="*/ 32 h 32"/>
                  <a:gd name="T46" fmla="*/ 53 w 109"/>
                  <a:gd name="T47" fmla="*/ 32 h 32"/>
                  <a:gd name="T48" fmla="*/ 67 w 109"/>
                  <a:gd name="T49" fmla="*/ 32 h 32"/>
                  <a:gd name="T50" fmla="*/ 107 w 109"/>
                  <a:gd name="T51" fmla="*/ 32 h 32"/>
                  <a:gd name="T52" fmla="*/ 109 w 109"/>
                  <a:gd name="T53" fmla="*/ 30 h 32"/>
                  <a:gd name="T54" fmla="*/ 109 w 109"/>
                  <a:gd name="T55" fmla="*/ 22 h 32"/>
                  <a:gd name="T56" fmla="*/ 108 w 109"/>
                  <a:gd name="T57" fmla="*/ 2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09" h="32">
                    <a:moveTo>
                      <a:pt x="108" y="20"/>
                    </a:moveTo>
                    <a:cubicBezTo>
                      <a:pt x="98" y="10"/>
                      <a:pt x="86" y="4"/>
                      <a:pt x="73" y="0"/>
                    </a:cubicBezTo>
                    <a:cubicBezTo>
                      <a:pt x="73" y="0"/>
                      <a:pt x="72" y="0"/>
                      <a:pt x="72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0" y="0"/>
                      <a:pt x="70" y="0"/>
                      <a:pt x="69" y="0"/>
                    </a:cubicBezTo>
                    <a:cubicBezTo>
                      <a:pt x="69" y="1"/>
                      <a:pt x="68" y="1"/>
                      <a:pt x="67" y="1"/>
                    </a:cubicBezTo>
                    <a:cubicBezTo>
                      <a:pt x="67" y="1"/>
                      <a:pt x="67" y="1"/>
                      <a:pt x="67" y="1"/>
                    </a:cubicBezTo>
                    <a:cubicBezTo>
                      <a:pt x="66" y="2"/>
                      <a:pt x="65" y="2"/>
                      <a:pt x="65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3" y="3"/>
                      <a:pt x="62" y="3"/>
                      <a:pt x="62" y="3"/>
                    </a:cubicBezTo>
                    <a:cubicBezTo>
                      <a:pt x="61" y="3"/>
                      <a:pt x="60" y="3"/>
                      <a:pt x="60" y="3"/>
                    </a:cubicBezTo>
                    <a:cubicBezTo>
                      <a:pt x="59" y="3"/>
                      <a:pt x="59" y="3"/>
                      <a:pt x="58" y="3"/>
                    </a:cubicBezTo>
                    <a:cubicBezTo>
                      <a:pt x="57" y="3"/>
                      <a:pt x="56" y="4"/>
                      <a:pt x="55" y="4"/>
                    </a:cubicBezTo>
                    <a:cubicBezTo>
                      <a:pt x="54" y="4"/>
                      <a:pt x="54" y="4"/>
                      <a:pt x="53" y="3"/>
                    </a:cubicBezTo>
                    <a:cubicBezTo>
                      <a:pt x="53" y="3"/>
                      <a:pt x="53" y="3"/>
                      <a:pt x="53" y="3"/>
                    </a:cubicBezTo>
                    <a:cubicBezTo>
                      <a:pt x="48" y="3"/>
                      <a:pt x="43" y="2"/>
                      <a:pt x="40" y="0"/>
                    </a:cubicBezTo>
                    <a:cubicBezTo>
                      <a:pt x="39" y="0"/>
                      <a:pt x="39" y="0"/>
                      <a:pt x="38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23" y="3"/>
                      <a:pt x="11" y="10"/>
                      <a:pt x="1" y="20"/>
                    </a:cubicBezTo>
                    <a:cubicBezTo>
                      <a:pt x="0" y="21"/>
                      <a:pt x="0" y="21"/>
                      <a:pt x="0" y="22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31"/>
                      <a:pt x="1" y="32"/>
                      <a:pt x="2" y="32"/>
                    </a:cubicBezTo>
                    <a:cubicBezTo>
                      <a:pt x="53" y="32"/>
                      <a:pt x="53" y="32"/>
                      <a:pt x="53" y="32"/>
                    </a:cubicBezTo>
                    <a:cubicBezTo>
                      <a:pt x="67" y="32"/>
                      <a:pt x="67" y="32"/>
                      <a:pt x="67" y="32"/>
                    </a:cubicBezTo>
                    <a:cubicBezTo>
                      <a:pt x="107" y="32"/>
                      <a:pt x="107" y="32"/>
                      <a:pt x="107" y="32"/>
                    </a:cubicBezTo>
                    <a:cubicBezTo>
                      <a:pt x="108" y="32"/>
                      <a:pt x="109" y="31"/>
                      <a:pt x="109" y="30"/>
                    </a:cubicBezTo>
                    <a:cubicBezTo>
                      <a:pt x="109" y="22"/>
                      <a:pt x="109" y="22"/>
                      <a:pt x="109" y="22"/>
                    </a:cubicBezTo>
                    <a:cubicBezTo>
                      <a:pt x="109" y="21"/>
                      <a:pt x="109" y="21"/>
                      <a:pt x="108" y="2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3" name="Freeform 27"/>
              <p:cNvSpPr/>
              <p:nvPr/>
            </p:nvSpPr>
            <p:spPr bwMode="auto">
              <a:xfrm>
                <a:off x="2915" y="2067"/>
                <a:ext cx="122" cy="160"/>
              </a:xfrm>
              <a:custGeom>
                <a:avLst/>
                <a:gdLst>
                  <a:gd name="T0" fmla="*/ 32 w 51"/>
                  <a:gd name="T1" fmla="*/ 1 h 67"/>
                  <a:gd name="T2" fmla="*/ 29 w 51"/>
                  <a:gd name="T3" fmla="*/ 0 h 67"/>
                  <a:gd name="T4" fmla="*/ 29 w 51"/>
                  <a:gd name="T5" fmla="*/ 0 h 67"/>
                  <a:gd name="T6" fmla="*/ 26 w 51"/>
                  <a:gd name="T7" fmla="*/ 0 h 67"/>
                  <a:gd name="T8" fmla="*/ 1 w 51"/>
                  <a:gd name="T9" fmla="*/ 26 h 67"/>
                  <a:gd name="T10" fmla="*/ 2 w 51"/>
                  <a:gd name="T11" fmla="*/ 35 h 67"/>
                  <a:gd name="T12" fmla="*/ 0 w 51"/>
                  <a:gd name="T13" fmla="*/ 39 h 67"/>
                  <a:gd name="T14" fmla="*/ 4 w 51"/>
                  <a:gd name="T15" fmla="*/ 43 h 67"/>
                  <a:gd name="T16" fmla="*/ 4 w 51"/>
                  <a:gd name="T17" fmla="*/ 43 h 67"/>
                  <a:gd name="T18" fmla="*/ 26 w 51"/>
                  <a:gd name="T19" fmla="*/ 67 h 67"/>
                  <a:gd name="T20" fmla="*/ 27 w 51"/>
                  <a:gd name="T21" fmla="*/ 67 h 67"/>
                  <a:gd name="T22" fmla="*/ 28 w 51"/>
                  <a:gd name="T23" fmla="*/ 66 h 67"/>
                  <a:gd name="T24" fmla="*/ 29 w 51"/>
                  <a:gd name="T25" fmla="*/ 66 h 67"/>
                  <a:gd name="T26" fmla="*/ 30 w 51"/>
                  <a:gd name="T27" fmla="*/ 66 h 67"/>
                  <a:gd name="T28" fmla="*/ 31 w 51"/>
                  <a:gd name="T29" fmla="*/ 66 h 67"/>
                  <a:gd name="T30" fmla="*/ 32 w 51"/>
                  <a:gd name="T31" fmla="*/ 65 h 67"/>
                  <a:gd name="T32" fmla="*/ 33 w 51"/>
                  <a:gd name="T33" fmla="*/ 65 h 67"/>
                  <a:gd name="T34" fmla="*/ 47 w 51"/>
                  <a:gd name="T35" fmla="*/ 43 h 67"/>
                  <a:gd name="T36" fmla="*/ 47 w 51"/>
                  <a:gd name="T37" fmla="*/ 43 h 67"/>
                  <a:gd name="T38" fmla="*/ 51 w 51"/>
                  <a:gd name="T39" fmla="*/ 39 h 67"/>
                  <a:gd name="T40" fmla="*/ 49 w 51"/>
                  <a:gd name="T41" fmla="*/ 35 h 67"/>
                  <a:gd name="T42" fmla="*/ 50 w 51"/>
                  <a:gd name="T43" fmla="*/ 26 h 67"/>
                  <a:gd name="T44" fmla="*/ 32 w 51"/>
                  <a:gd name="T45" fmla="*/ 1 h 67"/>
                  <a:gd name="T46" fmla="*/ 32 w 51"/>
                  <a:gd name="T47" fmla="*/ 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1" h="67">
                    <a:moveTo>
                      <a:pt x="32" y="1"/>
                    </a:moveTo>
                    <a:cubicBezTo>
                      <a:pt x="31" y="1"/>
                      <a:pt x="30" y="0"/>
                      <a:pt x="2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8" y="0"/>
                      <a:pt x="27" y="0"/>
                      <a:pt x="26" y="0"/>
                    </a:cubicBezTo>
                    <a:cubicBezTo>
                      <a:pt x="12" y="0"/>
                      <a:pt x="1" y="12"/>
                      <a:pt x="1" y="26"/>
                    </a:cubicBezTo>
                    <a:cubicBezTo>
                      <a:pt x="1" y="29"/>
                      <a:pt x="1" y="32"/>
                      <a:pt x="2" y="35"/>
                    </a:cubicBezTo>
                    <a:cubicBezTo>
                      <a:pt x="1" y="35"/>
                      <a:pt x="0" y="37"/>
                      <a:pt x="0" y="39"/>
                    </a:cubicBezTo>
                    <a:cubicBezTo>
                      <a:pt x="0" y="41"/>
                      <a:pt x="2" y="43"/>
                      <a:pt x="4" y="43"/>
                    </a:cubicBezTo>
                    <a:cubicBezTo>
                      <a:pt x="4" y="43"/>
                      <a:pt x="4" y="43"/>
                      <a:pt x="4" y="43"/>
                    </a:cubicBezTo>
                    <a:cubicBezTo>
                      <a:pt x="5" y="55"/>
                      <a:pt x="14" y="67"/>
                      <a:pt x="26" y="67"/>
                    </a:cubicBezTo>
                    <a:cubicBezTo>
                      <a:pt x="26" y="67"/>
                      <a:pt x="27" y="67"/>
                      <a:pt x="27" y="67"/>
                    </a:cubicBezTo>
                    <a:cubicBezTo>
                      <a:pt x="28" y="67"/>
                      <a:pt x="28" y="66"/>
                      <a:pt x="28" y="66"/>
                    </a:cubicBezTo>
                    <a:cubicBezTo>
                      <a:pt x="28" y="66"/>
                      <a:pt x="29" y="66"/>
                      <a:pt x="29" y="66"/>
                    </a:cubicBezTo>
                    <a:cubicBezTo>
                      <a:pt x="30" y="66"/>
                      <a:pt x="30" y="66"/>
                      <a:pt x="30" y="66"/>
                    </a:cubicBezTo>
                    <a:cubicBezTo>
                      <a:pt x="30" y="66"/>
                      <a:pt x="31" y="66"/>
                      <a:pt x="31" y="66"/>
                    </a:cubicBezTo>
                    <a:cubicBezTo>
                      <a:pt x="31" y="66"/>
                      <a:pt x="32" y="65"/>
                      <a:pt x="32" y="65"/>
                    </a:cubicBezTo>
                    <a:cubicBezTo>
                      <a:pt x="32" y="65"/>
                      <a:pt x="32" y="65"/>
                      <a:pt x="33" y="65"/>
                    </a:cubicBezTo>
                    <a:cubicBezTo>
                      <a:pt x="40" y="62"/>
                      <a:pt x="46" y="52"/>
                      <a:pt x="47" y="43"/>
                    </a:cubicBezTo>
                    <a:cubicBezTo>
                      <a:pt x="47" y="43"/>
                      <a:pt x="47" y="43"/>
                      <a:pt x="47" y="43"/>
                    </a:cubicBezTo>
                    <a:cubicBezTo>
                      <a:pt x="49" y="43"/>
                      <a:pt x="51" y="41"/>
                      <a:pt x="51" y="39"/>
                    </a:cubicBezTo>
                    <a:cubicBezTo>
                      <a:pt x="51" y="37"/>
                      <a:pt x="50" y="35"/>
                      <a:pt x="49" y="35"/>
                    </a:cubicBezTo>
                    <a:cubicBezTo>
                      <a:pt x="50" y="32"/>
                      <a:pt x="50" y="29"/>
                      <a:pt x="50" y="26"/>
                    </a:cubicBezTo>
                    <a:cubicBezTo>
                      <a:pt x="50" y="14"/>
                      <a:pt x="43" y="4"/>
                      <a:pt x="32" y="1"/>
                    </a:cubicBezTo>
                    <a:cubicBezTo>
                      <a:pt x="32" y="1"/>
                      <a:pt x="32" y="1"/>
                      <a:pt x="32" y="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4" name="Freeform 28"/>
              <p:cNvSpPr/>
              <p:nvPr/>
            </p:nvSpPr>
            <p:spPr bwMode="auto">
              <a:xfrm>
                <a:off x="2655" y="1925"/>
                <a:ext cx="351" cy="472"/>
              </a:xfrm>
              <a:custGeom>
                <a:avLst/>
                <a:gdLst>
                  <a:gd name="T0" fmla="*/ 132 w 146"/>
                  <a:gd name="T1" fmla="*/ 183 h 197"/>
                  <a:gd name="T2" fmla="*/ 14 w 146"/>
                  <a:gd name="T3" fmla="*/ 183 h 197"/>
                  <a:gd name="T4" fmla="*/ 14 w 146"/>
                  <a:gd name="T5" fmla="*/ 14 h 197"/>
                  <a:gd name="T6" fmla="*/ 105 w 146"/>
                  <a:gd name="T7" fmla="*/ 14 h 197"/>
                  <a:gd name="T8" fmla="*/ 105 w 146"/>
                  <a:gd name="T9" fmla="*/ 36 h 197"/>
                  <a:gd name="T10" fmla="*/ 109 w 146"/>
                  <a:gd name="T11" fmla="*/ 40 h 197"/>
                  <a:gd name="T12" fmla="*/ 132 w 146"/>
                  <a:gd name="T13" fmla="*/ 40 h 197"/>
                  <a:gd name="T14" fmla="*/ 132 w 146"/>
                  <a:gd name="T15" fmla="*/ 49 h 197"/>
                  <a:gd name="T16" fmla="*/ 134 w 146"/>
                  <a:gd name="T17" fmla="*/ 49 h 197"/>
                  <a:gd name="T18" fmla="*/ 146 w 146"/>
                  <a:gd name="T19" fmla="*/ 52 h 197"/>
                  <a:gd name="T20" fmla="*/ 146 w 146"/>
                  <a:gd name="T21" fmla="*/ 33 h 197"/>
                  <a:gd name="T22" fmla="*/ 144 w 146"/>
                  <a:gd name="T23" fmla="*/ 28 h 197"/>
                  <a:gd name="T24" fmla="*/ 117 w 146"/>
                  <a:gd name="T25" fmla="*/ 2 h 197"/>
                  <a:gd name="T26" fmla="*/ 112 w 146"/>
                  <a:gd name="T27" fmla="*/ 0 h 197"/>
                  <a:gd name="T28" fmla="*/ 7 w 146"/>
                  <a:gd name="T29" fmla="*/ 0 h 197"/>
                  <a:gd name="T30" fmla="*/ 0 w 146"/>
                  <a:gd name="T31" fmla="*/ 7 h 197"/>
                  <a:gd name="T32" fmla="*/ 0 w 146"/>
                  <a:gd name="T33" fmla="*/ 190 h 197"/>
                  <a:gd name="T34" fmla="*/ 7 w 146"/>
                  <a:gd name="T35" fmla="*/ 197 h 197"/>
                  <a:gd name="T36" fmla="*/ 139 w 146"/>
                  <a:gd name="T37" fmla="*/ 197 h 197"/>
                  <a:gd name="T38" fmla="*/ 146 w 146"/>
                  <a:gd name="T39" fmla="*/ 190 h 197"/>
                  <a:gd name="T40" fmla="*/ 146 w 146"/>
                  <a:gd name="T41" fmla="*/ 176 h 197"/>
                  <a:gd name="T42" fmla="*/ 132 w 146"/>
                  <a:gd name="T43" fmla="*/ 176 h 197"/>
                  <a:gd name="T44" fmla="*/ 132 w 146"/>
                  <a:gd name="T45" fmla="*/ 183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46" h="197">
                    <a:moveTo>
                      <a:pt x="132" y="183"/>
                    </a:moveTo>
                    <a:cubicBezTo>
                      <a:pt x="14" y="183"/>
                      <a:pt x="14" y="183"/>
                      <a:pt x="14" y="183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05" y="14"/>
                      <a:pt x="105" y="14"/>
                      <a:pt x="105" y="14"/>
                    </a:cubicBezTo>
                    <a:cubicBezTo>
                      <a:pt x="105" y="36"/>
                      <a:pt x="105" y="36"/>
                      <a:pt x="105" y="36"/>
                    </a:cubicBezTo>
                    <a:cubicBezTo>
                      <a:pt x="105" y="38"/>
                      <a:pt x="107" y="40"/>
                      <a:pt x="109" y="40"/>
                    </a:cubicBezTo>
                    <a:cubicBezTo>
                      <a:pt x="132" y="40"/>
                      <a:pt x="132" y="40"/>
                      <a:pt x="132" y="40"/>
                    </a:cubicBezTo>
                    <a:cubicBezTo>
                      <a:pt x="132" y="49"/>
                      <a:pt x="132" y="49"/>
                      <a:pt x="132" y="49"/>
                    </a:cubicBezTo>
                    <a:cubicBezTo>
                      <a:pt x="133" y="49"/>
                      <a:pt x="133" y="49"/>
                      <a:pt x="134" y="49"/>
                    </a:cubicBezTo>
                    <a:cubicBezTo>
                      <a:pt x="138" y="49"/>
                      <a:pt x="142" y="50"/>
                      <a:pt x="146" y="52"/>
                    </a:cubicBezTo>
                    <a:cubicBezTo>
                      <a:pt x="146" y="33"/>
                      <a:pt x="146" y="33"/>
                      <a:pt x="146" y="33"/>
                    </a:cubicBezTo>
                    <a:cubicBezTo>
                      <a:pt x="146" y="31"/>
                      <a:pt x="145" y="29"/>
                      <a:pt x="144" y="28"/>
                    </a:cubicBezTo>
                    <a:cubicBezTo>
                      <a:pt x="117" y="2"/>
                      <a:pt x="117" y="2"/>
                      <a:pt x="117" y="2"/>
                    </a:cubicBezTo>
                    <a:cubicBezTo>
                      <a:pt x="116" y="1"/>
                      <a:pt x="114" y="0"/>
                      <a:pt x="112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90"/>
                      <a:pt x="0" y="190"/>
                      <a:pt x="0" y="190"/>
                    </a:cubicBezTo>
                    <a:cubicBezTo>
                      <a:pt x="0" y="194"/>
                      <a:pt x="3" y="197"/>
                      <a:pt x="7" y="197"/>
                    </a:cubicBezTo>
                    <a:cubicBezTo>
                      <a:pt x="139" y="197"/>
                      <a:pt x="139" y="197"/>
                      <a:pt x="139" y="197"/>
                    </a:cubicBezTo>
                    <a:cubicBezTo>
                      <a:pt x="143" y="197"/>
                      <a:pt x="146" y="194"/>
                      <a:pt x="146" y="190"/>
                    </a:cubicBezTo>
                    <a:cubicBezTo>
                      <a:pt x="146" y="176"/>
                      <a:pt x="146" y="176"/>
                      <a:pt x="146" y="176"/>
                    </a:cubicBezTo>
                    <a:cubicBezTo>
                      <a:pt x="132" y="176"/>
                      <a:pt x="132" y="176"/>
                      <a:pt x="132" y="176"/>
                    </a:cubicBezTo>
                    <a:lnTo>
                      <a:pt x="132" y="18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83" name="矩形 82"/>
          <p:cNvSpPr/>
          <p:nvPr/>
        </p:nvSpPr>
        <p:spPr>
          <a:xfrm>
            <a:off x="7765732" y="6453335"/>
            <a:ext cx="1414272" cy="404665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zh-CN" altLang="en-US" sz="2000" b="1" kern="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资金预算</a:t>
            </a:r>
            <a:endParaRPr lang="zh-CN" altLang="en-US" sz="2000" b="1" kern="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  <p:bldP spid="43" grpId="0"/>
      <p:bldP spid="14" grpId="0"/>
      <p:bldP spid="45" grpId="0"/>
      <p:bldP spid="15" grpId="0"/>
      <p:bldP spid="44" grpId="0"/>
      <p:bldP spid="37" grpId="0"/>
      <p:bldP spid="46" grpId="0"/>
      <p:bldP spid="8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725771" y="578377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400" dirty="0" smtClean="0">
                <a:solidFill>
                  <a:prstClr val="black">
                    <a:alpha val="75000"/>
                  </a:prstClr>
                </a:solidFill>
              </a:rPr>
              <a:t>资金使用</a:t>
            </a:r>
            <a:endParaRPr lang="zh-CN" altLang="en-US" sz="2400" dirty="0">
              <a:solidFill>
                <a:prstClr val="black">
                  <a:alpha val="75000"/>
                </a:prstClr>
              </a:solidFill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0" y="478800"/>
            <a:ext cx="648000" cy="662400"/>
            <a:chOff x="323528" y="692624"/>
            <a:chExt cx="3600400" cy="3688118"/>
          </a:xfrm>
        </p:grpSpPr>
        <p:grpSp>
          <p:nvGrpSpPr>
            <p:cNvPr id="9" name="组合 8"/>
            <p:cNvGrpSpPr/>
            <p:nvPr/>
          </p:nvGrpSpPr>
          <p:grpSpPr>
            <a:xfrm>
              <a:off x="323528" y="692624"/>
              <a:ext cx="3600400" cy="3688118"/>
              <a:chOff x="925401" y="3148271"/>
              <a:chExt cx="2664296" cy="2664296"/>
            </a:xfrm>
          </p:grpSpPr>
          <p:sp>
            <p:nvSpPr>
              <p:cNvPr id="11" name="矩形 10"/>
              <p:cNvSpPr/>
              <p:nvPr userDrawn="1"/>
            </p:nvSpPr>
            <p:spPr>
              <a:xfrm>
                <a:off x="925401" y="3148271"/>
                <a:ext cx="2664296" cy="266429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矩形 11"/>
              <p:cNvSpPr/>
              <p:nvPr userDrawn="1"/>
            </p:nvSpPr>
            <p:spPr>
              <a:xfrm>
                <a:off x="1069417" y="3292287"/>
                <a:ext cx="2376264" cy="2376264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1149928" y="1539483"/>
              <a:ext cx="1947600" cy="1994400"/>
            </a:xfrm>
            <a:custGeom>
              <a:avLst/>
              <a:gdLst>
                <a:gd name="T0" fmla="*/ 190 w 202"/>
                <a:gd name="T1" fmla="*/ 80 h 203"/>
                <a:gd name="T2" fmla="*/ 193 w 202"/>
                <a:gd name="T3" fmla="*/ 67 h 203"/>
                <a:gd name="T4" fmla="*/ 119 w 202"/>
                <a:gd name="T5" fmla="*/ 3 h 203"/>
                <a:gd name="T6" fmla="*/ 2 w 202"/>
                <a:gd name="T7" fmla="*/ 129 h 203"/>
                <a:gd name="T8" fmla="*/ 37 w 202"/>
                <a:gd name="T9" fmla="*/ 172 h 203"/>
                <a:gd name="T10" fmla="*/ 104 w 202"/>
                <a:gd name="T11" fmla="*/ 203 h 203"/>
                <a:gd name="T12" fmla="*/ 170 w 202"/>
                <a:gd name="T13" fmla="*/ 172 h 203"/>
                <a:gd name="T14" fmla="*/ 170 w 202"/>
                <a:gd name="T15" fmla="*/ 127 h 203"/>
                <a:gd name="T16" fmla="*/ 199 w 202"/>
                <a:gd name="T17" fmla="*/ 103 h 203"/>
                <a:gd name="T18" fmla="*/ 200 w 202"/>
                <a:gd name="T19" fmla="*/ 94 h 203"/>
                <a:gd name="T20" fmla="*/ 37 w 202"/>
                <a:gd name="T21" fmla="*/ 127 h 203"/>
                <a:gd name="T22" fmla="*/ 17 w 202"/>
                <a:gd name="T23" fmla="*/ 124 h 203"/>
                <a:gd name="T24" fmla="*/ 178 w 202"/>
                <a:gd name="T25" fmla="*/ 72 h 203"/>
                <a:gd name="T26" fmla="*/ 104 w 202"/>
                <a:gd name="T27" fmla="*/ 100 h 203"/>
                <a:gd name="T28" fmla="*/ 104 w 202"/>
                <a:gd name="T29" fmla="*/ 192 h 203"/>
                <a:gd name="T30" fmla="*/ 56 w 202"/>
                <a:gd name="T31" fmla="*/ 183 h 203"/>
                <a:gd name="T32" fmla="*/ 49 w 202"/>
                <a:gd name="T33" fmla="*/ 176 h 203"/>
                <a:gd name="T34" fmla="*/ 68 w 202"/>
                <a:gd name="T35" fmla="*/ 175 h 203"/>
                <a:gd name="T36" fmla="*/ 74 w 202"/>
                <a:gd name="T37" fmla="*/ 176 h 203"/>
                <a:gd name="T38" fmla="*/ 94 w 202"/>
                <a:gd name="T39" fmla="*/ 179 h 203"/>
                <a:gd name="T40" fmla="*/ 154 w 202"/>
                <a:gd name="T41" fmla="*/ 170 h 203"/>
                <a:gd name="T42" fmla="*/ 104 w 202"/>
                <a:gd name="T43" fmla="*/ 192 h 203"/>
                <a:gd name="T44" fmla="*/ 147 w 202"/>
                <a:gd name="T45" fmla="*/ 161 h 203"/>
                <a:gd name="T46" fmla="*/ 110 w 202"/>
                <a:gd name="T47" fmla="*/ 168 h 203"/>
                <a:gd name="T48" fmla="*/ 103 w 202"/>
                <a:gd name="T49" fmla="*/ 168 h 203"/>
                <a:gd name="T50" fmla="*/ 84 w 202"/>
                <a:gd name="T51" fmla="*/ 167 h 203"/>
                <a:gd name="T52" fmla="*/ 60 w 202"/>
                <a:gd name="T53" fmla="*/ 161 h 203"/>
                <a:gd name="T54" fmla="*/ 49 w 202"/>
                <a:gd name="T55" fmla="*/ 151 h 203"/>
                <a:gd name="T56" fmla="*/ 71 w 202"/>
                <a:gd name="T57" fmla="*/ 151 h 203"/>
                <a:gd name="T58" fmla="*/ 96 w 202"/>
                <a:gd name="T59" fmla="*/ 155 h 203"/>
                <a:gd name="T60" fmla="*/ 104 w 202"/>
                <a:gd name="T61" fmla="*/ 155 h 203"/>
                <a:gd name="T62" fmla="*/ 117 w 202"/>
                <a:gd name="T63" fmla="*/ 154 h 203"/>
                <a:gd name="T64" fmla="*/ 137 w 202"/>
                <a:gd name="T65" fmla="*/ 151 h 203"/>
                <a:gd name="T66" fmla="*/ 158 w 202"/>
                <a:gd name="T67" fmla="*/ 151 h 203"/>
                <a:gd name="T68" fmla="*/ 161 w 202"/>
                <a:gd name="T69" fmla="*/ 113 h 203"/>
                <a:gd name="T70" fmla="*/ 180 w 202"/>
                <a:gd name="T71" fmla="*/ 91 h 203"/>
                <a:gd name="T72" fmla="*/ 161 w 202"/>
                <a:gd name="T73" fmla="*/ 11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2" h="203">
                  <a:moveTo>
                    <a:pt x="200" y="94"/>
                  </a:moveTo>
                  <a:cubicBezTo>
                    <a:pt x="200" y="93"/>
                    <a:pt x="194" y="85"/>
                    <a:pt x="190" y="80"/>
                  </a:cubicBezTo>
                  <a:cubicBezTo>
                    <a:pt x="193" y="77"/>
                    <a:pt x="193" y="77"/>
                    <a:pt x="193" y="77"/>
                  </a:cubicBezTo>
                  <a:cubicBezTo>
                    <a:pt x="196" y="74"/>
                    <a:pt x="196" y="70"/>
                    <a:pt x="193" y="67"/>
                  </a:cubicBezTo>
                  <a:cubicBezTo>
                    <a:pt x="129" y="3"/>
                    <a:pt x="129" y="3"/>
                    <a:pt x="129" y="3"/>
                  </a:cubicBezTo>
                  <a:cubicBezTo>
                    <a:pt x="126" y="0"/>
                    <a:pt x="122" y="0"/>
                    <a:pt x="119" y="3"/>
                  </a:cubicBezTo>
                  <a:cubicBezTo>
                    <a:pt x="2" y="119"/>
                    <a:pt x="2" y="119"/>
                    <a:pt x="2" y="119"/>
                  </a:cubicBezTo>
                  <a:cubicBezTo>
                    <a:pt x="0" y="122"/>
                    <a:pt x="0" y="127"/>
                    <a:pt x="2" y="129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72"/>
                    <a:pt x="37" y="172"/>
                    <a:pt x="37" y="172"/>
                  </a:cubicBezTo>
                  <a:cubicBezTo>
                    <a:pt x="37" y="172"/>
                    <a:pt x="37" y="175"/>
                    <a:pt x="37" y="176"/>
                  </a:cubicBezTo>
                  <a:cubicBezTo>
                    <a:pt x="37" y="194"/>
                    <a:pt x="71" y="203"/>
                    <a:pt x="104" y="203"/>
                  </a:cubicBezTo>
                  <a:cubicBezTo>
                    <a:pt x="136" y="203"/>
                    <a:pt x="170" y="194"/>
                    <a:pt x="170" y="176"/>
                  </a:cubicBezTo>
                  <a:cubicBezTo>
                    <a:pt x="170" y="175"/>
                    <a:pt x="170" y="172"/>
                    <a:pt x="170" y="172"/>
                  </a:cubicBezTo>
                  <a:cubicBezTo>
                    <a:pt x="170" y="151"/>
                    <a:pt x="170" y="151"/>
                    <a:pt x="170" y="151"/>
                  </a:cubicBezTo>
                  <a:cubicBezTo>
                    <a:pt x="170" y="127"/>
                    <a:pt x="170" y="127"/>
                    <a:pt x="170" y="127"/>
                  </a:cubicBezTo>
                  <a:cubicBezTo>
                    <a:pt x="170" y="124"/>
                    <a:pt x="170" y="124"/>
                    <a:pt x="170" y="124"/>
                  </a:cubicBezTo>
                  <a:cubicBezTo>
                    <a:pt x="199" y="103"/>
                    <a:pt x="199" y="103"/>
                    <a:pt x="199" y="103"/>
                  </a:cubicBezTo>
                  <a:cubicBezTo>
                    <a:pt x="200" y="102"/>
                    <a:pt x="201" y="101"/>
                    <a:pt x="201" y="99"/>
                  </a:cubicBezTo>
                  <a:cubicBezTo>
                    <a:pt x="202" y="97"/>
                    <a:pt x="201" y="95"/>
                    <a:pt x="200" y="94"/>
                  </a:cubicBezTo>
                  <a:close/>
                  <a:moveTo>
                    <a:pt x="38" y="126"/>
                  </a:moveTo>
                  <a:cubicBezTo>
                    <a:pt x="37" y="126"/>
                    <a:pt x="37" y="127"/>
                    <a:pt x="37" y="127"/>
                  </a:cubicBezTo>
                  <a:cubicBezTo>
                    <a:pt x="37" y="144"/>
                    <a:pt x="37" y="144"/>
                    <a:pt x="37" y="144"/>
                  </a:cubicBezTo>
                  <a:cubicBezTo>
                    <a:pt x="17" y="124"/>
                    <a:pt x="17" y="124"/>
                    <a:pt x="17" y="124"/>
                  </a:cubicBezTo>
                  <a:cubicBezTo>
                    <a:pt x="124" y="18"/>
                    <a:pt x="124" y="18"/>
                    <a:pt x="124" y="18"/>
                  </a:cubicBezTo>
                  <a:cubicBezTo>
                    <a:pt x="178" y="72"/>
                    <a:pt x="178" y="72"/>
                    <a:pt x="178" y="72"/>
                  </a:cubicBezTo>
                  <a:cubicBezTo>
                    <a:pt x="145" y="105"/>
                    <a:pt x="145" y="105"/>
                    <a:pt x="145" y="105"/>
                  </a:cubicBezTo>
                  <a:cubicBezTo>
                    <a:pt x="133" y="101"/>
                    <a:pt x="118" y="100"/>
                    <a:pt x="104" y="100"/>
                  </a:cubicBezTo>
                  <a:cubicBezTo>
                    <a:pt x="71" y="100"/>
                    <a:pt x="39" y="109"/>
                    <a:pt x="38" y="126"/>
                  </a:cubicBezTo>
                  <a:close/>
                  <a:moveTo>
                    <a:pt x="104" y="192"/>
                  </a:moveTo>
                  <a:cubicBezTo>
                    <a:pt x="95" y="192"/>
                    <a:pt x="87" y="191"/>
                    <a:pt x="80" y="190"/>
                  </a:cubicBezTo>
                  <a:cubicBezTo>
                    <a:pt x="69" y="189"/>
                    <a:pt x="61" y="186"/>
                    <a:pt x="56" y="183"/>
                  </a:cubicBezTo>
                  <a:cubicBezTo>
                    <a:pt x="51" y="180"/>
                    <a:pt x="49" y="178"/>
                    <a:pt x="49" y="176"/>
                  </a:cubicBezTo>
                  <a:cubicBezTo>
                    <a:pt x="49" y="176"/>
                    <a:pt x="49" y="176"/>
                    <a:pt x="49" y="176"/>
                  </a:cubicBezTo>
                  <a:cubicBezTo>
                    <a:pt x="49" y="174"/>
                    <a:pt x="50" y="172"/>
                    <a:pt x="53" y="170"/>
                  </a:cubicBezTo>
                  <a:cubicBezTo>
                    <a:pt x="58" y="172"/>
                    <a:pt x="63" y="174"/>
                    <a:pt x="68" y="175"/>
                  </a:cubicBezTo>
                  <a:cubicBezTo>
                    <a:pt x="70" y="176"/>
                    <a:pt x="72" y="176"/>
                    <a:pt x="74" y="176"/>
                  </a:cubicBezTo>
                  <a:cubicBezTo>
                    <a:pt x="74" y="176"/>
                    <a:pt x="74" y="176"/>
                    <a:pt x="74" y="176"/>
                  </a:cubicBezTo>
                  <a:cubicBezTo>
                    <a:pt x="80" y="178"/>
                    <a:pt x="86" y="178"/>
                    <a:pt x="92" y="179"/>
                  </a:cubicBezTo>
                  <a:cubicBezTo>
                    <a:pt x="93" y="179"/>
                    <a:pt x="94" y="179"/>
                    <a:pt x="94" y="179"/>
                  </a:cubicBezTo>
                  <a:cubicBezTo>
                    <a:pt x="97" y="179"/>
                    <a:pt x="101" y="179"/>
                    <a:pt x="104" y="179"/>
                  </a:cubicBezTo>
                  <a:cubicBezTo>
                    <a:pt x="122" y="179"/>
                    <a:pt x="141" y="176"/>
                    <a:pt x="154" y="170"/>
                  </a:cubicBezTo>
                  <a:cubicBezTo>
                    <a:pt x="157" y="172"/>
                    <a:pt x="158" y="174"/>
                    <a:pt x="158" y="176"/>
                  </a:cubicBezTo>
                  <a:cubicBezTo>
                    <a:pt x="158" y="181"/>
                    <a:pt x="139" y="192"/>
                    <a:pt x="104" y="192"/>
                  </a:cubicBezTo>
                  <a:close/>
                  <a:moveTo>
                    <a:pt x="154" y="157"/>
                  </a:moveTo>
                  <a:cubicBezTo>
                    <a:pt x="152" y="158"/>
                    <a:pt x="150" y="159"/>
                    <a:pt x="147" y="161"/>
                  </a:cubicBezTo>
                  <a:cubicBezTo>
                    <a:pt x="145" y="162"/>
                    <a:pt x="142" y="163"/>
                    <a:pt x="138" y="164"/>
                  </a:cubicBezTo>
                  <a:cubicBezTo>
                    <a:pt x="131" y="166"/>
                    <a:pt x="121" y="167"/>
                    <a:pt x="110" y="168"/>
                  </a:cubicBezTo>
                  <a:cubicBezTo>
                    <a:pt x="108" y="168"/>
                    <a:pt x="106" y="168"/>
                    <a:pt x="104" y="168"/>
                  </a:cubicBezTo>
                  <a:cubicBezTo>
                    <a:pt x="103" y="168"/>
                    <a:pt x="103" y="168"/>
                    <a:pt x="103" y="168"/>
                  </a:cubicBezTo>
                  <a:cubicBezTo>
                    <a:pt x="97" y="168"/>
                    <a:pt x="92" y="167"/>
                    <a:pt x="87" y="167"/>
                  </a:cubicBezTo>
                  <a:cubicBezTo>
                    <a:pt x="86" y="167"/>
                    <a:pt x="85" y="167"/>
                    <a:pt x="84" y="167"/>
                  </a:cubicBezTo>
                  <a:cubicBezTo>
                    <a:pt x="78" y="166"/>
                    <a:pt x="73" y="165"/>
                    <a:pt x="69" y="164"/>
                  </a:cubicBezTo>
                  <a:cubicBezTo>
                    <a:pt x="65" y="163"/>
                    <a:pt x="62" y="162"/>
                    <a:pt x="60" y="161"/>
                  </a:cubicBezTo>
                  <a:cubicBezTo>
                    <a:pt x="57" y="159"/>
                    <a:pt x="55" y="158"/>
                    <a:pt x="53" y="157"/>
                  </a:cubicBezTo>
                  <a:cubicBezTo>
                    <a:pt x="50" y="155"/>
                    <a:pt x="49" y="153"/>
                    <a:pt x="49" y="151"/>
                  </a:cubicBezTo>
                  <a:cubicBezTo>
                    <a:pt x="49" y="150"/>
                    <a:pt x="50" y="148"/>
                    <a:pt x="53" y="146"/>
                  </a:cubicBezTo>
                  <a:cubicBezTo>
                    <a:pt x="58" y="148"/>
                    <a:pt x="64" y="150"/>
                    <a:pt x="71" y="151"/>
                  </a:cubicBezTo>
                  <a:cubicBezTo>
                    <a:pt x="77" y="153"/>
                    <a:pt x="83" y="154"/>
                    <a:pt x="90" y="154"/>
                  </a:cubicBezTo>
                  <a:cubicBezTo>
                    <a:pt x="92" y="154"/>
                    <a:pt x="94" y="155"/>
                    <a:pt x="96" y="155"/>
                  </a:cubicBezTo>
                  <a:cubicBezTo>
                    <a:pt x="98" y="155"/>
                    <a:pt x="101" y="155"/>
                    <a:pt x="103" y="155"/>
                  </a:cubicBezTo>
                  <a:cubicBezTo>
                    <a:pt x="103" y="155"/>
                    <a:pt x="104" y="155"/>
                    <a:pt x="104" y="155"/>
                  </a:cubicBezTo>
                  <a:cubicBezTo>
                    <a:pt x="108" y="155"/>
                    <a:pt x="112" y="155"/>
                    <a:pt x="116" y="154"/>
                  </a:cubicBezTo>
                  <a:cubicBezTo>
                    <a:pt x="116" y="154"/>
                    <a:pt x="117" y="154"/>
                    <a:pt x="117" y="154"/>
                  </a:cubicBezTo>
                  <a:cubicBezTo>
                    <a:pt x="122" y="154"/>
                    <a:pt x="126" y="153"/>
                    <a:pt x="131" y="153"/>
                  </a:cubicBezTo>
                  <a:cubicBezTo>
                    <a:pt x="133" y="152"/>
                    <a:pt x="135" y="152"/>
                    <a:pt x="137" y="151"/>
                  </a:cubicBezTo>
                  <a:cubicBezTo>
                    <a:pt x="143" y="150"/>
                    <a:pt x="149" y="148"/>
                    <a:pt x="154" y="146"/>
                  </a:cubicBezTo>
                  <a:cubicBezTo>
                    <a:pt x="157" y="148"/>
                    <a:pt x="158" y="150"/>
                    <a:pt x="158" y="151"/>
                  </a:cubicBezTo>
                  <a:cubicBezTo>
                    <a:pt x="158" y="153"/>
                    <a:pt x="157" y="155"/>
                    <a:pt x="154" y="157"/>
                  </a:cubicBezTo>
                  <a:close/>
                  <a:moveTo>
                    <a:pt x="161" y="113"/>
                  </a:moveTo>
                  <a:cubicBezTo>
                    <a:pt x="161" y="113"/>
                    <a:pt x="159" y="112"/>
                    <a:pt x="158" y="111"/>
                  </a:cubicBezTo>
                  <a:cubicBezTo>
                    <a:pt x="158" y="111"/>
                    <a:pt x="179" y="91"/>
                    <a:pt x="180" y="91"/>
                  </a:cubicBezTo>
                  <a:cubicBezTo>
                    <a:pt x="180" y="91"/>
                    <a:pt x="183" y="95"/>
                    <a:pt x="185" y="96"/>
                  </a:cubicBezTo>
                  <a:lnTo>
                    <a:pt x="161" y="1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83" name="矩形 82"/>
          <p:cNvSpPr/>
          <p:nvPr/>
        </p:nvSpPr>
        <p:spPr>
          <a:xfrm>
            <a:off x="7765732" y="6453335"/>
            <a:ext cx="1414272" cy="404665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zh-CN" altLang="en-US" sz="2000" b="1" kern="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实际支出</a:t>
            </a:r>
            <a:endParaRPr lang="zh-CN" altLang="en-US" sz="2000" b="1" kern="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158223" y="1379621"/>
            <a:ext cx="1348650" cy="908721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altLang="zh-CN" sz="2000" b="1" kern="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10000</a:t>
            </a:r>
            <a:r>
              <a:rPr lang="zh-CN" altLang="en-US" sz="2000" b="1" kern="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元</a:t>
            </a:r>
            <a:endParaRPr lang="zh-CN" altLang="en-US" sz="2000" b="1" kern="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TextBox 8"/>
          <p:cNvSpPr txBox="1"/>
          <p:nvPr/>
        </p:nvSpPr>
        <p:spPr>
          <a:xfrm>
            <a:off x="2814406" y="1387705"/>
            <a:ext cx="561699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000" dirty="0" smtClean="0">
                <a:solidFill>
                  <a:srgbClr val="FF0000">
                    <a:alpha val="75000"/>
                  </a:srgbClr>
                </a:solidFill>
              </a:rPr>
              <a:t>请在此输入描述性文字</a:t>
            </a:r>
            <a:endParaRPr lang="en-US" altLang="zh-CN" sz="2000" dirty="0" smtClean="0">
              <a:solidFill>
                <a:srgbClr val="FF0000">
                  <a:alpha val="75000"/>
                </a:srgbClr>
              </a:solidFill>
            </a:endParaRPr>
          </a:p>
          <a:p>
            <a:r>
              <a:rPr lang="zh-CN" altLang="en-US" sz="1600" dirty="0" smtClean="0">
                <a:solidFill>
                  <a:prstClr val="black">
                    <a:alpha val="75000"/>
                  </a:prstClr>
                </a:solidFill>
              </a:rPr>
              <a:t>请在此输入描述性文字；</a:t>
            </a:r>
            <a:endParaRPr lang="en-US" altLang="zh-CN" sz="1600" dirty="0" smtClean="0">
              <a:solidFill>
                <a:prstClr val="black">
                  <a:alpha val="75000"/>
                </a:prstClr>
              </a:solidFill>
            </a:endParaRPr>
          </a:p>
          <a:p>
            <a:r>
              <a:rPr lang="zh-CN" altLang="en-US" sz="1600" dirty="0">
                <a:solidFill>
                  <a:prstClr val="black">
                    <a:alpha val="75000"/>
                  </a:prstClr>
                </a:solidFill>
              </a:rPr>
              <a:t>请在此输入描述性文字。</a:t>
            </a:r>
            <a:endParaRPr lang="zh-CN" altLang="en-US" sz="16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58223" y="2624119"/>
            <a:ext cx="1348650" cy="908721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altLang="zh-CN" sz="2000" b="1" kern="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3000</a:t>
            </a:r>
            <a:r>
              <a:rPr lang="zh-CN" altLang="en-US" sz="2000" b="1" kern="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元</a:t>
            </a:r>
            <a:endParaRPr lang="zh-CN" altLang="en-US" sz="2000" b="1" kern="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TextBox 8"/>
          <p:cNvSpPr txBox="1"/>
          <p:nvPr/>
        </p:nvSpPr>
        <p:spPr>
          <a:xfrm>
            <a:off x="2814406" y="2632203"/>
            <a:ext cx="561699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000" dirty="0" smtClean="0">
                <a:solidFill>
                  <a:srgbClr val="FF0000">
                    <a:alpha val="75000"/>
                  </a:srgbClr>
                </a:solidFill>
              </a:rPr>
              <a:t>请在此输入描述性文字</a:t>
            </a:r>
            <a:endParaRPr lang="en-US" altLang="zh-CN" sz="2000" dirty="0" smtClean="0">
              <a:solidFill>
                <a:srgbClr val="FF0000">
                  <a:alpha val="75000"/>
                </a:srgbClr>
              </a:solidFill>
            </a:endParaRPr>
          </a:p>
          <a:p>
            <a:r>
              <a:rPr lang="zh-CN" altLang="en-US" sz="1600" dirty="0">
                <a:solidFill>
                  <a:prstClr val="black">
                    <a:alpha val="75000"/>
                  </a:prstClr>
                </a:solidFill>
              </a:rPr>
              <a:t>请在此输入描述性</a:t>
            </a:r>
            <a:r>
              <a:rPr lang="zh-CN" altLang="en-US" sz="1600" dirty="0" smtClean="0">
                <a:solidFill>
                  <a:prstClr val="black">
                    <a:alpha val="75000"/>
                  </a:prstClr>
                </a:solidFill>
              </a:rPr>
              <a:t>文字；</a:t>
            </a:r>
            <a:endParaRPr lang="en-US" altLang="zh-CN" sz="1600" dirty="0" smtClean="0">
              <a:solidFill>
                <a:prstClr val="black">
                  <a:alpha val="75000"/>
                </a:prstClr>
              </a:solidFill>
            </a:endParaRPr>
          </a:p>
          <a:p>
            <a:r>
              <a:rPr lang="zh-CN" altLang="en-US" sz="1600" dirty="0">
                <a:solidFill>
                  <a:prstClr val="black">
                    <a:alpha val="75000"/>
                  </a:prstClr>
                </a:solidFill>
              </a:rPr>
              <a:t>请在此输入描述性文字。</a:t>
            </a:r>
            <a:endParaRPr lang="zh-CN" altLang="en-US" sz="16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58223" y="3868617"/>
            <a:ext cx="1348650" cy="908721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altLang="zh-CN" sz="2000" b="1" kern="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1000</a:t>
            </a:r>
            <a:r>
              <a:rPr lang="zh-CN" altLang="en-US" sz="2000" b="1" kern="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元</a:t>
            </a:r>
            <a:endParaRPr lang="zh-CN" altLang="en-US" sz="2000" b="1" kern="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" name="TextBox 8"/>
          <p:cNvSpPr txBox="1"/>
          <p:nvPr/>
        </p:nvSpPr>
        <p:spPr>
          <a:xfrm>
            <a:off x="2814406" y="3876701"/>
            <a:ext cx="561699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000" dirty="0">
                <a:solidFill>
                  <a:srgbClr val="FF0000">
                    <a:alpha val="75000"/>
                  </a:srgbClr>
                </a:solidFill>
              </a:rPr>
              <a:t>请</a:t>
            </a:r>
            <a:r>
              <a:rPr lang="zh-CN" altLang="en-US" sz="2000" dirty="0" smtClean="0">
                <a:solidFill>
                  <a:srgbClr val="FF0000">
                    <a:alpha val="75000"/>
                  </a:srgbClr>
                </a:solidFill>
              </a:rPr>
              <a:t>在此输入描述性文字</a:t>
            </a:r>
            <a:endParaRPr lang="en-US" altLang="zh-CN" sz="2000" dirty="0" smtClean="0">
              <a:solidFill>
                <a:srgbClr val="FF0000">
                  <a:alpha val="75000"/>
                </a:srgbClr>
              </a:solidFill>
            </a:endParaRPr>
          </a:p>
          <a:p>
            <a:r>
              <a:rPr lang="zh-CN" altLang="en-US" sz="1600" dirty="0">
                <a:solidFill>
                  <a:prstClr val="black">
                    <a:alpha val="75000"/>
                  </a:prstClr>
                </a:solidFill>
              </a:rPr>
              <a:t>请在此输入描述性</a:t>
            </a:r>
            <a:r>
              <a:rPr lang="zh-CN" altLang="en-US" sz="1600" dirty="0" smtClean="0">
                <a:solidFill>
                  <a:prstClr val="black">
                    <a:alpha val="75000"/>
                  </a:prstClr>
                </a:solidFill>
              </a:rPr>
              <a:t>文字；</a:t>
            </a:r>
            <a:endParaRPr lang="en-US" altLang="zh-CN" sz="1600" dirty="0" smtClean="0">
              <a:solidFill>
                <a:prstClr val="black">
                  <a:alpha val="75000"/>
                </a:prstClr>
              </a:solidFill>
            </a:endParaRPr>
          </a:p>
          <a:p>
            <a:r>
              <a:rPr lang="zh-CN" altLang="en-US" sz="1600" dirty="0">
                <a:solidFill>
                  <a:prstClr val="black">
                    <a:alpha val="75000"/>
                  </a:prstClr>
                </a:solidFill>
              </a:rPr>
              <a:t>请在此输入描述性文字</a:t>
            </a:r>
            <a:r>
              <a:rPr lang="zh-CN" altLang="en-US" sz="1600" dirty="0" smtClean="0">
                <a:solidFill>
                  <a:prstClr val="black">
                    <a:alpha val="75000"/>
                  </a:prstClr>
                </a:solidFill>
              </a:rPr>
              <a:t>。</a:t>
            </a:r>
            <a:endParaRPr lang="zh-CN" altLang="en-US" sz="16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158223" y="5113115"/>
            <a:ext cx="1348650" cy="908721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altLang="zh-CN" sz="2000" b="1" kern="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100</a:t>
            </a:r>
            <a:r>
              <a:rPr lang="zh-CN" altLang="en-US" sz="2000" b="1" kern="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元</a:t>
            </a:r>
            <a:endParaRPr lang="zh-CN" altLang="en-US" sz="2000" b="1" kern="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TextBox 8"/>
          <p:cNvSpPr txBox="1"/>
          <p:nvPr/>
        </p:nvSpPr>
        <p:spPr>
          <a:xfrm>
            <a:off x="2814406" y="5121199"/>
            <a:ext cx="561699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000" dirty="0" smtClean="0">
                <a:solidFill>
                  <a:srgbClr val="FF0000">
                    <a:alpha val="75000"/>
                  </a:srgbClr>
                </a:solidFill>
              </a:rPr>
              <a:t>请在此输入描述性文字</a:t>
            </a:r>
            <a:endParaRPr lang="en-US" altLang="zh-CN" sz="2000" dirty="0" smtClean="0">
              <a:solidFill>
                <a:srgbClr val="FF0000">
                  <a:alpha val="75000"/>
                </a:srgbClr>
              </a:solidFill>
            </a:endParaRPr>
          </a:p>
          <a:p>
            <a:r>
              <a:rPr lang="zh-CN" altLang="en-US" sz="1600" dirty="0">
                <a:solidFill>
                  <a:prstClr val="black">
                    <a:alpha val="75000"/>
                  </a:prstClr>
                </a:solidFill>
              </a:rPr>
              <a:t>请在此输入描述性</a:t>
            </a:r>
            <a:r>
              <a:rPr lang="zh-CN" altLang="en-US" sz="1600" dirty="0" smtClean="0">
                <a:solidFill>
                  <a:prstClr val="black">
                    <a:alpha val="75000"/>
                  </a:prstClr>
                </a:solidFill>
              </a:rPr>
              <a:t>文字；</a:t>
            </a:r>
            <a:endParaRPr lang="en-US" altLang="zh-CN" sz="1600" dirty="0" smtClean="0">
              <a:solidFill>
                <a:prstClr val="black">
                  <a:alpha val="75000"/>
                </a:prstClr>
              </a:solidFill>
            </a:endParaRPr>
          </a:p>
          <a:p>
            <a:r>
              <a:rPr lang="zh-CN" altLang="en-US" sz="1600" dirty="0">
                <a:solidFill>
                  <a:prstClr val="black">
                    <a:alpha val="75000"/>
                  </a:prstClr>
                </a:solidFill>
              </a:rPr>
              <a:t>请在此输入描述性文字。</a:t>
            </a:r>
            <a:endParaRPr lang="zh-CN" altLang="en-US" sz="1600" dirty="0">
              <a:solidFill>
                <a:prstClr val="black">
                  <a:alpha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13" grpId="0" animBg="1"/>
      <p:bldP spid="17" grpId="0"/>
      <p:bldP spid="14" grpId="0" animBg="1"/>
      <p:bldP spid="19" grpId="0"/>
      <p:bldP spid="15" grpId="0" animBg="1"/>
      <p:bldP spid="20" grpId="0"/>
      <p:bldP spid="16" grpId="0" animBg="1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725771" y="578377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400" dirty="0" smtClean="0">
                <a:solidFill>
                  <a:prstClr val="black">
                    <a:alpha val="75000"/>
                  </a:prstClr>
                </a:solidFill>
              </a:rPr>
              <a:t>资金使用</a:t>
            </a:r>
            <a:endParaRPr lang="zh-CN" altLang="en-US" sz="2400" dirty="0">
              <a:solidFill>
                <a:prstClr val="black">
                  <a:alpha val="75000"/>
                </a:prstClr>
              </a:solidFill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0" y="478800"/>
            <a:ext cx="648000" cy="662400"/>
            <a:chOff x="323528" y="692624"/>
            <a:chExt cx="3600400" cy="3688118"/>
          </a:xfrm>
        </p:grpSpPr>
        <p:grpSp>
          <p:nvGrpSpPr>
            <p:cNvPr id="9" name="组合 8"/>
            <p:cNvGrpSpPr/>
            <p:nvPr/>
          </p:nvGrpSpPr>
          <p:grpSpPr>
            <a:xfrm>
              <a:off x="323528" y="692624"/>
              <a:ext cx="3600400" cy="3688118"/>
              <a:chOff x="925401" y="3148271"/>
              <a:chExt cx="2664296" cy="2664296"/>
            </a:xfrm>
          </p:grpSpPr>
          <p:sp>
            <p:nvSpPr>
              <p:cNvPr id="11" name="矩形 10"/>
              <p:cNvSpPr/>
              <p:nvPr userDrawn="1"/>
            </p:nvSpPr>
            <p:spPr>
              <a:xfrm>
                <a:off x="925401" y="3148271"/>
                <a:ext cx="2664296" cy="266429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矩形 11"/>
              <p:cNvSpPr/>
              <p:nvPr userDrawn="1"/>
            </p:nvSpPr>
            <p:spPr>
              <a:xfrm>
                <a:off x="1069417" y="3292287"/>
                <a:ext cx="2376264" cy="2376264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1149928" y="1539483"/>
              <a:ext cx="1947600" cy="1994400"/>
            </a:xfrm>
            <a:custGeom>
              <a:avLst/>
              <a:gdLst>
                <a:gd name="T0" fmla="*/ 190 w 202"/>
                <a:gd name="T1" fmla="*/ 80 h 203"/>
                <a:gd name="T2" fmla="*/ 193 w 202"/>
                <a:gd name="T3" fmla="*/ 67 h 203"/>
                <a:gd name="T4" fmla="*/ 119 w 202"/>
                <a:gd name="T5" fmla="*/ 3 h 203"/>
                <a:gd name="T6" fmla="*/ 2 w 202"/>
                <a:gd name="T7" fmla="*/ 129 h 203"/>
                <a:gd name="T8" fmla="*/ 37 w 202"/>
                <a:gd name="T9" fmla="*/ 172 h 203"/>
                <a:gd name="T10" fmla="*/ 104 w 202"/>
                <a:gd name="T11" fmla="*/ 203 h 203"/>
                <a:gd name="T12" fmla="*/ 170 w 202"/>
                <a:gd name="T13" fmla="*/ 172 h 203"/>
                <a:gd name="T14" fmla="*/ 170 w 202"/>
                <a:gd name="T15" fmla="*/ 127 h 203"/>
                <a:gd name="T16" fmla="*/ 199 w 202"/>
                <a:gd name="T17" fmla="*/ 103 h 203"/>
                <a:gd name="T18" fmla="*/ 200 w 202"/>
                <a:gd name="T19" fmla="*/ 94 h 203"/>
                <a:gd name="T20" fmla="*/ 37 w 202"/>
                <a:gd name="T21" fmla="*/ 127 h 203"/>
                <a:gd name="T22" fmla="*/ 17 w 202"/>
                <a:gd name="T23" fmla="*/ 124 h 203"/>
                <a:gd name="T24" fmla="*/ 178 w 202"/>
                <a:gd name="T25" fmla="*/ 72 h 203"/>
                <a:gd name="T26" fmla="*/ 104 w 202"/>
                <a:gd name="T27" fmla="*/ 100 h 203"/>
                <a:gd name="T28" fmla="*/ 104 w 202"/>
                <a:gd name="T29" fmla="*/ 192 h 203"/>
                <a:gd name="T30" fmla="*/ 56 w 202"/>
                <a:gd name="T31" fmla="*/ 183 h 203"/>
                <a:gd name="T32" fmla="*/ 49 w 202"/>
                <a:gd name="T33" fmla="*/ 176 h 203"/>
                <a:gd name="T34" fmla="*/ 68 w 202"/>
                <a:gd name="T35" fmla="*/ 175 h 203"/>
                <a:gd name="T36" fmla="*/ 74 w 202"/>
                <a:gd name="T37" fmla="*/ 176 h 203"/>
                <a:gd name="T38" fmla="*/ 94 w 202"/>
                <a:gd name="T39" fmla="*/ 179 h 203"/>
                <a:gd name="T40" fmla="*/ 154 w 202"/>
                <a:gd name="T41" fmla="*/ 170 h 203"/>
                <a:gd name="T42" fmla="*/ 104 w 202"/>
                <a:gd name="T43" fmla="*/ 192 h 203"/>
                <a:gd name="T44" fmla="*/ 147 w 202"/>
                <a:gd name="T45" fmla="*/ 161 h 203"/>
                <a:gd name="T46" fmla="*/ 110 w 202"/>
                <a:gd name="T47" fmla="*/ 168 h 203"/>
                <a:gd name="T48" fmla="*/ 103 w 202"/>
                <a:gd name="T49" fmla="*/ 168 h 203"/>
                <a:gd name="T50" fmla="*/ 84 w 202"/>
                <a:gd name="T51" fmla="*/ 167 h 203"/>
                <a:gd name="T52" fmla="*/ 60 w 202"/>
                <a:gd name="T53" fmla="*/ 161 h 203"/>
                <a:gd name="T54" fmla="*/ 49 w 202"/>
                <a:gd name="T55" fmla="*/ 151 h 203"/>
                <a:gd name="T56" fmla="*/ 71 w 202"/>
                <a:gd name="T57" fmla="*/ 151 h 203"/>
                <a:gd name="T58" fmla="*/ 96 w 202"/>
                <a:gd name="T59" fmla="*/ 155 h 203"/>
                <a:gd name="T60" fmla="*/ 104 w 202"/>
                <a:gd name="T61" fmla="*/ 155 h 203"/>
                <a:gd name="T62" fmla="*/ 117 w 202"/>
                <a:gd name="T63" fmla="*/ 154 h 203"/>
                <a:gd name="T64" fmla="*/ 137 w 202"/>
                <a:gd name="T65" fmla="*/ 151 h 203"/>
                <a:gd name="T66" fmla="*/ 158 w 202"/>
                <a:gd name="T67" fmla="*/ 151 h 203"/>
                <a:gd name="T68" fmla="*/ 161 w 202"/>
                <a:gd name="T69" fmla="*/ 113 h 203"/>
                <a:gd name="T70" fmla="*/ 180 w 202"/>
                <a:gd name="T71" fmla="*/ 91 h 203"/>
                <a:gd name="T72" fmla="*/ 161 w 202"/>
                <a:gd name="T73" fmla="*/ 11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2" h="203">
                  <a:moveTo>
                    <a:pt x="200" y="94"/>
                  </a:moveTo>
                  <a:cubicBezTo>
                    <a:pt x="200" y="93"/>
                    <a:pt x="194" y="85"/>
                    <a:pt x="190" y="80"/>
                  </a:cubicBezTo>
                  <a:cubicBezTo>
                    <a:pt x="193" y="77"/>
                    <a:pt x="193" y="77"/>
                    <a:pt x="193" y="77"/>
                  </a:cubicBezTo>
                  <a:cubicBezTo>
                    <a:pt x="196" y="74"/>
                    <a:pt x="196" y="70"/>
                    <a:pt x="193" y="67"/>
                  </a:cubicBezTo>
                  <a:cubicBezTo>
                    <a:pt x="129" y="3"/>
                    <a:pt x="129" y="3"/>
                    <a:pt x="129" y="3"/>
                  </a:cubicBezTo>
                  <a:cubicBezTo>
                    <a:pt x="126" y="0"/>
                    <a:pt x="122" y="0"/>
                    <a:pt x="119" y="3"/>
                  </a:cubicBezTo>
                  <a:cubicBezTo>
                    <a:pt x="2" y="119"/>
                    <a:pt x="2" y="119"/>
                    <a:pt x="2" y="119"/>
                  </a:cubicBezTo>
                  <a:cubicBezTo>
                    <a:pt x="0" y="122"/>
                    <a:pt x="0" y="127"/>
                    <a:pt x="2" y="129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72"/>
                    <a:pt x="37" y="172"/>
                    <a:pt x="37" y="172"/>
                  </a:cubicBezTo>
                  <a:cubicBezTo>
                    <a:pt x="37" y="172"/>
                    <a:pt x="37" y="175"/>
                    <a:pt x="37" y="176"/>
                  </a:cubicBezTo>
                  <a:cubicBezTo>
                    <a:pt x="37" y="194"/>
                    <a:pt x="71" y="203"/>
                    <a:pt x="104" y="203"/>
                  </a:cubicBezTo>
                  <a:cubicBezTo>
                    <a:pt x="136" y="203"/>
                    <a:pt x="170" y="194"/>
                    <a:pt x="170" y="176"/>
                  </a:cubicBezTo>
                  <a:cubicBezTo>
                    <a:pt x="170" y="175"/>
                    <a:pt x="170" y="172"/>
                    <a:pt x="170" y="172"/>
                  </a:cubicBezTo>
                  <a:cubicBezTo>
                    <a:pt x="170" y="151"/>
                    <a:pt x="170" y="151"/>
                    <a:pt x="170" y="151"/>
                  </a:cubicBezTo>
                  <a:cubicBezTo>
                    <a:pt x="170" y="127"/>
                    <a:pt x="170" y="127"/>
                    <a:pt x="170" y="127"/>
                  </a:cubicBezTo>
                  <a:cubicBezTo>
                    <a:pt x="170" y="124"/>
                    <a:pt x="170" y="124"/>
                    <a:pt x="170" y="124"/>
                  </a:cubicBezTo>
                  <a:cubicBezTo>
                    <a:pt x="199" y="103"/>
                    <a:pt x="199" y="103"/>
                    <a:pt x="199" y="103"/>
                  </a:cubicBezTo>
                  <a:cubicBezTo>
                    <a:pt x="200" y="102"/>
                    <a:pt x="201" y="101"/>
                    <a:pt x="201" y="99"/>
                  </a:cubicBezTo>
                  <a:cubicBezTo>
                    <a:pt x="202" y="97"/>
                    <a:pt x="201" y="95"/>
                    <a:pt x="200" y="94"/>
                  </a:cubicBezTo>
                  <a:close/>
                  <a:moveTo>
                    <a:pt x="38" y="126"/>
                  </a:moveTo>
                  <a:cubicBezTo>
                    <a:pt x="37" y="126"/>
                    <a:pt x="37" y="127"/>
                    <a:pt x="37" y="127"/>
                  </a:cubicBezTo>
                  <a:cubicBezTo>
                    <a:pt x="37" y="144"/>
                    <a:pt x="37" y="144"/>
                    <a:pt x="37" y="144"/>
                  </a:cubicBezTo>
                  <a:cubicBezTo>
                    <a:pt x="17" y="124"/>
                    <a:pt x="17" y="124"/>
                    <a:pt x="17" y="124"/>
                  </a:cubicBezTo>
                  <a:cubicBezTo>
                    <a:pt x="124" y="18"/>
                    <a:pt x="124" y="18"/>
                    <a:pt x="124" y="18"/>
                  </a:cubicBezTo>
                  <a:cubicBezTo>
                    <a:pt x="178" y="72"/>
                    <a:pt x="178" y="72"/>
                    <a:pt x="178" y="72"/>
                  </a:cubicBezTo>
                  <a:cubicBezTo>
                    <a:pt x="145" y="105"/>
                    <a:pt x="145" y="105"/>
                    <a:pt x="145" y="105"/>
                  </a:cubicBezTo>
                  <a:cubicBezTo>
                    <a:pt x="133" y="101"/>
                    <a:pt x="118" y="100"/>
                    <a:pt x="104" y="100"/>
                  </a:cubicBezTo>
                  <a:cubicBezTo>
                    <a:pt x="71" y="100"/>
                    <a:pt x="39" y="109"/>
                    <a:pt x="38" y="126"/>
                  </a:cubicBezTo>
                  <a:close/>
                  <a:moveTo>
                    <a:pt x="104" y="192"/>
                  </a:moveTo>
                  <a:cubicBezTo>
                    <a:pt x="95" y="192"/>
                    <a:pt x="87" y="191"/>
                    <a:pt x="80" y="190"/>
                  </a:cubicBezTo>
                  <a:cubicBezTo>
                    <a:pt x="69" y="189"/>
                    <a:pt x="61" y="186"/>
                    <a:pt x="56" y="183"/>
                  </a:cubicBezTo>
                  <a:cubicBezTo>
                    <a:pt x="51" y="180"/>
                    <a:pt x="49" y="178"/>
                    <a:pt x="49" y="176"/>
                  </a:cubicBezTo>
                  <a:cubicBezTo>
                    <a:pt x="49" y="176"/>
                    <a:pt x="49" y="176"/>
                    <a:pt x="49" y="176"/>
                  </a:cubicBezTo>
                  <a:cubicBezTo>
                    <a:pt x="49" y="174"/>
                    <a:pt x="50" y="172"/>
                    <a:pt x="53" y="170"/>
                  </a:cubicBezTo>
                  <a:cubicBezTo>
                    <a:pt x="58" y="172"/>
                    <a:pt x="63" y="174"/>
                    <a:pt x="68" y="175"/>
                  </a:cubicBezTo>
                  <a:cubicBezTo>
                    <a:pt x="70" y="176"/>
                    <a:pt x="72" y="176"/>
                    <a:pt x="74" y="176"/>
                  </a:cubicBezTo>
                  <a:cubicBezTo>
                    <a:pt x="74" y="176"/>
                    <a:pt x="74" y="176"/>
                    <a:pt x="74" y="176"/>
                  </a:cubicBezTo>
                  <a:cubicBezTo>
                    <a:pt x="80" y="178"/>
                    <a:pt x="86" y="178"/>
                    <a:pt x="92" y="179"/>
                  </a:cubicBezTo>
                  <a:cubicBezTo>
                    <a:pt x="93" y="179"/>
                    <a:pt x="94" y="179"/>
                    <a:pt x="94" y="179"/>
                  </a:cubicBezTo>
                  <a:cubicBezTo>
                    <a:pt x="97" y="179"/>
                    <a:pt x="101" y="179"/>
                    <a:pt x="104" y="179"/>
                  </a:cubicBezTo>
                  <a:cubicBezTo>
                    <a:pt x="122" y="179"/>
                    <a:pt x="141" y="176"/>
                    <a:pt x="154" y="170"/>
                  </a:cubicBezTo>
                  <a:cubicBezTo>
                    <a:pt x="157" y="172"/>
                    <a:pt x="158" y="174"/>
                    <a:pt x="158" y="176"/>
                  </a:cubicBezTo>
                  <a:cubicBezTo>
                    <a:pt x="158" y="181"/>
                    <a:pt x="139" y="192"/>
                    <a:pt x="104" y="192"/>
                  </a:cubicBezTo>
                  <a:close/>
                  <a:moveTo>
                    <a:pt x="154" y="157"/>
                  </a:moveTo>
                  <a:cubicBezTo>
                    <a:pt x="152" y="158"/>
                    <a:pt x="150" y="159"/>
                    <a:pt x="147" y="161"/>
                  </a:cubicBezTo>
                  <a:cubicBezTo>
                    <a:pt x="145" y="162"/>
                    <a:pt x="142" y="163"/>
                    <a:pt x="138" y="164"/>
                  </a:cubicBezTo>
                  <a:cubicBezTo>
                    <a:pt x="131" y="166"/>
                    <a:pt x="121" y="167"/>
                    <a:pt x="110" y="168"/>
                  </a:cubicBezTo>
                  <a:cubicBezTo>
                    <a:pt x="108" y="168"/>
                    <a:pt x="106" y="168"/>
                    <a:pt x="104" y="168"/>
                  </a:cubicBezTo>
                  <a:cubicBezTo>
                    <a:pt x="103" y="168"/>
                    <a:pt x="103" y="168"/>
                    <a:pt x="103" y="168"/>
                  </a:cubicBezTo>
                  <a:cubicBezTo>
                    <a:pt x="97" y="168"/>
                    <a:pt x="92" y="167"/>
                    <a:pt x="87" y="167"/>
                  </a:cubicBezTo>
                  <a:cubicBezTo>
                    <a:pt x="86" y="167"/>
                    <a:pt x="85" y="167"/>
                    <a:pt x="84" y="167"/>
                  </a:cubicBezTo>
                  <a:cubicBezTo>
                    <a:pt x="78" y="166"/>
                    <a:pt x="73" y="165"/>
                    <a:pt x="69" y="164"/>
                  </a:cubicBezTo>
                  <a:cubicBezTo>
                    <a:pt x="65" y="163"/>
                    <a:pt x="62" y="162"/>
                    <a:pt x="60" y="161"/>
                  </a:cubicBezTo>
                  <a:cubicBezTo>
                    <a:pt x="57" y="159"/>
                    <a:pt x="55" y="158"/>
                    <a:pt x="53" y="157"/>
                  </a:cubicBezTo>
                  <a:cubicBezTo>
                    <a:pt x="50" y="155"/>
                    <a:pt x="49" y="153"/>
                    <a:pt x="49" y="151"/>
                  </a:cubicBezTo>
                  <a:cubicBezTo>
                    <a:pt x="49" y="150"/>
                    <a:pt x="50" y="148"/>
                    <a:pt x="53" y="146"/>
                  </a:cubicBezTo>
                  <a:cubicBezTo>
                    <a:pt x="58" y="148"/>
                    <a:pt x="64" y="150"/>
                    <a:pt x="71" y="151"/>
                  </a:cubicBezTo>
                  <a:cubicBezTo>
                    <a:pt x="77" y="153"/>
                    <a:pt x="83" y="154"/>
                    <a:pt x="90" y="154"/>
                  </a:cubicBezTo>
                  <a:cubicBezTo>
                    <a:pt x="92" y="154"/>
                    <a:pt x="94" y="155"/>
                    <a:pt x="96" y="155"/>
                  </a:cubicBezTo>
                  <a:cubicBezTo>
                    <a:pt x="98" y="155"/>
                    <a:pt x="101" y="155"/>
                    <a:pt x="103" y="155"/>
                  </a:cubicBezTo>
                  <a:cubicBezTo>
                    <a:pt x="103" y="155"/>
                    <a:pt x="104" y="155"/>
                    <a:pt x="104" y="155"/>
                  </a:cubicBezTo>
                  <a:cubicBezTo>
                    <a:pt x="108" y="155"/>
                    <a:pt x="112" y="155"/>
                    <a:pt x="116" y="154"/>
                  </a:cubicBezTo>
                  <a:cubicBezTo>
                    <a:pt x="116" y="154"/>
                    <a:pt x="117" y="154"/>
                    <a:pt x="117" y="154"/>
                  </a:cubicBezTo>
                  <a:cubicBezTo>
                    <a:pt x="122" y="154"/>
                    <a:pt x="126" y="153"/>
                    <a:pt x="131" y="153"/>
                  </a:cubicBezTo>
                  <a:cubicBezTo>
                    <a:pt x="133" y="152"/>
                    <a:pt x="135" y="152"/>
                    <a:pt x="137" y="151"/>
                  </a:cubicBezTo>
                  <a:cubicBezTo>
                    <a:pt x="143" y="150"/>
                    <a:pt x="149" y="148"/>
                    <a:pt x="154" y="146"/>
                  </a:cubicBezTo>
                  <a:cubicBezTo>
                    <a:pt x="157" y="148"/>
                    <a:pt x="158" y="150"/>
                    <a:pt x="158" y="151"/>
                  </a:cubicBezTo>
                  <a:cubicBezTo>
                    <a:pt x="158" y="153"/>
                    <a:pt x="157" y="155"/>
                    <a:pt x="154" y="157"/>
                  </a:cubicBezTo>
                  <a:close/>
                  <a:moveTo>
                    <a:pt x="161" y="113"/>
                  </a:moveTo>
                  <a:cubicBezTo>
                    <a:pt x="161" y="113"/>
                    <a:pt x="159" y="112"/>
                    <a:pt x="158" y="111"/>
                  </a:cubicBezTo>
                  <a:cubicBezTo>
                    <a:pt x="158" y="111"/>
                    <a:pt x="179" y="91"/>
                    <a:pt x="180" y="91"/>
                  </a:cubicBezTo>
                  <a:cubicBezTo>
                    <a:pt x="180" y="91"/>
                    <a:pt x="183" y="95"/>
                    <a:pt x="185" y="96"/>
                  </a:cubicBezTo>
                  <a:lnTo>
                    <a:pt x="161" y="1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83" name="矩形 82"/>
          <p:cNvSpPr/>
          <p:nvPr/>
        </p:nvSpPr>
        <p:spPr>
          <a:xfrm>
            <a:off x="7765732" y="6453335"/>
            <a:ext cx="1414272" cy="404665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zh-CN" altLang="en-US" sz="2000" b="1" kern="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实际支出</a:t>
            </a:r>
            <a:endParaRPr lang="zh-CN" altLang="en-US" sz="2000" b="1" kern="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TextBox 8"/>
          <p:cNvSpPr txBox="1"/>
          <p:nvPr/>
        </p:nvSpPr>
        <p:spPr>
          <a:xfrm>
            <a:off x="515469" y="5770550"/>
            <a:ext cx="649572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000" dirty="0">
                <a:solidFill>
                  <a:srgbClr val="FF0000">
                    <a:alpha val="75000"/>
                  </a:srgbClr>
                </a:solidFill>
              </a:rPr>
              <a:t>请</a:t>
            </a:r>
            <a:r>
              <a:rPr lang="zh-CN" altLang="en-US" sz="2000" dirty="0" smtClean="0">
                <a:solidFill>
                  <a:srgbClr val="FF0000">
                    <a:alpha val="75000"/>
                  </a:srgbClr>
                </a:solidFill>
              </a:rPr>
              <a:t>在此输入描述性文字</a:t>
            </a:r>
            <a:r>
              <a:rPr lang="en-US" altLang="zh-CN" sz="2000" dirty="0" smtClean="0">
                <a:solidFill>
                  <a:srgbClr val="FF0000">
                    <a:alpha val="75000"/>
                  </a:srgbClr>
                </a:solidFill>
              </a:rPr>
              <a:t>(10000</a:t>
            </a:r>
            <a:r>
              <a:rPr lang="zh-CN" altLang="en-US" sz="2000" dirty="0" smtClean="0">
                <a:solidFill>
                  <a:srgbClr val="FF0000">
                    <a:alpha val="75000"/>
                  </a:srgbClr>
                </a:solidFill>
              </a:rPr>
              <a:t>元</a:t>
            </a:r>
            <a:r>
              <a:rPr lang="en-US" altLang="zh-CN" sz="2000" dirty="0" smtClean="0">
                <a:solidFill>
                  <a:srgbClr val="FF0000">
                    <a:alpha val="75000"/>
                  </a:srgbClr>
                </a:solidFill>
              </a:rPr>
              <a:t>)</a:t>
            </a:r>
            <a:endParaRPr lang="en-US" altLang="zh-CN" sz="2000" dirty="0" smtClean="0">
              <a:solidFill>
                <a:srgbClr val="FF0000">
                  <a:alpha val="75000"/>
                </a:srgbClr>
              </a:solidFill>
            </a:endParaRPr>
          </a:p>
          <a:p>
            <a:r>
              <a:rPr lang="zh-CN" altLang="en-US" sz="1600" dirty="0" smtClean="0">
                <a:solidFill>
                  <a:prstClr val="black">
                    <a:alpha val="75000"/>
                  </a:prstClr>
                </a:solidFill>
              </a:rPr>
              <a:t>请在此输入描述性文字；</a:t>
            </a:r>
            <a:endParaRPr lang="en-US" altLang="zh-CN" sz="1600" dirty="0" smtClean="0">
              <a:solidFill>
                <a:prstClr val="black">
                  <a:alpha val="75000"/>
                </a:prstClr>
              </a:solidFill>
            </a:endParaRPr>
          </a:p>
          <a:p>
            <a:r>
              <a:rPr lang="zh-CN" altLang="en-US" sz="1600" dirty="0">
                <a:solidFill>
                  <a:prstClr val="black">
                    <a:alpha val="75000"/>
                  </a:prstClr>
                </a:solidFill>
              </a:rPr>
              <a:t>请在此输入描述性文字。</a:t>
            </a:r>
            <a:endParaRPr lang="zh-CN" altLang="en-US" sz="1600" dirty="0">
              <a:solidFill>
                <a:prstClr val="black">
                  <a:alpha val="75000"/>
                </a:prstClr>
              </a:solidFill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6548033" y="1416153"/>
            <a:ext cx="1980000" cy="1882729"/>
            <a:chOff x="6548033" y="1416153"/>
            <a:chExt cx="1980000" cy="1882729"/>
          </a:xfrm>
        </p:grpSpPr>
        <p:pic>
          <p:nvPicPr>
            <p:cNvPr id="5" name="图片 4"/>
            <p:cNvPicPr preferRelativeResize="0"/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48033" y="1416153"/>
              <a:ext cx="1980000" cy="1244371"/>
            </a:xfrm>
            <a:prstGeom prst="rect">
              <a:avLst/>
            </a:prstGeom>
            <a:ln w="25400">
              <a:solidFill>
                <a:srgbClr val="0070C0"/>
              </a:solidFill>
            </a:ln>
          </p:spPr>
        </p:pic>
        <p:sp>
          <p:nvSpPr>
            <p:cNvPr id="27" name="矩形 26"/>
            <p:cNvSpPr/>
            <p:nvPr/>
          </p:nvSpPr>
          <p:spPr>
            <a:xfrm>
              <a:off x="6800897" y="2894217"/>
              <a:ext cx="1414272" cy="404665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/>
              <a:r>
                <a:rPr lang="en-US" altLang="zh-CN" sz="2000" b="1" kern="0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3200</a:t>
              </a:r>
              <a:r>
                <a:rPr lang="zh-CN" altLang="en-US" sz="2000" b="1" kern="0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元</a:t>
              </a:r>
              <a:endParaRPr lang="zh-CN" altLang="en-US" sz="2000" b="1" kern="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6548033" y="3642258"/>
            <a:ext cx="1980000" cy="1992413"/>
            <a:chOff x="6518033" y="3642258"/>
            <a:chExt cx="1980000" cy="1992413"/>
          </a:xfrm>
        </p:grpSpPr>
        <p:pic>
          <p:nvPicPr>
            <p:cNvPr id="26" name="图片 25"/>
            <p:cNvPicPr preferRelativeResize="0"/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8033" y="3642258"/>
              <a:ext cx="1980000" cy="1244371"/>
            </a:xfrm>
            <a:prstGeom prst="rect">
              <a:avLst/>
            </a:prstGeom>
            <a:ln w="25400">
              <a:solidFill>
                <a:srgbClr val="0070C0"/>
              </a:solidFill>
            </a:ln>
          </p:spPr>
        </p:pic>
        <p:sp>
          <p:nvSpPr>
            <p:cNvPr id="28" name="矩形 27"/>
            <p:cNvSpPr/>
            <p:nvPr/>
          </p:nvSpPr>
          <p:spPr>
            <a:xfrm>
              <a:off x="6800897" y="5230006"/>
              <a:ext cx="1414272" cy="404665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/>
              <a:r>
                <a:rPr lang="en-US" altLang="zh-CN" sz="2000" b="1" kern="0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1000</a:t>
              </a:r>
              <a:r>
                <a:rPr lang="zh-CN" altLang="en-US" sz="2000" b="1" kern="0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元</a:t>
              </a:r>
              <a:endParaRPr lang="zh-CN" altLang="en-US" sz="2000" b="1" kern="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3598016" y="1416153"/>
            <a:ext cx="1980000" cy="1882729"/>
            <a:chOff x="3631550" y="1416153"/>
            <a:chExt cx="1980000" cy="1882729"/>
          </a:xfrm>
        </p:grpSpPr>
        <p:pic>
          <p:nvPicPr>
            <p:cNvPr id="4" name="图片 3"/>
            <p:cNvPicPr preferRelativeResize="0"/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1550" y="1416153"/>
              <a:ext cx="1980000" cy="1244371"/>
            </a:xfrm>
            <a:prstGeom prst="rect">
              <a:avLst/>
            </a:prstGeom>
            <a:ln w="25400">
              <a:solidFill>
                <a:srgbClr val="0070C0"/>
              </a:solidFill>
            </a:ln>
          </p:spPr>
        </p:pic>
        <p:sp>
          <p:nvSpPr>
            <p:cNvPr id="30" name="矩形 29"/>
            <p:cNvSpPr/>
            <p:nvPr/>
          </p:nvSpPr>
          <p:spPr>
            <a:xfrm>
              <a:off x="3864864" y="2894217"/>
              <a:ext cx="1414272" cy="404665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/>
              <a:r>
                <a:rPr lang="en-US" altLang="zh-CN" sz="2000" b="1" kern="0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3200</a:t>
              </a:r>
              <a:r>
                <a:rPr lang="zh-CN" altLang="en-US" sz="2000" b="1" kern="0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元</a:t>
              </a:r>
              <a:endParaRPr lang="zh-CN" altLang="en-US" sz="2000" b="1" kern="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598016" y="3642258"/>
            <a:ext cx="1980000" cy="1992413"/>
            <a:chOff x="3613016" y="3642258"/>
            <a:chExt cx="1980000" cy="1992413"/>
          </a:xfrm>
        </p:grpSpPr>
        <p:pic>
          <p:nvPicPr>
            <p:cNvPr id="25" name="图片 24"/>
            <p:cNvPicPr preferRelativeResize="0"/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3016" y="3642258"/>
              <a:ext cx="1980000" cy="1244371"/>
            </a:xfrm>
            <a:prstGeom prst="rect">
              <a:avLst/>
            </a:prstGeom>
            <a:ln w="25400">
              <a:solidFill>
                <a:srgbClr val="0070C0"/>
              </a:solidFill>
            </a:ln>
          </p:spPr>
        </p:pic>
        <p:sp>
          <p:nvSpPr>
            <p:cNvPr id="31" name="矩形 30"/>
            <p:cNvSpPr/>
            <p:nvPr/>
          </p:nvSpPr>
          <p:spPr>
            <a:xfrm>
              <a:off x="3864864" y="5230006"/>
              <a:ext cx="1414272" cy="404665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/>
              <a:r>
                <a:rPr lang="en-US" altLang="zh-CN" sz="2000" b="1" kern="0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1100</a:t>
              </a:r>
              <a:r>
                <a:rPr lang="zh-CN" altLang="en-US" sz="2000" b="1" kern="0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元</a:t>
              </a:r>
              <a:endParaRPr lang="zh-CN" altLang="en-US" sz="2000" b="1" kern="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48000" y="1416153"/>
            <a:ext cx="1980000" cy="1882729"/>
            <a:chOff x="648000" y="1416153"/>
            <a:chExt cx="1980000" cy="1882729"/>
          </a:xfrm>
        </p:grpSpPr>
        <p:pic>
          <p:nvPicPr>
            <p:cNvPr id="2" name="图片 1"/>
            <p:cNvPicPr preferRelativeResize="0"/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8000" y="1416153"/>
              <a:ext cx="1980000" cy="1244371"/>
            </a:xfrm>
            <a:prstGeom prst="rect">
              <a:avLst/>
            </a:prstGeom>
            <a:ln w="25400">
              <a:solidFill>
                <a:srgbClr val="0070C0"/>
              </a:solidFill>
            </a:ln>
          </p:spPr>
        </p:pic>
        <p:sp>
          <p:nvSpPr>
            <p:cNvPr id="32" name="矩形 31"/>
            <p:cNvSpPr/>
            <p:nvPr/>
          </p:nvSpPr>
          <p:spPr>
            <a:xfrm>
              <a:off x="928831" y="2894217"/>
              <a:ext cx="1414272" cy="404665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/>
              <a:r>
                <a:rPr lang="en-US" altLang="zh-CN" sz="2000" b="1" kern="0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1560</a:t>
              </a:r>
              <a:r>
                <a:rPr lang="zh-CN" altLang="en-US" sz="2000" b="1" kern="0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元</a:t>
              </a:r>
              <a:endParaRPr lang="zh-CN" altLang="en-US" sz="2000" b="1" kern="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48000" y="3642258"/>
            <a:ext cx="1980000" cy="1992413"/>
            <a:chOff x="648000" y="3642258"/>
            <a:chExt cx="1980000" cy="1992413"/>
          </a:xfrm>
        </p:grpSpPr>
        <p:pic>
          <p:nvPicPr>
            <p:cNvPr id="24" name="图片 23"/>
            <p:cNvPicPr preferRelativeResize="0"/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8000" y="3642258"/>
              <a:ext cx="1980000" cy="1244371"/>
            </a:xfrm>
            <a:prstGeom prst="rect">
              <a:avLst/>
            </a:prstGeom>
            <a:ln w="25400">
              <a:solidFill>
                <a:srgbClr val="0070C0"/>
              </a:solidFill>
            </a:ln>
          </p:spPr>
        </p:pic>
        <p:sp>
          <p:nvSpPr>
            <p:cNvPr id="33" name="矩形 32"/>
            <p:cNvSpPr/>
            <p:nvPr/>
          </p:nvSpPr>
          <p:spPr>
            <a:xfrm>
              <a:off x="928831" y="5230006"/>
              <a:ext cx="1414272" cy="404665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/>
              <a:r>
                <a:rPr lang="en-US" altLang="zh-CN" sz="2000" b="1" kern="0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1460</a:t>
              </a:r>
              <a:r>
                <a:rPr lang="zh-CN" altLang="en-US" sz="2000" b="1" kern="0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元</a:t>
              </a:r>
              <a:endParaRPr lang="zh-CN" altLang="en-US" sz="2000" b="1" kern="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620688"/>
            <a:ext cx="1547663" cy="741068"/>
            <a:chOff x="0" y="994645"/>
            <a:chExt cx="1547663" cy="741068"/>
          </a:xfrm>
        </p:grpSpPr>
        <p:sp>
          <p:nvSpPr>
            <p:cNvPr id="5" name="矩形 4"/>
            <p:cNvSpPr/>
            <p:nvPr/>
          </p:nvSpPr>
          <p:spPr>
            <a:xfrm>
              <a:off x="0" y="994645"/>
              <a:ext cx="1547663" cy="741068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zh-CN" altLang="en-US" ker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6" name="TextBox 47"/>
            <p:cNvSpPr txBox="1"/>
            <p:nvPr/>
          </p:nvSpPr>
          <p:spPr>
            <a:xfrm>
              <a:off x="125759" y="994645"/>
              <a:ext cx="129614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000" b="1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目录</a:t>
              </a:r>
              <a:endParaRPr lang="zh-CN" altLang="en-US" sz="4000" b="1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2063299" y="1668794"/>
            <a:ext cx="576064" cy="576000"/>
          </a:xfrm>
          <a:prstGeom prst="rect">
            <a:avLst/>
          </a:prstGeom>
          <a:solidFill>
            <a:schemeClr val="tx1">
              <a:alpha val="2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982175" y="1580849"/>
            <a:ext cx="576064" cy="576000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zh-CN" altLang="en-US" sz="2400" b="1" kern="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一</a:t>
            </a:r>
            <a:endParaRPr lang="zh-CN" altLang="en-US" sz="2400" b="1" kern="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765846" y="1572074"/>
            <a:ext cx="1845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>
                <a:solidFill>
                  <a:prstClr val="black">
                    <a:alpha val="75000"/>
                  </a:prstClr>
                </a:solidFill>
              </a:rPr>
              <a:t>项目简介</a:t>
            </a:r>
            <a:endParaRPr lang="zh-CN" altLang="en-US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732121" y="1756739"/>
            <a:ext cx="29362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prstClr val="black">
                    <a:alpha val="75000"/>
                  </a:prstClr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Project </a:t>
            </a:r>
            <a:r>
              <a:rPr lang="en-US" altLang="zh-CN" sz="2000" b="1" dirty="0">
                <a:solidFill>
                  <a:prstClr val="black">
                    <a:alpha val="75000"/>
                  </a:prstClr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Introduction</a:t>
            </a:r>
            <a:endParaRPr lang="zh-CN" altLang="en-US" sz="2000" b="1" dirty="0">
              <a:solidFill>
                <a:prstClr val="black">
                  <a:alpha val="75000"/>
                </a:prstClr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063299" y="2639050"/>
            <a:ext cx="576064" cy="576000"/>
          </a:xfrm>
          <a:prstGeom prst="rect">
            <a:avLst/>
          </a:prstGeom>
          <a:solidFill>
            <a:schemeClr val="tx1">
              <a:alpha val="2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82175" y="2551106"/>
            <a:ext cx="576064" cy="576000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zh-CN" altLang="en-US" sz="2400" b="1" kern="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二</a:t>
            </a:r>
            <a:endParaRPr lang="zh-CN" altLang="en-US" sz="2400" b="1" kern="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765846" y="2542331"/>
            <a:ext cx="1845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>
                <a:solidFill>
                  <a:prstClr val="black">
                    <a:alpha val="75000"/>
                  </a:prstClr>
                </a:solidFill>
              </a:rPr>
              <a:t>进展情况</a:t>
            </a:r>
            <a:endParaRPr lang="zh-CN" altLang="en-US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732121" y="2726996"/>
            <a:ext cx="29362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prstClr val="black">
                    <a:alpha val="75000"/>
                  </a:prstClr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Procedure Description</a:t>
            </a:r>
            <a:endParaRPr lang="zh-CN" altLang="en-US" sz="2000" b="1" dirty="0">
              <a:solidFill>
                <a:prstClr val="black">
                  <a:alpha val="75000"/>
                </a:prstClr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063299" y="3610660"/>
            <a:ext cx="576064" cy="576000"/>
          </a:xfrm>
          <a:prstGeom prst="rect">
            <a:avLst/>
          </a:prstGeom>
          <a:solidFill>
            <a:schemeClr val="tx1">
              <a:alpha val="2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982175" y="3521362"/>
            <a:ext cx="576064" cy="576000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zh-CN" altLang="en-US" sz="2400" b="1" kern="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三</a:t>
            </a:r>
            <a:endParaRPr lang="zh-CN" altLang="en-US" sz="2400" b="1" kern="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765846" y="3512587"/>
            <a:ext cx="1845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>
                <a:solidFill>
                  <a:prstClr val="black">
                    <a:alpha val="75000"/>
                  </a:prstClr>
                </a:solidFill>
              </a:rPr>
              <a:t>资金使用</a:t>
            </a:r>
            <a:endParaRPr lang="zh-CN" altLang="en-US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732121" y="3697252"/>
            <a:ext cx="29362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prstClr val="black">
                    <a:alpha val="75000"/>
                  </a:prstClr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Use </a:t>
            </a:r>
            <a:r>
              <a:rPr lang="en-US" altLang="zh-CN" sz="2000" b="1" dirty="0">
                <a:solidFill>
                  <a:prstClr val="black">
                    <a:alpha val="75000"/>
                  </a:prstClr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of </a:t>
            </a:r>
            <a:r>
              <a:rPr lang="en-US" altLang="zh-CN" sz="2000" b="1" dirty="0" smtClean="0">
                <a:solidFill>
                  <a:prstClr val="black">
                    <a:alpha val="75000"/>
                  </a:prstClr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Funds</a:t>
            </a:r>
            <a:endParaRPr lang="zh-CN" altLang="en-US" sz="2000" b="1" dirty="0">
              <a:solidFill>
                <a:prstClr val="black">
                  <a:alpha val="75000"/>
                </a:prstClr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063299" y="4580917"/>
            <a:ext cx="576064" cy="576000"/>
          </a:xfrm>
          <a:prstGeom prst="rect">
            <a:avLst/>
          </a:prstGeom>
          <a:solidFill>
            <a:schemeClr val="tx1">
              <a:alpha val="2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982175" y="4492972"/>
            <a:ext cx="576064" cy="576000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zh-CN" altLang="en-US" sz="2400" b="1" kern="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四</a:t>
            </a:r>
            <a:endParaRPr lang="zh-CN" altLang="en-US" sz="2400" b="1" kern="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765846" y="4484197"/>
            <a:ext cx="1845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>
                <a:solidFill>
                  <a:prstClr val="black">
                    <a:alpha val="75000"/>
                  </a:prstClr>
                </a:solidFill>
              </a:rPr>
              <a:t>后期计划</a:t>
            </a:r>
            <a:endParaRPr lang="zh-CN" altLang="en-US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732121" y="4668862"/>
            <a:ext cx="29362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prstClr val="black">
                    <a:alpha val="75000"/>
                  </a:prstClr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Future Plans</a:t>
            </a:r>
            <a:endParaRPr lang="zh-CN" altLang="en-US" sz="2000" b="1" dirty="0">
              <a:solidFill>
                <a:prstClr val="black">
                  <a:alpha val="75000"/>
                </a:prstClr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604448" y="6453335"/>
            <a:ext cx="575556" cy="404665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063299" y="5551172"/>
            <a:ext cx="576064" cy="576000"/>
          </a:xfrm>
          <a:prstGeom prst="rect">
            <a:avLst/>
          </a:prstGeom>
          <a:solidFill>
            <a:schemeClr val="tx1">
              <a:alpha val="2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982175" y="5463227"/>
            <a:ext cx="576064" cy="576000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zh-CN" altLang="en-US" sz="2400" b="1" kern="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五</a:t>
            </a:r>
            <a:endParaRPr lang="zh-CN" altLang="en-US" sz="2400" b="1" kern="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765846" y="5454452"/>
            <a:ext cx="1845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 smtClean="0">
                <a:solidFill>
                  <a:prstClr val="black">
                    <a:alpha val="75000"/>
                  </a:prstClr>
                </a:solidFill>
              </a:rPr>
              <a:t>人员分工</a:t>
            </a:r>
            <a:endParaRPr lang="zh-CN" altLang="en-US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732121" y="5639117"/>
            <a:ext cx="29362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prstClr val="black">
                    <a:alpha val="75000"/>
                  </a:prstClr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Division of Staff</a:t>
            </a:r>
            <a:endParaRPr lang="zh-CN" altLang="en-US" sz="2000" b="1" dirty="0">
              <a:solidFill>
                <a:prstClr val="black">
                  <a:alpha val="75000"/>
                </a:prstClr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500"/>
    </mc:Choice>
    <mc:Fallback>
      <p:transition spd="slow" advClick="0" advTm="25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 animBg="1"/>
      <p:bldP spid="12" grpId="0" animBg="1"/>
      <p:bldP spid="13" grpId="0"/>
      <p:bldP spid="14" grpId="0"/>
      <p:bldP spid="15" grpId="0" animBg="1"/>
      <p:bldP spid="16" grpId="0" animBg="1"/>
      <p:bldP spid="17" grpId="0"/>
      <p:bldP spid="18" grpId="0"/>
      <p:bldP spid="19" grpId="0" animBg="1"/>
      <p:bldP spid="20" grpId="0" animBg="1"/>
      <p:bldP spid="21" grpId="0"/>
      <p:bldP spid="22" grpId="0"/>
      <p:bldP spid="23" grpId="0" animBg="1"/>
      <p:bldP spid="24" grpId="0" animBg="1"/>
      <p:bldP spid="25" grpId="0" animBg="1"/>
      <p:bldP spid="26" grpId="0"/>
      <p:bldP spid="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725771" y="578377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400" dirty="0" smtClean="0">
                <a:solidFill>
                  <a:prstClr val="black">
                    <a:alpha val="75000"/>
                  </a:prstClr>
                </a:solidFill>
              </a:rPr>
              <a:t>资金使用</a:t>
            </a:r>
            <a:endParaRPr lang="zh-CN" altLang="en-US" sz="2400" dirty="0">
              <a:solidFill>
                <a:prstClr val="black">
                  <a:alpha val="75000"/>
                </a:prstClr>
              </a:solidFill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0" y="478800"/>
            <a:ext cx="648000" cy="662400"/>
            <a:chOff x="323528" y="692624"/>
            <a:chExt cx="3600400" cy="3688118"/>
          </a:xfrm>
        </p:grpSpPr>
        <p:grpSp>
          <p:nvGrpSpPr>
            <p:cNvPr id="9" name="组合 8"/>
            <p:cNvGrpSpPr/>
            <p:nvPr/>
          </p:nvGrpSpPr>
          <p:grpSpPr>
            <a:xfrm>
              <a:off x="323528" y="692624"/>
              <a:ext cx="3600400" cy="3688118"/>
              <a:chOff x="925401" y="3148271"/>
              <a:chExt cx="2664296" cy="2664296"/>
            </a:xfrm>
          </p:grpSpPr>
          <p:sp>
            <p:nvSpPr>
              <p:cNvPr id="11" name="矩形 10"/>
              <p:cNvSpPr/>
              <p:nvPr userDrawn="1"/>
            </p:nvSpPr>
            <p:spPr>
              <a:xfrm>
                <a:off x="925401" y="3148271"/>
                <a:ext cx="2664296" cy="266429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矩形 11"/>
              <p:cNvSpPr/>
              <p:nvPr userDrawn="1"/>
            </p:nvSpPr>
            <p:spPr>
              <a:xfrm>
                <a:off x="1069417" y="3292287"/>
                <a:ext cx="2376264" cy="2376264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1149928" y="1539483"/>
              <a:ext cx="1947600" cy="1994400"/>
            </a:xfrm>
            <a:custGeom>
              <a:avLst/>
              <a:gdLst>
                <a:gd name="T0" fmla="*/ 190 w 202"/>
                <a:gd name="T1" fmla="*/ 80 h 203"/>
                <a:gd name="T2" fmla="*/ 193 w 202"/>
                <a:gd name="T3" fmla="*/ 67 h 203"/>
                <a:gd name="T4" fmla="*/ 119 w 202"/>
                <a:gd name="T5" fmla="*/ 3 h 203"/>
                <a:gd name="T6" fmla="*/ 2 w 202"/>
                <a:gd name="T7" fmla="*/ 129 h 203"/>
                <a:gd name="T8" fmla="*/ 37 w 202"/>
                <a:gd name="T9" fmla="*/ 172 h 203"/>
                <a:gd name="T10" fmla="*/ 104 w 202"/>
                <a:gd name="T11" fmla="*/ 203 h 203"/>
                <a:gd name="T12" fmla="*/ 170 w 202"/>
                <a:gd name="T13" fmla="*/ 172 h 203"/>
                <a:gd name="T14" fmla="*/ 170 w 202"/>
                <a:gd name="T15" fmla="*/ 127 h 203"/>
                <a:gd name="T16" fmla="*/ 199 w 202"/>
                <a:gd name="T17" fmla="*/ 103 h 203"/>
                <a:gd name="T18" fmla="*/ 200 w 202"/>
                <a:gd name="T19" fmla="*/ 94 h 203"/>
                <a:gd name="T20" fmla="*/ 37 w 202"/>
                <a:gd name="T21" fmla="*/ 127 h 203"/>
                <a:gd name="T22" fmla="*/ 17 w 202"/>
                <a:gd name="T23" fmla="*/ 124 h 203"/>
                <a:gd name="T24" fmla="*/ 178 w 202"/>
                <a:gd name="T25" fmla="*/ 72 h 203"/>
                <a:gd name="T26" fmla="*/ 104 w 202"/>
                <a:gd name="T27" fmla="*/ 100 h 203"/>
                <a:gd name="T28" fmla="*/ 104 w 202"/>
                <a:gd name="T29" fmla="*/ 192 h 203"/>
                <a:gd name="T30" fmla="*/ 56 w 202"/>
                <a:gd name="T31" fmla="*/ 183 h 203"/>
                <a:gd name="T32" fmla="*/ 49 w 202"/>
                <a:gd name="T33" fmla="*/ 176 h 203"/>
                <a:gd name="T34" fmla="*/ 68 w 202"/>
                <a:gd name="T35" fmla="*/ 175 h 203"/>
                <a:gd name="T36" fmla="*/ 74 w 202"/>
                <a:gd name="T37" fmla="*/ 176 h 203"/>
                <a:gd name="T38" fmla="*/ 94 w 202"/>
                <a:gd name="T39" fmla="*/ 179 h 203"/>
                <a:gd name="T40" fmla="*/ 154 w 202"/>
                <a:gd name="T41" fmla="*/ 170 h 203"/>
                <a:gd name="T42" fmla="*/ 104 w 202"/>
                <a:gd name="T43" fmla="*/ 192 h 203"/>
                <a:gd name="T44" fmla="*/ 147 w 202"/>
                <a:gd name="T45" fmla="*/ 161 h 203"/>
                <a:gd name="T46" fmla="*/ 110 w 202"/>
                <a:gd name="T47" fmla="*/ 168 h 203"/>
                <a:gd name="T48" fmla="*/ 103 w 202"/>
                <a:gd name="T49" fmla="*/ 168 h 203"/>
                <a:gd name="T50" fmla="*/ 84 w 202"/>
                <a:gd name="T51" fmla="*/ 167 h 203"/>
                <a:gd name="T52" fmla="*/ 60 w 202"/>
                <a:gd name="T53" fmla="*/ 161 h 203"/>
                <a:gd name="T54" fmla="*/ 49 w 202"/>
                <a:gd name="T55" fmla="*/ 151 h 203"/>
                <a:gd name="T56" fmla="*/ 71 w 202"/>
                <a:gd name="T57" fmla="*/ 151 h 203"/>
                <a:gd name="T58" fmla="*/ 96 w 202"/>
                <a:gd name="T59" fmla="*/ 155 h 203"/>
                <a:gd name="T60" fmla="*/ 104 w 202"/>
                <a:gd name="T61" fmla="*/ 155 h 203"/>
                <a:gd name="T62" fmla="*/ 117 w 202"/>
                <a:gd name="T63" fmla="*/ 154 h 203"/>
                <a:gd name="T64" fmla="*/ 137 w 202"/>
                <a:gd name="T65" fmla="*/ 151 h 203"/>
                <a:gd name="T66" fmla="*/ 158 w 202"/>
                <a:gd name="T67" fmla="*/ 151 h 203"/>
                <a:gd name="T68" fmla="*/ 161 w 202"/>
                <a:gd name="T69" fmla="*/ 113 h 203"/>
                <a:gd name="T70" fmla="*/ 180 w 202"/>
                <a:gd name="T71" fmla="*/ 91 h 203"/>
                <a:gd name="T72" fmla="*/ 161 w 202"/>
                <a:gd name="T73" fmla="*/ 11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2" h="203">
                  <a:moveTo>
                    <a:pt x="200" y="94"/>
                  </a:moveTo>
                  <a:cubicBezTo>
                    <a:pt x="200" y="93"/>
                    <a:pt x="194" y="85"/>
                    <a:pt x="190" y="80"/>
                  </a:cubicBezTo>
                  <a:cubicBezTo>
                    <a:pt x="193" y="77"/>
                    <a:pt x="193" y="77"/>
                    <a:pt x="193" y="77"/>
                  </a:cubicBezTo>
                  <a:cubicBezTo>
                    <a:pt x="196" y="74"/>
                    <a:pt x="196" y="70"/>
                    <a:pt x="193" y="67"/>
                  </a:cubicBezTo>
                  <a:cubicBezTo>
                    <a:pt x="129" y="3"/>
                    <a:pt x="129" y="3"/>
                    <a:pt x="129" y="3"/>
                  </a:cubicBezTo>
                  <a:cubicBezTo>
                    <a:pt x="126" y="0"/>
                    <a:pt x="122" y="0"/>
                    <a:pt x="119" y="3"/>
                  </a:cubicBezTo>
                  <a:cubicBezTo>
                    <a:pt x="2" y="119"/>
                    <a:pt x="2" y="119"/>
                    <a:pt x="2" y="119"/>
                  </a:cubicBezTo>
                  <a:cubicBezTo>
                    <a:pt x="0" y="122"/>
                    <a:pt x="0" y="127"/>
                    <a:pt x="2" y="129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72"/>
                    <a:pt x="37" y="172"/>
                    <a:pt x="37" y="172"/>
                  </a:cubicBezTo>
                  <a:cubicBezTo>
                    <a:pt x="37" y="172"/>
                    <a:pt x="37" y="175"/>
                    <a:pt x="37" y="176"/>
                  </a:cubicBezTo>
                  <a:cubicBezTo>
                    <a:pt x="37" y="194"/>
                    <a:pt x="71" y="203"/>
                    <a:pt x="104" y="203"/>
                  </a:cubicBezTo>
                  <a:cubicBezTo>
                    <a:pt x="136" y="203"/>
                    <a:pt x="170" y="194"/>
                    <a:pt x="170" y="176"/>
                  </a:cubicBezTo>
                  <a:cubicBezTo>
                    <a:pt x="170" y="175"/>
                    <a:pt x="170" y="172"/>
                    <a:pt x="170" y="172"/>
                  </a:cubicBezTo>
                  <a:cubicBezTo>
                    <a:pt x="170" y="151"/>
                    <a:pt x="170" y="151"/>
                    <a:pt x="170" y="151"/>
                  </a:cubicBezTo>
                  <a:cubicBezTo>
                    <a:pt x="170" y="127"/>
                    <a:pt x="170" y="127"/>
                    <a:pt x="170" y="127"/>
                  </a:cubicBezTo>
                  <a:cubicBezTo>
                    <a:pt x="170" y="124"/>
                    <a:pt x="170" y="124"/>
                    <a:pt x="170" y="124"/>
                  </a:cubicBezTo>
                  <a:cubicBezTo>
                    <a:pt x="199" y="103"/>
                    <a:pt x="199" y="103"/>
                    <a:pt x="199" y="103"/>
                  </a:cubicBezTo>
                  <a:cubicBezTo>
                    <a:pt x="200" y="102"/>
                    <a:pt x="201" y="101"/>
                    <a:pt x="201" y="99"/>
                  </a:cubicBezTo>
                  <a:cubicBezTo>
                    <a:pt x="202" y="97"/>
                    <a:pt x="201" y="95"/>
                    <a:pt x="200" y="94"/>
                  </a:cubicBezTo>
                  <a:close/>
                  <a:moveTo>
                    <a:pt x="38" y="126"/>
                  </a:moveTo>
                  <a:cubicBezTo>
                    <a:pt x="37" y="126"/>
                    <a:pt x="37" y="127"/>
                    <a:pt x="37" y="127"/>
                  </a:cubicBezTo>
                  <a:cubicBezTo>
                    <a:pt x="37" y="144"/>
                    <a:pt x="37" y="144"/>
                    <a:pt x="37" y="144"/>
                  </a:cubicBezTo>
                  <a:cubicBezTo>
                    <a:pt x="17" y="124"/>
                    <a:pt x="17" y="124"/>
                    <a:pt x="17" y="124"/>
                  </a:cubicBezTo>
                  <a:cubicBezTo>
                    <a:pt x="124" y="18"/>
                    <a:pt x="124" y="18"/>
                    <a:pt x="124" y="18"/>
                  </a:cubicBezTo>
                  <a:cubicBezTo>
                    <a:pt x="178" y="72"/>
                    <a:pt x="178" y="72"/>
                    <a:pt x="178" y="72"/>
                  </a:cubicBezTo>
                  <a:cubicBezTo>
                    <a:pt x="145" y="105"/>
                    <a:pt x="145" y="105"/>
                    <a:pt x="145" y="105"/>
                  </a:cubicBezTo>
                  <a:cubicBezTo>
                    <a:pt x="133" y="101"/>
                    <a:pt x="118" y="100"/>
                    <a:pt x="104" y="100"/>
                  </a:cubicBezTo>
                  <a:cubicBezTo>
                    <a:pt x="71" y="100"/>
                    <a:pt x="39" y="109"/>
                    <a:pt x="38" y="126"/>
                  </a:cubicBezTo>
                  <a:close/>
                  <a:moveTo>
                    <a:pt x="104" y="192"/>
                  </a:moveTo>
                  <a:cubicBezTo>
                    <a:pt x="95" y="192"/>
                    <a:pt x="87" y="191"/>
                    <a:pt x="80" y="190"/>
                  </a:cubicBezTo>
                  <a:cubicBezTo>
                    <a:pt x="69" y="189"/>
                    <a:pt x="61" y="186"/>
                    <a:pt x="56" y="183"/>
                  </a:cubicBezTo>
                  <a:cubicBezTo>
                    <a:pt x="51" y="180"/>
                    <a:pt x="49" y="178"/>
                    <a:pt x="49" y="176"/>
                  </a:cubicBezTo>
                  <a:cubicBezTo>
                    <a:pt x="49" y="176"/>
                    <a:pt x="49" y="176"/>
                    <a:pt x="49" y="176"/>
                  </a:cubicBezTo>
                  <a:cubicBezTo>
                    <a:pt x="49" y="174"/>
                    <a:pt x="50" y="172"/>
                    <a:pt x="53" y="170"/>
                  </a:cubicBezTo>
                  <a:cubicBezTo>
                    <a:pt x="58" y="172"/>
                    <a:pt x="63" y="174"/>
                    <a:pt x="68" y="175"/>
                  </a:cubicBezTo>
                  <a:cubicBezTo>
                    <a:pt x="70" y="176"/>
                    <a:pt x="72" y="176"/>
                    <a:pt x="74" y="176"/>
                  </a:cubicBezTo>
                  <a:cubicBezTo>
                    <a:pt x="74" y="176"/>
                    <a:pt x="74" y="176"/>
                    <a:pt x="74" y="176"/>
                  </a:cubicBezTo>
                  <a:cubicBezTo>
                    <a:pt x="80" y="178"/>
                    <a:pt x="86" y="178"/>
                    <a:pt x="92" y="179"/>
                  </a:cubicBezTo>
                  <a:cubicBezTo>
                    <a:pt x="93" y="179"/>
                    <a:pt x="94" y="179"/>
                    <a:pt x="94" y="179"/>
                  </a:cubicBezTo>
                  <a:cubicBezTo>
                    <a:pt x="97" y="179"/>
                    <a:pt x="101" y="179"/>
                    <a:pt x="104" y="179"/>
                  </a:cubicBezTo>
                  <a:cubicBezTo>
                    <a:pt x="122" y="179"/>
                    <a:pt x="141" y="176"/>
                    <a:pt x="154" y="170"/>
                  </a:cubicBezTo>
                  <a:cubicBezTo>
                    <a:pt x="157" y="172"/>
                    <a:pt x="158" y="174"/>
                    <a:pt x="158" y="176"/>
                  </a:cubicBezTo>
                  <a:cubicBezTo>
                    <a:pt x="158" y="181"/>
                    <a:pt x="139" y="192"/>
                    <a:pt x="104" y="192"/>
                  </a:cubicBezTo>
                  <a:close/>
                  <a:moveTo>
                    <a:pt x="154" y="157"/>
                  </a:moveTo>
                  <a:cubicBezTo>
                    <a:pt x="152" y="158"/>
                    <a:pt x="150" y="159"/>
                    <a:pt x="147" y="161"/>
                  </a:cubicBezTo>
                  <a:cubicBezTo>
                    <a:pt x="145" y="162"/>
                    <a:pt x="142" y="163"/>
                    <a:pt x="138" y="164"/>
                  </a:cubicBezTo>
                  <a:cubicBezTo>
                    <a:pt x="131" y="166"/>
                    <a:pt x="121" y="167"/>
                    <a:pt x="110" y="168"/>
                  </a:cubicBezTo>
                  <a:cubicBezTo>
                    <a:pt x="108" y="168"/>
                    <a:pt x="106" y="168"/>
                    <a:pt x="104" y="168"/>
                  </a:cubicBezTo>
                  <a:cubicBezTo>
                    <a:pt x="103" y="168"/>
                    <a:pt x="103" y="168"/>
                    <a:pt x="103" y="168"/>
                  </a:cubicBezTo>
                  <a:cubicBezTo>
                    <a:pt x="97" y="168"/>
                    <a:pt x="92" y="167"/>
                    <a:pt x="87" y="167"/>
                  </a:cubicBezTo>
                  <a:cubicBezTo>
                    <a:pt x="86" y="167"/>
                    <a:pt x="85" y="167"/>
                    <a:pt x="84" y="167"/>
                  </a:cubicBezTo>
                  <a:cubicBezTo>
                    <a:pt x="78" y="166"/>
                    <a:pt x="73" y="165"/>
                    <a:pt x="69" y="164"/>
                  </a:cubicBezTo>
                  <a:cubicBezTo>
                    <a:pt x="65" y="163"/>
                    <a:pt x="62" y="162"/>
                    <a:pt x="60" y="161"/>
                  </a:cubicBezTo>
                  <a:cubicBezTo>
                    <a:pt x="57" y="159"/>
                    <a:pt x="55" y="158"/>
                    <a:pt x="53" y="157"/>
                  </a:cubicBezTo>
                  <a:cubicBezTo>
                    <a:pt x="50" y="155"/>
                    <a:pt x="49" y="153"/>
                    <a:pt x="49" y="151"/>
                  </a:cubicBezTo>
                  <a:cubicBezTo>
                    <a:pt x="49" y="150"/>
                    <a:pt x="50" y="148"/>
                    <a:pt x="53" y="146"/>
                  </a:cubicBezTo>
                  <a:cubicBezTo>
                    <a:pt x="58" y="148"/>
                    <a:pt x="64" y="150"/>
                    <a:pt x="71" y="151"/>
                  </a:cubicBezTo>
                  <a:cubicBezTo>
                    <a:pt x="77" y="153"/>
                    <a:pt x="83" y="154"/>
                    <a:pt x="90" y="154"/>
                  </a:cubicBezTo>
                  <a:cubicBezTo>
                    <a:pt x="92" y="154"/>
                    <a:pt x="94" y="155"/>
                    <a:pt x="96" y="155"/>
                  </a:cubicBezTo>
                  <a:cubicBezTo>
                    <a:pt x="98" y="155"/>
                    <a:pt x="101" y="155"/>
                    <a:pt x="103" y="155"/>
                  </a:cubicBezTo>
                  <a:cubicBezTo>
                    <a:pt x="103" y="155"/>
                    <a:pt x="104" y="155"/>
                    <a:pt x="104" y="155"/>
                  </a:cubicBezTo>
                  <a:cubicBezTo>
                    <a:pt x="108" y="155"/>
                    <a:pt x="112" y="155"/>
                    <a:pt x="116" y="154"/>
                  </a:cubicBezTo>
                  <a:cubicBezTo>
                    <a:pt x="116" y="154"/>
                    <a:pt x="117" y="154"/>
                    <a:pt x="117" y="154"/>
                  </a:cubicBezTo>
                  <a:cubicBezTo>
                    <a:pt x="122" y="154"/>
                    <a:pt x="126" y="153"/>
                    <a:pt x="131" y="153"/>
                  </a:cubicBezTo>
                  <a:cubicBezTo>
                    <a:pt x="133" y="152"/>
                    <a:pt x="135" y="152"/>
                    <a:pt x="137" y="151"/>
                  </a:cubicBezTo>
                  <a:cubicBezTo>
                    <a:pt x="143" y="150"/>
                    <a:pt x="149" y="148"/>
                    <a:pt x="154" y="146"/>
                  </a:cubicBezTo>
                  <a:cubicBezTo>
                    <a:pt x="157" y="148"/>
                    <a:pt x="158" y="150"/>
                    <a:pt x="158" y="151"/>
                  </a:cubicBezTo>
                  <a:cubicBezTo>
                    <a:pt x="158" y="153"/>
                    <a:pt x="157" y="155"/>
                    <a:pt x="154" y="157"/>
                  </a:cubicBezTo>
                  <a:close/>
                  <a:moveTo>
                    <a:pt x="161" y="113"/>
                  </a:moveTo>
                  <a:cubicBezTo>
                    <a:pt x="161" y="113"/>
                    <a:pt x="159" y="112"/>
                    <a:pt x="158" y="111"/>
                  </a:cubicBezTo>
                  <a:cubicBezTo>
                    <a:pt x="158" y="111"/>
                    <a:pt x="179" y="91"/>
                    <a:pt x="180" y="91"/>
                  </a:cubicBezTo>
                  <a:cubicBezTo>
                    <a:pt x="180" y="91"/>
                    <a:pt x="183" y="95"/>
                    <a:pt x="185" y="96"/>
                  </a:cubicBezTo>
                  <a:lnTo>
                    <a:pt x="161" y="1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83" name="矩形 82"/>
          <p:cNvSpPr/>
          <p:nvPr/>
        </p:nvSpPr>
        <p:spPr>
          <a:xfrm>
            <a:off x="7765732" y="6453335"/>
            <a:ext cx="1414272" cy="404665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zh-CN" altLang="en-US" sz="2000" b="1" kern="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实际支出</a:t>
            </a:r>
            <a:endParaRPr lang="zh-CN" altLang="en-US" sz="2000" b="1" kern="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TextBox 8"/>
          <p:cNvSpPr txBox="1"/>
          <p:nvPr/>
        </p:nvSpPr>
        <p:spPr>
          <a:xfrm>
            <a:off x="515469" y="5770550"/>
            <a:ext cx="649572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000" dirty="0">
                <a:solidFill>
                  <a:srgbClr val="FF0000">
                    <a:alpha val="75000"/>
                  </a:srgbClr>
                </a:solidFill>
              </a:rPr>
              <a:t>请在此输入描述性文字</a:t>
            </a:r>
            <a:r>
              <a:rPr lang="en-US" altLang="zh-CN" sz="2000" dirty="0" smtClean="0">
                <a:solidFill>
                  <a:srgbClr val="FF0000">
                    <a:alpha val="75000"/>
                  </a:srgbClr>
                </a:solidFill>
              </a:rPr>
              <a:t>(3000</a:t>
            </a:r>
            <a:r>
              <a:rPr lang="zh-CN" altLang="en-US" sz="2000" dirty="0" smtClean="0">
                <a:solidFill>
                  <a:srgbClr val="FF0000">
                    <a:alpha val="75000"/>
                  </a:srgbClr>
                </a:solidFill>
              </a:rPr>
              <a:t>元</a:t>
            </a:r>
            <a:r>
              <a:rPr lang="en-US" altLang="zh-CN" sz="2000" dirty="0" smtClean="0">
                <a:solidFill>
                  <a:srgbClr val="FF0000">
                    <a:alpha val="75000"/>
                  </a:srgbClr>
                </a:solidFill>
              </a:rPr>
              <a:t>)</a:t>
            </a:r>
            <a:endParaRPr lang="en-US" altLang="zh-CN" sz="2000" dirty="0" smtClean="0">
              <a:solidFill>
                <a:srgbClr val="FF0000">
                  <a:alpha val="75000"/>
                </a:srgbClr>
              </a:solidFill>
            </a:endParaRPr>
          </a:p>
          <a:p>
            <a:r>
              <a:rPr lang="zh-CN" altLang="en-US" sz="1600" dirty="0">
                <a:solidFill>
                  <a:prstClr val="black">
                    <a:alpha val="75000"/>
                  </a:prstClr>
                </a:solidFill>
              </a:rPr>
              <a:t>请在此输入描述性</a:t>
            </a:r>
            <a:r>
              <a:rPr lang="zh-CN" altLang="en-US" sz="1600" dirty="0" smtClean="0">
                <a:solidFill>
                  <a:prstClr val="black">
                    <a:alpha val="75000"/>
                  </a:prstClr>
                </a:solidFill>
              </a:rPr>
              <a:t>文字；</a:t>
            </a:r>
            <a:endParaRPr lang="en-US" altLang="zh-CN" sz="1600" dirty="0" smtClean="0">
              <a:solidFill>
                <a:prstClr val="black">
                  <a:alpha val="75000"/>
                </a:prstClr>
              </a:solidFill>
            </a:endParaRPr>
          </a:p>
          <a:p>
            <a:r>
              <a:rPr lang="zh-CN" altLang="en-US" sz="1600" dirty="0">
                <a:solidFill>
                  <a:prstClr val="black">
                    <a:alpha val="75000"/>
                  </a:prstClr>
                </a:solidFill>
              </a:rPr>
              <a:t>请在此输入描述性文字。</a:t>
            </a:r>
            <a:endParaRPr lang="zh-CN" altLang="en-US" sz="1600" dirty="0">
              <a:solidFill>
                <a:prstClr val="black">
                  <a:alpha val="75000"/>
                </a:prstClr>
              </a:solidFill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6518033" y="1427466"/>
            <a:ext cx="1944000" cy="1871416"/>
            <a:chOff x="6518033" y="1427466"/>
            <a:chExt cx="1944000" cy="1871416"/>
          </a:xfrm>
        </p:grpSpPr>
        <p:pic>
          <p:nvPicPr>
            <p:cNvPr id="5" name="图片 4"/>
            <p:cNvPicPr preferRelativeResize="0"/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8033" y="1427466"/>
              <a:ext cx="1944000" cy="1221746"/>
            </a:xfrm>
            <a:prstGeom prst="rect">
              <a:avLst/>
            </a:prstGeom>
            <a:ln w="25400">
              <a:solidFill>
                <a:srgbClr val="0070C0"/>
              </a:solidFill>
            </a:ln>
          </p:spPr>
        </p:pic>
        <p:sp>
          <p:nvSpPr>
            <p:cNvPr id="27" name="矩形 26"/>
            <p:cNvSpPr/>
            <p:nvPr/>
          </p:nvSpPr>
          <p:spPr>
            <a:xfrm>
              <a:off x="6800897" y="2894217"/>
              <a:ext cx="1414272" cy="404665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/>
              <a:r>
                <a:rPr lang="en-US" altLang="zh-CN" sz="2000" b="1" kern="0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85</a:t>
              </a:r>
              <a:r>
                <a:rPr lang="zh-CN" altLang="en-US" sz="2000" b="1" kern="0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元</a:t>
              </a:r>
              <a:endParaRPr lang="zh-CN" altLang="en-US" sz="2000" b="1" kern="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6518033" y="3653571"/>
            <a:ext cx="1944000" cy="1981100"/>
            <a:chOff x="6518033" y="3653571"/>
            <a:chExt cx="1944000" cy="1981100"/>
          </a:xfrm>
        </p:grpSpPr>
        <p:pic>
          <p:nvPicPr>
            <p:cNvPr id="26" name="图片 25"/>
            <p:cNvPicPr preferRelativeResize="0"/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8033" y="3653571"/>
              <a:ext cx="1944000" cy="1221746"/>
            </a:xfrm>
            <a:prstGeom prst="rect">
              <a:avLst/>
            </a:prstGeom>
            <a:ln w="25400">
              <a:solidFill>
                <a:srgbClr val="0070C0"/>
              </a:solidFill>
            </a:ln>
          </p:spPr>
        </p:pic>
        <p:sp>
          <p:nvSpPr>
            <p:cNvPr id="28" name="矩形 27"/>
            <p:cNvSpPr/>
            <p:nvPr/>
          </p:nvSpPr>
          <p:spPr>
            <a:xfrm>
              <a:off x="6800897" y="5230006"/>
              <a:ext cx="1414272" cy="404665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/>
              <a:r>
                <a:rPr lang="en-US" altLang="zh-CN" sz="2000" b="1" kern="0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40</a:t>
              </a:r>
              <a:r>
                <a:rPr lang="zh-CN" altLang="en-US" sz="2000" b="1" kern="0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元</a:t>
              </a:r>
              <a:endParaRPr lang="zh-CN" altLang="en-US" sz="2000" b="1" kern="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3598551" y="1427802"/>
            <a:ext cx="1942932" cy="1871080"/>
            <a:chOff x="3620084" y="1427802"/>
            <a:chExt cx="1942932" cy="1871080"/>
          </a:xfrm>
        </p:grpSpPr>
        <p:pic>
          <p:nvPicPr>
            <p:cNvPr id="4" name="图片 3"/>
            <p:cNvPicPr preferRelativeResize="0"/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20084" y="1427802"/>
              <a:ext cx="1942932" cy="1221074"/>
            </a:xfrm>
            <a:prstGeom prst="rect">
              <a:avLst/>
            </a:prstGeom>
            <a:ln w="25400">
              <a:solidFill>
                <a:srgbClr val="0070C0"/>
              </a:solidFill>
            </a:ln>
          </p:spPr>
        </p:pic>
        <p:sp>
          <p:nvSpPr>
            <p:cNvPr id="30" name="矩形 29"/>
            <p:cNvSpPr/>
            <p:nvPr/>
          </p:nvSpPr>
          <p:spPr>
            <a:xfrm>
              <a:off x="3864864" y="2894217"/>
              <a:ext cx="1414272" cy="404665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/>
              <a:r>
                <a:rPr lang="en-US" altLang="zh-CN" sz="2000" b="1" kern="0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450</a:t>
              </a:r>
              <a:r>
                <a:rPr lang="zh-CN" altLang="en-US" sz="2000" b="1" kern="0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元</a:t>
              </a:r>
              <a:endParaRPr lang="zh-CN" altLang="en-US" sz="2000" b="1" kern="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598017" y="3653571"/>
            <a:ext cx="1944000" cy="1981100"/>
            <a:chOff x="3613016" y="3653571"/>
            <a:chExt cx="1944000" cy="1981100"/>
          </a:xfrm>
        </p:grpSpPr>
        <p:pic>
          <p:nvPicPr>
            <p:cNvPr id="25" name="图片 24"/>
            <p:cNvPicPr preferRelativeResize="0"/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3016" y="3653571"/>
              <a:ext cx="1944000" cy="1221746"/>
            </a:xfrm>
            <a:prstGeom prst="rect">
              <a:avLst/>
            </a:prstGeom>
            <a:ln w="25400">
              <a:solidFill>
                <a:srgbClr val="0070C0"/>
              </a:solidFill>
            </a:ln>
          </p:spPr>
        </p:pic>
        <p:sp>
          <p:nvSpPr>
            <p:cNvPr id="31" name="矩形 30"/>
            <p:cNvSpPr/>
            <p:nvPr/>
          </p:nvSpPr>
          <p:spPr>
            <a:xfrm>
              <a:off x="3864864" y="5230006"/>
              <a:ext cx="1414272" cy="404665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/>
              <a:r>
                <a:rPr lang="en-US" altLang="zh-CN" sz="2000" b="1" kern="0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89</a:t>
              </a:r>
              <a:r>
                <a:rPr lang="zh-CN" altLang="en-US" sz="2000" b="1" kern="0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元</a:t>
              </a:r>
              <a:endParaRPr lang="zh-CN" altLang="en-US" sz="2000" b="1" kern="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702000" y="1435008"/>
            <a:ext cx="1920000" cy="1863874"/>
            <a:chOff x="690000" y="1435008"/>
            <a:chExt cx="1920000" cy="1863874"/>
          </a:xfrm>
        </p:grpSpPr>
        <p:pic>
          <p:nvPicPr>
            <p:cNvPr id="2" name="图片 1"/>
            <p:cNvPicPr preferRelativeResize="0"/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0000" y="1435008"/>
              <a:ext cx="1920000" cy="1206662"/>
            </a:xfrm>
            <a:prstGeom prst="rect">
              <a:avLst/>
            </a:prstGeom>
            <a:ln w="25400">
              <a:solidFill>
                <a:srgbClr val="0070C0"/>
              </a:solidFill>
            </a:ln>
          </p:spPr>
        </p:pic>
        <p:sp>
          <p:nvSpPr>
            <p:cNvPr id="32" name="矩形 31"/>
            <p:cNvSpPr/>
            <p:nvPr/>
          </p:nvSpPr>
          <p:spPr>
            <a:xfrm>
              <a:off x="928831" y="2894217"/>
              <a:ext cx="1414272" cy="404665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/>
              <a:r>
                <a:rPr lang="en-US" altLang="zh-CN" sz="2000" b="1" kern="0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1160</a:t>
              </a:r>
              <a:r>
                <a:rPr lang="zh-CN" altLang="en-US" sz="2000" b="1" kern="0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元</a:t>
              </a:r>
              <a:endParaRPr lang="zh-CN" altLang="en-US" sz="2000" b="1" kern="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78000" y="3653571"/>
            <a:ext cx="1944000" cy="1981100"/>
            <a:chOff x="678000" y="3653571"/>
            <a:chExt cx="1944000" cy="1981100"/>
          </a:xfrm>
        </p:grpSpPr>
        <p:pic>
          <p:nvPicPr>
            <p:cNvPr id="24" name="图片 23"/>
            <p:cNvPicPr preferRelativeResize="0"/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000" y="3653571"/>
              <a:ext cx="1944000" cy="1221746"/>
            </a:xfrm>
            <a:prstGeom prst="rect">
              <a:avLst/>
            </a:prstGeom>
            <a:ln w="25400">
              <a:solidFill>
                <a:srgbClr val="0070C0"/>
              </a:solidFill>
            </a:ln>
          </p:spPr>
        </p:pic>
        <p:sp>
          <p:nvSpPr>
            <p:cNvPr id="33" name="矩形 32"/>
            <p:cNvSpPr/>
            <p:nvPr/>
          </p:nvSpPr>
          <p:spPr>
            <a:xfrm>
              <a:off x="928831" y="5230006"/>
              <a:ext cx="1414272" cy="404665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/>
              <a:r>
                <a:rPr lang="en-US" altLang="zh-CN" sz="2000" b="1" kern="0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50</a:t>
              </a:r>
              <a:r>
                <a:rPr lang="zh-CN" altLang="en-US" sz="2000" b="1" kern="0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元</a:t>
              </a:r>
              <a:endParaRPr lang="zh-CN" altLang="en-US" sz="2000" b="1" kern="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725771" y="578377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400" dirty="0" smtClean="0">
                <a:solidFill>
                  <a:prstClr val="black">
                    <a:alpha val="75000"/>
                  </a:prstClr>
                </a:solidFill>
              </a:rPr>
              <a:t>资金使用</a:t>
            </a:r>
            <a:endParaRPr lang="zh-CN" altLang="en-US" sz="2400" dirty="0">
              <a:solidFill>
                <a:prstClr val="black">
                  <a:alpha val="75000"/>
                </a:prstClr>
              </a:solidFill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0" y="478800"/>
            <a:ext cx="648000" cy="662400"/>
            <a:chOff x="323528" y="692624"/>
            <a:chExt cx="3600400" cy="3688118"/>
          </a:xfrm>
        </p:grpSpPr>
        <p:grpSp>
          <p:nvGrpSpPr>
            <p:cNvPr id="9" name="组合 8"/>
            <p:cNvGrpSpPr/>
            <p:nvPr/>
          </p:nvGrpSpPr>
          <p:grpSpPr>
            <a:xfrm>
              <a:off x="323528" y="692624"/>
              <a:ext cx="3600400" cy="3688118"/>
              <a:chOff x="925401" y="3148271"/>
              <a:chExt cx="2664296" cy="2664296"/>
            </a:xfrm>
          </p:grpSpPr>
          <p:sp>
            <p:nvSpPr>
              <p:cNvPr id="11" name="矩形 10"/>
              <p:cNvSpPr/>
              <p:nvPr userDrawn="1"/>
            </p:nvSpPr>
            <p:spPr>
              <a:xfrm>
                <a:off x="925401" y="3148271"/>
                <a:ext cx="2664296" cy="266429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矩形 11"/>
              <p:cNvSpPr/>
              <p:nvPr userDrawn="1"/>
            </p:nvSpPr>
            <p:spPr>
              <a:xfrm>
                <a:off x="1069417" y="3292287"/>
                <a:ext cx="2376264" cy="2376264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1149928" y="1539483"/>
              <a:ext cx="1947600" cy="1994400"/>
            </a:xfrm>
            <a:custGeom>
              <a:avLst/>
              <a:gdLst>
                <a:gd name="T0" fmla="*/ 190 w 202"/>
                <a:gd name="T1" fmla="*/ 80 h 203"/>
                <a:gd name="T2" fmla="*/ 193 w 202"/>
                <a:gd name="T3" fmla="*/ 67 h 203"/>
                <a:gd name="T4" fmla="*/ 119 w 202"/>
                <a:gd name="T5" fmla="*/ 3 h 203"/>
                <a:gd name="T6" fmla="*/ 2 w 202"/>
                <a:gd name="T7" fmla="*/ 129 h 203"/>
                <a:gd name="T8" fmla="*/ 37 w 202"/>
                <a:gd name="T9" fmla="*/ 172 h 203"/>
                <a:gd name="T10" fmla="*/ 104 w 202"/>
                <a:gd name="T11" fmla="*/ 203 h 203"/>
                <a:gd name="T12" fmla="*/ 170 w 202"/>
                <a:gd name="T13" fmla="*/ 172 h 203"/>
                <a:gd name="T14" fmla="*/ 170 w 202"/>
                <a:gd name="T15" fmla="*/ 127 h 203"/>
                <a:gd name="T16" fmla="*/ 199 w 202"/>
                <a:gd name="T17" fmla="*/ 103 h 203"/>
                <a:gd name="T18" fmla="*/ 200 w 202"/>
                <a:gd name="T19" fmla="*/ 94 h 203"/>
                <a:gd name="T20" fmla="*/ 37 w 202"/>
                <a:gd name="T21" fmla="*/ 127 h 203"/>
                <a:gd name="T22" fmla="*/ 17 w 202"/>
                <a:gd name="T23" fmla="*/ 124 h 203"/>
                <a:gd name="T24" fmla="*/ 178 w 202"/>
                <a:gd name="T25" fmla="*/ 72 h 203"/>
                <a:gd name="T26" fmla="*/ 104 w 202"/>
                <a:gd name="T27" fmla="*/ 100 h 203"/>
                <a:gd name="T28" fmla="*/ 104 w 202"/>
                <a:gd name="T29" fmla="*/ 192 h 203"/>
                <a:gd name="T30" fmla="*/ 56 w 202"/>
                <a:gd name="T31" fmla="*/ 183 h 203"/>
                <a:gd name="T32" fmla="*/ 49 w 202"/>
                <a:gd name="T33" fmla="*/ 176 h 203"/>
                <a:gd name="T34" fmla="*/ 68 w 202"/>
                <a:gd name="T35" fmla="*/ 175 h 203"/>
                <a:gd name="T36" fmla="*/ 74 w 202"/>
                <a:gd name="T37" fmla="*/ 176 h 203"/>
                <a:gd name="T38" fmla="*/ 94 w 202"/>
                <a:gd name="T39" fmla="*/ 179 h 203"/>
                <a:gd name="T40" fmla="*/ 154 w 202"/>
                <a:gd name="T41" fmla="*/ 170 h 203"/>
                <a:gd name="T42" fmla="*/ 104 w 202"/>
                <a:gd name="T43" fmla="*/ 192 h 203"/>
                <a:gd name="T44" fmla="*/ 147 w 202"/>
                <a:gd name="T45" fmla="*/ 161 h 203"/>
                <a:gd name="T46" fmla="*/ 110 w 202"/>
                <a:gd name="T47" fmla="*/ 168 h 203"/>
                <a:gd name="T48" fmla="*/ 103 w 202"/>
                <a:gd name="T49" fmla="*/ 168 h 203"/>
                <a:gd name="T50" fmla="*/ 84 w 202"/>
                <a:gd name="T51" fmla="*/ 167 h 203"/>
                <a:gd name="T52" fmla="*/ 60 w 202"/>
                <a:gd name="T53" fmla="*/ 161 h 203"/>
                <a:gd name="T54" fmla="*/ 49 w 202"/>
                <a:gd name="T55" fmla="*/ 151 h 203"/>
                <a:gd name="T56" fmla="*/ 71 w 202"/>
                <a:gd name="T57" fmla="*/ 151 h 203"/>
                <a:gd name="T58" fmla="*/ 96 w 202"/>
                <a:gd name="T59" fmla="*/ 155 h 203"/>
                <a:gd name="T60" fmla="*/ 104 w 202"/>
                <a:gd name="T61" fmla="*/ 155 h 203"/>
                <a:gd name="T62" fmla="*/ 117 w 202"/>
                <a:gd name="T63" fmla="*/ 154 h 203"/>
                <a:gd name="T64" fmla="*/ 137 w 202"/>
                <a:gd name="T65" fmla="*/ 151 h 203"/>
                <a:gd name="T66" fmla="*/ 158 w 202"/>
                <a:gd name="T67" fmla="*/ 151 h 203"/>
                <a:gd name="T68" fmla="*/ 161 w 202"/>
                <a:gd name="T69" fmla="*/ 113 h 203"/>
                <a:gd name="T70" fmla="*/ 180 w 202"/>
                <a:gd name="T71" fmla="*/ 91 h 203"/>
                <a:gd name="T72" fmla="*/ 161 w 202"/>
                <a:gd name="T73" fmla="*/ 11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2" h="203">
                  <a:moveTo>
                    <a:pt x="200" y="94"/>
                  </a:moveTo>
                  <a:cubicBezTo>
                    <a:pt x="200" y="93"/>
                    <a:pt x="194" y="85"/>
                    <a:pt x="190" y="80"/>
                  </a:cubicBezTo>
                  <a:cubicBezTo>
                    <a:pt x="193" y="77"/>
                    <a:pt x="193" y="77"/>
                    <a:pt x="193" y="77"/>
                  </a:cubicBezTo>
                  <a:cubicBezTo>
                    <a:pt x="196" y="74"/>
                    <a:pt x="196" y="70"/>
                    <a:pt x="193" y="67"/>
                  </a:cubicBezTo>
                  <a:cubicBezTo>
                    <a:pt x="129" y="3"/>
                    <a:pt x="129" y="3"/>
                    <a:pt x="129" y="3"/>
                  </a:cubicBezTo>
                  <a:cubicBezTo>
                    <a:pt x="126" y="0"/>
                    <a:pt x="122" y="0"/>
                    <a:pt x="119" y="3"/>
                  </a:cubicBezTo>
                  <a:cubicBezTo>
                    <a:pt x="2" y="119"/>
                    <a:pt x="2" y="119"/>
                    <a:pt x="2" y="119"/>
                  </a:cubicBezTo>
                  <a:cubicBezTo>
                    <a:pt x="0" y="122"/>
                    <a:pt x="0" y="127"/>
                    <a:pt x="2" y="129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72"/>
                    <a:pt x="37" y="172"/>
                    <a:pt x="37" y="172"/>
                  </a:cubicBezTo>
                  <a:cubicBezTo>
                    <a:pt x="37" y="172"/>
                    <a:pt x="37" y="175"/>
                    <a:pt x="37" y="176"/>
                  </a:cubicBezTo>
                  <a:cubicBezTo>
                    <a:pt x="37" y="194"/>
                    <a:pt x="71" y="203"/>
                    <a:pt x="104" y="203"/>
                  </a:cubicBezTo>
                  <a:cubicBezTo>
                    <a:pt x="136" y="203"/>
                    <a:pt x="170" y="194"/>
                    <a:pt x="170" y="176"/>
                  </a:cubicBezTo>
                  <a:cubicBezTo>
                    <a:pt x="170" y="175"/>
                    <a:pt x="170" y="172"/>
                    <a:pt x="170" y="172"/>
                  </a:cubicBezTo>
                  <a:cubicBezTo>
                    <a:pt x="170" y="151"/>
                    <a:pt x="170" y="151"/>
                    <a:pt x="170" y="151"/>
                  </a:cubicBezTo>
                  <a:cubicBezTo>
                    <a:pt x="170" y="127"/>
                    <a:pt x="170" y="127"/>
                    <a:pt x="170" y="127"/>
                  </a:cubicBezTo>
                  <a:cubicBezTo>
                    <a:pt x="170" y="124"/>
                    <a:pt x="170" y="124"/>
                    <a:pt x="170" y="124"/>
                  </a:cubicBezTo>
                  <a:cubicBezTo>
                    <a:pt x="199" y="103"/>
                    <a:pt x="199" y="103"/>
                    <a:pt x="199" y="103"/>
                  </a:cubicBezTo>
                  <a:cubicBezTo>
                    <a:pt x="200" y="102"/>
                    <a:pt x="201" y="101"/>
                    <a:pt x="201" y="99"/>
                  </a:cubicBezTo>
                  <a:cubicBezTo>
                    <a:pt x="202" y="97"/>
                    <a:pt x="201" y="95"/>
                    <a:pt x="200" y="94"/>
                  </a:cubicBezTo>
                  <a:close/>
                  <a:moveTo>
                    <a:pt x="38" y="126"/>
                  </a:moveTo>
                  <a:cubicBezTo>
                    <a:pt x="37" y="126"/>
                    <a:pt x="37" y="127"/>
                    <a:pt x="37" y="127"/>
                  </a:cubicBezTo>
                  <a:cubicBezTo>
                    <a:pt x="37" y="144"/>
                    <a:pt x="37" y="144"/>
                    <a:pt x="37" y="144"/>
                  </a:cubicBezTo>
                  <a:cubicBezTo>
                    <a:pt x="17" y="124"/>
                    <a:pt x="17" y="124"/>
                    <a:pt x="17" y="124"/>
                  </a:cubicBezTo>
                  <a:cubicBezTo>
                    <a:pt x="124" y="18"/>
                    <a:pt x="124" y="18"/>
                    <a:pt x="124" y="18"/>
                  </a:cubicBezTo>
                  <a:cubicBezTo>
                    <a:pt x="178" y="72"/>
                    <a:pt x="178" y="72"/>
                    <a:pt x="178" y="72"/>
                  </a:cubicBezTo>
                  <a:cubicBezTo>
                    <a:pt x="145" y="105"/>
                    <a:pt x="145" y="105"/>
                    <a:pt x="145" y="105"/>
                  </a:cubicBezTo>
                  <a:cubicBezTo>
                    <a:pt x="133" y="101"/>
                    <a:pt x="118" y="100"/>
                    <a:pt x="104" y="100"/>
                  </a:cubicBezTo>
                  <a:cubicBezTo>
                    <a:pt x="71" y="100"/>
                    <a:pt x="39" y="109"/>
                    <a:pt x="38" y="126"/>
                  </a:cubicBezTo>
                  <a:close/>
                  <a:moveTo>
                    <a:pt x="104" y="192"/>
                  </a:moveTo>
                  <a:cubicBezTo>
                    <a:pt x="95" y="192"/>
                    <a:pt x="87" y="191"/>
                    <a:pt x="80" y="190"/>
                  </a:cubicBezTo>
                  <a:cubicBezTo>
                    <a:pt x="69" y="189"/>
                    <a:pt x="61" y="186"/>
                    <a:pt x="56" y="183"/>
                  </a:cubicBezTo>
                  <a:cubicBezTo>
                    <a:pt x="51" y="180"/>
                    <a:pt x="49" y="178"/>
                    <a:pt x="49" y="176"/>
                  </a:cubicBezTo>
                  <a:cubicBezTo>
                    <a:pt x="49" y="176"/>
                    <a:pt x="49" y="176"/>
                    <a:pt x="49" y="176"/>
                  </a:cubicBezTo>
                  <a:cubicBezTo>
                    <a:pt x="49" y="174"/>
                    <a:pt x="50" y="172"/>
                    <a:pt x="53" y="170"/>
                  </a:cubicBezTo>
                  <a:cubicBezTo>
                    <a:pt x="58" y="172"/>
                    <a:pt x="63" y="174"/>
                    <a:pt x="68" y="175"/>
                  </a:cubicBezTo>
                  <a:cubicBezTo>
                    <a:pt x="70" y="176"/>
                    <a:pt x="72" y="176"/>
                    <a:pt x="74" y="176"/>
                  </a:cubicBezTo>
                  <a:cubicBezTo>
                    <a:pt x="74" y="176"/>
                    <a:pt x="74" y="176"/>
                    <a:pt x="74" y="176"/>
                  </a:cubicBezTo>
                  <a:cubicBezTo>
                    <a:pt x="80" y="178"/>
                    <a:pt x="86" y="178"/>
                    <a:pt x="92" y="179"/>
                  </a:cubicBezTo>
                  <a:cubicBezTo>
                    <a:pt x="93" y="179"/>
                    <a:pt x="94" y="179"/>
                    <a:pt x="94" y="179"/>
                  </a:cubicBezTo>
                  <a:cubicBezTo>
                    <a:pt x="97" y="179"/>
                    <a:pt x="101" y="179"/>
                    <a:pt x="104" y="179"/>
                  </a:cubicBezTo>
                  <a:cubicBezTo>
                    <a:pt x="122" y="179"/>
                    <a:pt x="141" y="176"/>
                    <a:pt x="154" y="170"/>
                  </a:cubicBezTo>
                  <a:cubicBezTo>
                    <a:pt x="157" y="172"/>
                    <a:pt x="158" y="174"/>
                    <a:pt x="158" y="176"/>
                  </a:cubicBezTo>
                  <a:cubicBezTo>
                    <a:pt x="158" y="181"/>
                    <a:pt x="139" y="192"/>
                    <a:pt x="104" y="192"/>
                  </a:cubicBezTo>
                  <a:close/>
                  <a:moveTo>
                    <a:pt x="154" y="157"/>
                  </a:moveTo>
                  <a:cubicBezTo>
                    <a:pt x="152" y="158"/>
                    <a:pt x="150" y="159"/>
                    <a:pt x="147" y="161"/>
                  </a:cubicBezTo>
                  <a:cubicBezTo>
                    <a:pt x="145" y="162"/>
                    <a:pt x="142" y="163"/>
                    <a:pt x="138" y="164"/>
                  </a:cubicBezTo>
                  <a:cubicBezTo>
                    <a:pt x="131" y="166"/>
                    <a:pt x="121" y="167"/>
                    <a:pt x="110" y="168"/>
                  </a:cubicBezTo>
                  <a:cubicBezTo>
                    <a:pt x="108" y="168"/>
                    <a:pt x="106" y="168"/>
                    <a:pt x="104" y="168"/>
                  </a:cubicBezTo>
                  <a:cubicBezTo>
                    <a:pt x="103" y="168"/>
                    <a:pt x="103" y="168"/>
                    <a:pt x="103" y="168"/>
                  </a:cubicBezTo>
                  <a:cubicBezTo>
                    <a:pt x="97" y="168"/>
                    <a:pt x="92" y="167"/>
                    <a:pt x="87" y="167"/>
                  </a:cubicBezTo>
                  <a:cubicBezTo>
                    <a:pt x="86" y="167"/>
                    <a:pt x="85" y="167"/>
                    <a:pt x="84" y="167"/>
                  </a:cubicBezTo>
                  <a:cubicBezTo>
                    <a:pt x="78" y="166"/>
                    <a:pt x="73" y="165"/>
                    <a:pt x="69" y="164"/>
                  </a:cubicBezTo>
                  <a:cubicBezTo>
                    <a:pt x="65" y="163"/>
                    <a:pt x="62" y="162"/>
                    <a:pt x="60" y="161"/>
                  </a:cubicBezTo>
                  <a:cubicBezTo>
                    <a:pt x="57" y="159"/>
                    <a:pt x="55" y="158"/>
                    <a:pt x="53" y="157"/>
                  </a:cubicBezTo>
                  <a:cubicBezTo>
                    <a:pt x="50" y="155"/>
                    <a:pt x="49" y="153"/>
                    <a:pt x="49" y="151"/>
                  </a:cubicBezTo>
                  <a:cubicBezTo>
                    <a:pt x="49" y="150"/>
                    <a:pt x="50" y="148"/>
                    <a:pt x="53" y="146"/>
                  </a:cubicBezTo>
                  <a:cubicBezTo>
                    <a:pt x="58" y="148"/>
                    <a:pt x="64" y="150"/>
                    <a:pt x="71" y="151"/>
                  </a:cubicBezTo>
                  <a:cubicBezTo>
                    <a:pt x="77" y="153"/>
                    <a:pt x="83" y="154"/>
                    <a:pt x="90" y="154"/>
                  </a:cubicBezTo>
                  <a:cubicBezTo>
                    <a:pt x="92" y="154"/>
                    <a:pt x="94" y="155"/>
                    <a:pt x="96" y="155"/>
                  </a:cubicBezTo>
                  <a:cubicBezTo>
                    <a:pt x="98" y="155"/>
                    <a:pt x="101" y="155"/>
                    <a:pt x="103" y="155"/>
                  </a:cubicBezTo>
                  <a:cubicBezTo>
                    <a:pt x="103" y="155"/>
                    <a:pt x="104" y="155"/>
                    <a:pt x="104" y="155"/>
                  </a:cubicBezTo>
                  <a:cubicBezTo>
                    <a:pt x="108" y="155"/>
                    <a:pt x="112" y="155"/>
                    <a:pt x="116" y="154"/>
                  </a:cubicBezTo>
                  <a:cubicBezTo>
                    <a:pt x="116" y="154"/>
                    <a:pt x="117" y="154"/>
                    <a:pt x="117" y="154"/>
                  </a:cubicBezTo>
                  <a:cubicBezTo>
                    <a:pt x="122" y="154"/>
                    <a:pt x="126" y="153"/>
                    <a:pt x="131" y="153"/>
                  </a:cubicBezTo>
                  <a:cubicBezTo>
                    <a:pt x="133" y="152"/>
                    <a:pt x="135" y="152"/>
                    <a:pt x="137" y="151"/>
                  </a:cubicBezTo>
                  <a:cubicBezTo>
                    <a:pt x="143" y="150"/>
                    <a:pt x="149" y="148"/>
                    <a:pt x="154" y="146"/>
                  </a:cubicBezTo>
                  <a:cubicBezTo>
                    <a:pt x="157" y="148"/>
                    <a:pt x="158" y="150"/>
                    <a:pt x="158" y="151"/>
                  </a:cubicBezTo>
                  <a:cubicBezTo>
                    <a:pt x="158" y="153"/>
                    <a:pt x="157" y="155"/>
                    <a:pt x="154" y="157"/>
                  </a:cubicBezTo>
                  <a:close/>
                  <a:moveTo>
                    <a:pt x="161" y="113"/>
                  </a:moveTo>
                  <a:cubicBezTo>
                    <a:pt x="161" y="113"/>
                    <a:pt x="159" y="112"/>
                    <a:pt x="158" y="111"/>
                  </a:cubicBezTo>
                  <a:cubicBezTo>
                    <a:pt x="158" y="111"/>
                    <a:pt x="179" y="91"/>
                    <a:pt x="180" y="91"/>
                  </a:cubicBezTo>
                  <a:cubicBezTo>
                    <a:pt x="180" y="91"/>
                    <a:pt x="183" y="95"/>
                    <a:pt x="185" y="96"/>
                  </a:cubicBezTo>
                  <a:lnTo>
                    <a:pt x="161" y="1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83" name="矩形 82"/>
          <p:cNvSpPr/>
          <p:nvPr/>
        </p:nvSpPr>
        <p:spPr>
          <a:xfrm>
            <a:off x="7765732" y="6453335"/>
            <a:ext cx="1414272" cy="404665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zh-CN" altLang="en-US" sz="2000" b="1" kern="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实际支出</a:t>
            </a:r>
            <a:endParaRPr lang="zh-CN" altLang="en-US" sz="2000" b="1" kern="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TextBox 8"/>
          <p:cNvSpPr txBox="1"/>
          <p:nvPr/>
        </p:nvSpPr>
        <p:spPr>
          <a:xfrm>
            <a:off x="515469" y="5013176"/>
            <a:ext cx="649572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000" dirty="0">
                <a:solidFill>
                  <a:srgbClr val="FF0000">
                    <a:alpha val="75000"/>
                  </a:srgbClr>
                </a:solidFill>
              </a:rPr>
              <a:t>请在此输入描述性文字</a:t>
            </a:r>
            <a:r>
              <a:rPr lang="en-US" altLang="zh-CN" sz="2000" dirty="0" smtClean="0">
                <a:solidFill>
                  <a:srgbClr val="FF0000">
                    <a:alpha val="75000"/>
                  </a:srgbClr>
                </a:solidFill>
              </a:rPr>
              <a:t>(1000</a:t>
            </a:r>
            <a:r>
              <a:rPr lang="zh-CN" altLang="en-US" sz="2000" dirty="0" smtClean="0">
                <a:solidFill>
                  <a:srgbClr val="FF0000">
                    <a:alpha val="75000"/>
                  </a:srgbClr>
                </a:solidFill>
              </a:rPr>
              <a:t>元</a:t>
            </a:r>
            <a:r>
              <a:rPr lang="en-US" altLang="zh-CN" sz="2000" dirty="0" smtClean="0">
                <a:solidFill>
                  <a:srgbClr val="FF0000">
                    <a:alpha val="75000"/>
                  </a:srgbClr>
                </a:solidFill>
              </a:rPr>
              <a:t>)</a:t>
            </a:r>
            <a:endParaRPr lang="en-US" altLang="zh-CN" sz="2000" dirty="0" smtClean="0">
              <a:solidFill>
                <a:srgbClr val="FF0000">
                  <a:alpha val="75000"/>
                </a:srgbClr>
              </a:solidFill>
            </a:endParaRPr>
          </a:p>
          <a:p>
            <a:r>
              <a:rPr lang="zh-CN" altLang="en-US" sz="1600" dirty="0">
                <a:solidFill>
                  <a:prstClr val="black">
                    <a:alpha val="75000"/>
                  </a:prstClr>
                </a:solidFill>
              </a:rPr>
              <a:t>请在此输入描述性</a:t>
            </a:r>
            <a:r>
              <a:rPr lang="zh-CN" altLang="en-US" sz="1600" dirty="0" smtClean="0">
                <a:solidFill>
                  <a:prstClr val="black">
                    <a:alpha val="75000"/>
                  </a:prstClr>
                </a:solidFill>
              </a:rPr>
              <a:t>文字；</a:t>
            </a:r>
            <a:endParaRPr lang="en-US" altLang="zh-CN" sz="1600" dirty="0" smtClean="0">
              <a:solidFill>
                <a:prstClr val="black">
                  <a:alpha val="75000"/>
                </a:prstClr>
              </a:solidFill>
            </a:endParaRPr>
          </a:p>
          <a:p>
            <a:r>
              <a:rPr lang="zh-CN" altLang="en-US" sz="1600" dirty="0">
                <a:solidFill>
                  <a:prstClr val="black">
                    <a:alpha val="75000"/>
                  </a:prstClr>
                </a:solidFill>
              </a:rPr>
              <a:t>请在此输入描述性</a:t>
            </a:r>
            <a:r>
              <a:rPr lang="zh-CN" altLang="en-US" sz="1600" dirty="0" smtClean="0">
                <a:solidFill>
                  <a:prstClr val="black">
                    <a:alpha val="75000"/>
                  </a:prstClr>
                </a:solidFill>
              </a:rPr>
              <a:t>文字。</a:t>
            </a:r>
            <a:endParaRPr lang="zh-CN" altLang="en-US" sz="1600" dirty="0">
              <a:solidFill>
                <a:prstClr val="black">
                  <a:alpha val="75000"/>
                </a:prstClr>
              </a:solidFill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6505139" y="2105509"/>
            <a:ext cx="1920000" cy="1863874"/>
            <a:chOff x="6548033" y="1435008"/>
            <a:chExt cx="1920000" cy="1863874"/>
          </a:xfrm>
        </p:grpSpPr>
        <p:pic>
          <p:nvPicPr>
            <p:cNvPr id="5" name="图片 4"/>
            <p:cNvPicPr preferRelativeResize="0"/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48033" y="1435008"/>
              <a:ext cx="1920000" cy="1206662"/>
            </a:xfrm>
            <a:prstGeom prst="rect">
              <a:avLst/>
            </a:prstGeom>
            <a:ln w="25400">
              <a:solidFill>
                <a:srgbClr val="0070C0"/>
              </a:solidFill>
            </a:ln>
          </p:spPr>
        </p:pic>
        <p:sp>
          <p:nvSpPr>
            <p:cNvPr id="27" name="矩形 26"/>
            <p:cNvSpPr/>
            <p:nvPr/>
          </p:nvSpPr>
          <p:spPr>
            <a:xfrm>
              <a:off x="6800897" y="2894217"/>
              <a:ext cx="1414272" cy="404665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/>
              <a:r>
                <a:rPr lang="en-US" altLang="zh-CN" sz="2000" b="1" kern="0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33</a:t>
              </a:r>
              <a:r>
                <a:rPr lang="zh-CN" altLang="en-US" sz="2000" b="1" kern="0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元</a:t>
              </a:r>
              <a:endParaRPr lang="zh-CN" altLang="en-US" sz="2000" b="1" kern="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3588656" y="2105509"/>
            <a:ext cx="1920000" cy="1863874"/>
            <a:chOff x="3631550" y="1435008"/>
            <a:chExt cx="1920000" cy="1863874"/>
          </a:xfrm>
        </p:grpSpPr>
        <p:pic>
          <p:nvPicPr>
            <p:cNvPr id="4" name="图片 3"/>
            <p:cNvPicPr preferRelativeResize="0"/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1550" y="1435008"/>
              <a:ext cx="1920000" cy="1206662"/>
            </a:xfrm>
            <a:prstGeom prst="rect">
              <a:avLst/>
            </a:prstGeom>
            <a:ln w="25400">
              <a:solidFill>
                <a:srgbClr val="0070C0"/>
              </a:solidFill>
            </a:ln>
          </p:spPr>
        </p:pic>
        <p:sp>
          <p:nvSpPr>
            <p:cNvPr id="30" name="矩形 29"/>
            <p:cNvSpPr/>
            <p:nvPr/>
          </p:nvSpPr>
          <p:spPr>
            <a:xfrm>
              <a:off x="3864864" y="2894217"/>
              <a:ext cx="1414272" cy="404665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/>
              <a:r>
                <a:rPr lang="en-US" altLang="zh-CN" sz="2000" b="1" kern="0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30</a:t>
              </a:r>
              <a:r>
                <a:rPr lang="zh-CN" altLang="en-US" sz="2000" b="1" kern="0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元</a:t>
              </a:r>
              <a:endParaRPr lang="zh-CN" altLang="en-US" sz="2000" b="1" kern="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35106" y="2105509"/>
            <a:ext cx="1920000" cy="1863874"/>
            <a:chOff x="678000" y="1435008"/>
            <a:chExt cx="1920000" cy="1863874"/>
          </a:xfrm>
        </p:grpSpPr>
        <p:pic>
          <p:nvPicPr>
            <p:cNvPr id="2" name="图片 1"/>
            <p:cNvPicPr preferRelativeResize="0"/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000" y="1435008"/>
              <a:ext cx="1920000" cy="1206662"/>
            </a:xfrm>
            <a:prstGeom prst="rect">
              <a:avLst/>
            </a:prstGeom>
            <a:ln w="25400">
              <a:solidFill>
                <a:srgbClr val="0070C0"/>
              </a:solidFill>
            </a:ln>
          </p:spPr>
        </p:pic>
        <p:sp>
          <p:nvSpPr>
            <p:cNvPr id="32" name="矩形 31"/>
            <p:cNvSpPr/>
            <p:nvPr/>
          </p:nvSpPr>
          <p:spPr>
            <a:xfrm>
              <a:off x="928831" y="2894217"/>
              <a:ext cx="1414272" cy="404665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/>
              <a:r>
                <a:rPr lang="en-US" altLang="zh-CN" sz="2000" b="1" kern="0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109.3</a:t>
              </a:r>
              <a:r>
                <a:rPr lang="zh-CN" altLang="en-US" sz="2000" b="1" kern="0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元</a:t>
              </a:r>
              <a:endParaRPr lang="zh-CN" altLang="en-US" sz="2000" b="1" kern="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/>
          <p:cNvSpPr txBox="1"/>
          <p:nvPr/>
        </p:nvSpPr>
        <p:spPr>
          <a:xfrm>
            <a:off x="3253291" y="4994995"/>
            <a:ext cx="2624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4800" dirty="0" smtClean="0">
                <a:solidFill>
                  <a:prstClr val="black">
                    <a:alpha val="75000"/>
                  </a:prstClr>
                </a:solidFill>
              </a:rPr>
              <a:t>后期计划</a:t>
            </a:r>
            <a:endParaRPr lang="zh-CN" altLang="en-US" sz="4800" dirty="0">
              <a:solidFill>
                <a:prstClr val="black">
                  <a:alpha val="75000"/>
                </a:prstClr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771800" y="885600"/>
            <a:ext cx="3600400" cy="3688118"/>
            <a:chOff x="2771800" y="885600"/>
            <a:chExt cx="3600400" cy="3688118"/>
          </a:xfrm>
        </p:grpSpPr>
        <p:grpSp>
          <p:nvGrpSpPr>
            <p:cNvPr id="13" name="组合 12"/>
            <p:cNvGrpSpPr/>
            <p:nvPr/>
          </p:nvGrpSpPr>
          <p:grpSpPr>
            <a:xfrm>
              <a:off x="2771800" y="885600"/>
              <a:ext cx="3600400" cy="3688118"/>
              <a:chOff x="925401" y="3148271"/>
              <a:chExt cx="2664296" cy="2664296"/>
            </a:xfrm>
          </p:grpSpPr>
          <p:sp>
            <p:nvSpPr>
              <p:cNvPr id="15" name="矩形 14"/>
              <p:cNvSpPr/>
              <p:nvPr userDrawn="1"/>
            </p:nvSpPr>
            <p:spPr>
              <a:xfrm>
                <a:off x="925401" y="3148271"/>
                <a:ext cx="2664296" cy="266429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矩形 15"/>
              <p:cNvSpPr/>
              <p:nvPr userDrawn="1"/>
            </p:nvSpPr>
            <p:spPr>
              <a:xfrm>
                <a:off x="1069417" y="3292287"/>
                <a:ext cx="2376264" cy="2376264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3598200" y="1732459"/>
              <a:ext cx="1947600" cy="1994400"/>
              <a:chOff x="3586138" y="1401464"/>
              <a:chExt cx="762000" cy="615951"/>
            </a:xfrm>
          </p:grpSpPr>
          <p:sp>
            <p:nvSpPr>
              <p:cNvPr id="5" name="Freeform 5"/>
              <p:cNvSpPr/>
              <p:nvPr/>
            </p:nvSpPr>
            <p:spPr bwMode="auto">
              <a:xfrm>
                <a:off x="4062388" y="1401464"/>
                <a:ext cx="163513" cy="439738"/>
              </a:xfrm>
              <a:custGeom>
                <a:avLst/>
                <a:gdLst>
                  <a:gd name="T0" fmla="*/ 2 w 43"/>
                  <a:gd name="T1" fmla="*/ 115 h 115"/>
                  <a:gd name="T2" fmla="*/ 3 w 43"/>
                  <a:gd name="T3" fmla="*/ 115 h 115"/>
                  <a:gd name="T4" fmla="*/ 3 w 43"/>
                  <a:gd name="T5" fmla="*/ 115 h 115"/>
                  <a:gd name="T6" fmla="*/ 3 w 43"/>
                  <a:gd name="T7" fmla="*/ 115 h 115"/>
                  <a:gd name="T8" fmla="*/ 4 w 43"/>
                  <a:gd name="T9" fmla="*/ 115 h 115"/>
                  <a:gd name="T10" fmla="*/ 4 w 43"/>
                  <a:gd name="T11" fmla="*/ 115 h 115"/>
                  <a:gd name="T12" fmla="*/ 5 w 43"/>
                  <a:gd name="T13" fmla="*/ 114 h 115"/>
                  <a:gd name="T14" fmla="*/ 22 w 43"/>
                  <a:gd name="T15" fmla="*/ 98 h 115"/>
                  <a:gd name="T16" fmla="*/ 38 w 43"/>
                  <a:gd name="T17" fmla="*/ 114 h 115"/>
                  <a:gd name="T18" fmla="*/ 39 w 43"/>
                  <a:gd name="T19" fmla="*/ 115 h 115"/>
                  <a:gd name="T20" fmla="*/ 39 w 43"/>
                  <a:gd name="T21" fmla="*/ 115 h 115"/>
                  <a:gd name="T22" fmla="*/ 40 w 43"/>
                  <a:gd name="T23" fmla="*/ 115 h 115"/>
                  <a:gd name="T24" fmla="*/ 40 w 43"/>
                  <a:gd name="T25" fmla="*/ 115 h 115"/>
                  <a:gd name="T26" fmla="*/ 40 w 43"/>
                  <a:gd name="T27" fmla="*/ 115 h 115"/>
                  <a:gd name="T28" fmla="*/ 41 w 43"/>
                  <a:gd name="T29" fmla="*/ 115 h 115"/>
                  <a:gd name="T30" fmla="*/ 42 w 43"/>
                  <a:gd name="T31" fmla="*/ 114 h 115"/>
                  <a:gd name="T32" fmla="*/ 43 w 43"/>
                  <a:gd name="T33" fmla="*/ 112 h 115"/>
                  <a:gd name="T34" fmla="*/ 43 w 43"/>
                  <a:gd name="T35" fmla="*/ 27 h 115"/>
                  <a:gd name="T36" fmla="*/ 43 w 43"/>
                  <a:gd name="T37" fmla="*/ 13 h 115"/>
                  <a:gd name="T38" fmla="*/ 43 w 43"/>
                  <a:gd name="T39" fmla="*/ 3 h 115"/>
                  <a:gd name="T40" fmla="*/ 42 w 43"/>
                  <a:gd name="T41" fmla="*/ 1 h 115"/>
                  <a:gd name="T42" fmla="*/ 40 w 43"/>
                  <a:gd name="T43" fmla="*/ 0 h 115"/>
                  <a:gd name="T44" fmla="*/ 3 w 43"/>
                  <a:gd name="T45" fmla="*/ 0 h 115"/>
                  <a:gd name="T46" fmla="*/ 3 w 43"/>
                  <a:gd name="T47" fmla="*/ 0 h 115"/>
                  <a:gd name="T48" fmla="*/ 2 w 43"/>
                  <a:gd name="T49" fmla="*/ 1 h 115"/>
                  <a:gd name="T50" fmla="*/ 2 w 43"/>
                  <a:gd name="T51" fmla="*/ 1 h 115"/>
                  <a:gd name="T52" fmla="*/ 0 w 43"/>
                  <a:gd name="T53" fmla="*/ 3 h 115"/>
                  <a:gd name="T54" fmla="*/ 0 w 43"/>
                  <a:gd name="T55" fmla="*/ 13 h 115"/>
                  <a:gd name="T56" fmla="*/ 0 w 43"/>
                  <a:gd name="T57" fmla="*/ 27 h 115"/>
                  <a:gd name="T58" fmla="*/ 0 w 43"/>
                  <a:gd name="T59" fmla="*/ 112 h 115"/>
                  <a:gd name="T60" fmla="*/ 2 w 43"/>
                  <a:gd name="T61" fmla="*/ 11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3" h="115">
                    <a:moveTo>
                      <a:pt x="2" y="115"/>
                    </a:moveTo>
                    <a:cubicBezTo>
                      <a:pt x="2" y="115"/>
                      <a:pt x="2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4" y="115"/>
                      <a:pt x="4" y="115"/>
                    </a:cubicBezTo>
                    <a:cubicBezTo>
                      <a:pt x="4" y="115"/>
                      <a:pt x="4" y="115"/>
                      <a:pt x="4" y="115"/>
                    </a:cubicBezTo>
                    <a:cubicBezTo>
                      <a:pt x="4" y="115"/>
                      <a:pt x="5" y="114"/>
                      <a:pt x="5" y="114"/>
                    </a:cubicBezTo>
                    <a:cubicBezTo>
                      <a:pt x="22" y="98"/>
                      <a:pt x="22" y="98"/>
                      <a:pt x="22" y="98"/>
                    </a:cubicBezTo>
                    <a:cubicBezTo>
                      <a:pt x="38" y="114"/>
                      <a:pt x="38" y="114"/>
                      <a:pt x="38" y="114"/>
                    </a:cubicBezTo>
                    <a:cubicBezTo>
                      <a:pt x="38" y="114"/>
                      <a:pt x="39" y="115"/>
                      <a:pt x="39" y="115"/>
                    </a:cubicBezTo>
                    <a:cubicBezTo>
                      <a:pt x="39" y="115"/>
                      <a:pt x="39" y="115"/>
                      <a:pt x="39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1" y="115"/>
                      <a:pt x="41" y="115"/>
                      <a:pt x="41" y="115"/>
                    </a:cubicBezTo>
                    <a:cubicBezTo>
                      <a:pt x="42" y="115"/>
                      <a:pt x="42" y="114"/>
                      <a:pt x="42" y="114"/>
                    </a:cubicBezTo>
                    <a:cubicBezTo>
                      <a:pt x="43" y="114"/>
                      <a:pt x="43" y="113"/>
                      <a:pt x="43" y="112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43" y="13"/>
                      <a:pt x="43" y="13"/>
                      <a:pt x="43" y="13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3" y="2"/>
                      <a:pt x="42" y="1"/>
                    </a:cubicBezTo>
                    <a:cubicBezTo>
                      <a:pt x="42" y="1"/>
                      <a:pt x="41" y="0"/>
                      <a:pt x="4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13"/>
                      <a:pt x="1" y="114"/>
                      <a:pt x="2" y="115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" name="Freeform 6"/>
              <p:cNvSpPr/>
              <p:nvPr/>
            </p:nvSpPr>
            <p:spPr bwMode="auto">
              <a:xfrm>
                <a:off x="3686151" y="1626889"/>
                <a:ext cx="201613" cy="19050"/>
              </a:xfrm>
              <a:custGeom>
                <a:avLst/>
                <a:gdLst>
                  <a:gd name="T0" fmla="*/ 0 w 53"/>
                  <a:gd name="T1" fmla="*/ 3 h 5"/>
                  <a:gd name="T2" fmla="*/ 3 w 53"/>
                  <a:gd name="T3" fmla="*/ 5 h 5"/>
                  <a:gd name="T4" fmla="*/ 50 w 53"/>
                  <a:gd name="T5" fmla="*/ 5 h 5"/>
                  <a:gd name="T6" fmla="*/ 53 w 53"/>
                  <a:gd name="T7" fmla="*/ 3 h 5"/>
                  <a:gd name="T8" fmla="*/ 50 w 53"/>
                  <a:gd name="T9" fmla="*/ 0 h 5"/>
                  <a:gd name="T10" fmla="*/ 3 w 53"/>
                  <a:gd name="T11" fmla="*/ 0 h 5"/>
                  <a:gd name="T12" fmla="*/ 0 w 53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0" y="3"/>
                    </a:move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3"/>
                    </a:cubicBezTo>
                    <a:cubicBezTo>
                      <a:pt x="53" y="1"/>
                      <a:pt x="52" y="0"/>
                      <a:pt x="5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" name="Freeform 7"/>
              <p:cNvSpPr/>
              <p:nvPr/>
            </p:nvSpPr>
            <p:spPr bwMode="auto">
              <a:xfrm>
                <a:off x="3686151" y="1715789"/>
                <a:ext cx="201613" cy="19050"/>
              </a:xfrm>
              <a:custGeom>
                <a:avLst/>
                <a:gdLst>
                  <a:gd name="T0" fmla="*/ 50 w 53"/>
                  <a:gd name="T1" fmla="*/ 0 h 5"/>
                  <a:gd name="T2" fmla="*/ 3 w 53"/>
                  <a:gd name="T3" fmla="*/ 0 h 5"/>
                  <a:gd name="T4" fmla="*/ 0 w 53"/>
                  <a:gd name="T5" fmla="*/ 2 h 5"/>
                  <a:gd name="T6" fmla="*/ 3 w 53"/>
                  <a:gd name="T7" fmla="*/ 5 h 5"/>
                  <a:gd name="T8" fmla="*/ 50 w 53"/>
                  <a:gd name="T9" fmla="*/ 5 h 5"/>
                  <a:gd name="T10" fmla="*/ 53 w 53"/>
                  <a:gd name="T11" fmla="*/ 2 h 5"/>
                  <a:gd name="T12" fmla="*/ 50 w 53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" name="Freeform 8"/>
              <p:cNvSpPr/>
              <p:nvPr/>
            </p:nvSpPr>
            <p:spPr bwMode="auto">
              <a:xfrm>
                <a:off x="3686151" y="1803102"/>
                <a:ext cx="201613" cy="19050"/>
              </a:xfrm>
              <a:custGeom>
                <a:avLst/>
                <a:gdLst>
                  <a:gd name="T0" fmla="*/ 50 w 53"/>
                  <a:gd name="T1" fmla="*/ 0 h 5"/>
                  <a:gd name="T2" fmla="*/ 3 w 53"/>
                  <a:gd name="T3" fmla="*/ 0 h 5"/>
                  <a:gd name="T4" fmla="*/ 0 w 53"/>
                  <a:gd name="T5" fmla="*/ 2 h 5"/>
                  <a:gd name="T6" fmla="*/ 3 w 53"/>
                  <a:gd name="T7" fmla="*/ 5 h 5"/>
                  <a:gd name="T8" fmla="*/ 50 w 53"/>
                  <a:gd name="T9" fmla="*/ 5 h 5"/>
                  <a:gd name="T10" fmla="*/ 53 w 53"/>
                  <a:gd name="T11" fmla="*/ 2 h 5"/>
                  <a:gd name="T12" fmla="*/ 50 w 53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" name="Freeform 9"/>
              <p:cNvSpPr>
                <a:spLocks noEditPoints="1"/>
              </p:cNvSpPr>
              <p:nvPr/>
            </p:nvSpPr>
            <p:spPr bwMode="auto">
              <a:xfrm>
                <a:off x="3586138" y="1447502"/>
                <a:ext cx="762000" cy="569913"/>
              </a:xfrm>
              <a:custGeom>
                <a:avLst/>
                <a:gdLst>
                  <a:gd name="T0" fmla="*/ 177 w 200"/>
                  <a:gd name="T1" fmla="*/ 3 h 149"/>
                  <a:gd name="T2" fmla="*/ 177 w 200"/>
                  <a:gd name="T3" fmla="*/ 17 h 149"/>
                  <a:gd name="T4" fmla="*/ 186 w 200"/>
                  <a:gd name="T5" fmla="*/ 21 h 149"/>
                  <a:gd name="T6" fmla="*/ 186 w 200"/>
                  <a:gd name="T7" fmla="*/ 134 h 149"/>
                  <a:gd name="T8" fmla="*/ 107 w 200"/>
                  <a:gd name="T9" fmla="*/ 134 h 149"/>
                  <a:gd name="T10" fmla="*/ 107 w 200"/>
                  <a:gd name="T11" fmla="*/ 21 h 149"/>
                  <a:gd name="T12" fmla="*/ 117 w 200"/>
                  <a:gd name="T13" fmla="*/ 17 h 149"/>
                  <a:gd name="T14" fmla="*/ 117 w 200"/>
                  <a:gd name="T15" fmla="*/ 3 h 149"/>
                  <a:gd name="T16" fmla="*/ 100 w 200"/>
                  <a:gd name="T17" fmla="*/ 9 h 149"/>
                  <a:gd name="T18" fmla="*/ 53 w 200"/>
                  <a:gd name="T19" fmla="*/ 0 h 149"/>
                  <a:gd name="T20" fmla="*/ 0 w 200"/>
                  <a:gd name="T21" fmla="*/ 20 h 149"/>
                  <a:gd name="T22" fmla="*/ 0 w 200"/>
                  <a:gd name="T23" fmla="*/ 142 h 149"/>
                  <a:gd name="T24" fmla="*/ 2 w 200"/>
                  <a:gd name="T25" fmla="*/ 147 h 149"/>
                  <a:gd name="T26" fmla="*/ 8 w 200"/>
                  <a:gd name="T27" fmla="*/ 149 h 149"/>
                  <a:gd name="T28" fmla="*/ 53 w 200"/>
                  <a:gd name="T29" fmla="*/ 145 h 149"/>
                  <a:gd name="T30" fmla="*/ 99 w 200"/>
                  <a:gd name="T31" fmla="*/ 149 h 149"/>
                  <a:gd name="T32" fmla="*/ 99 w 200"/>
                  <a:gd name="T33" fmla="*/ 149 h 149"/>
                  <a:gd name="T34" fmla="*/ 100 w 200"/>
                  <a:gd name="T35" fmla="*/ 149 h 149"/>
                  <a:gd name="T36" fmla="*/ 100 w 200"/>
                  <a:gd name="T37" fmla="*/ 149 h 149"/>
                  <a:gd name="T38" fmla="*/ 101 w 200"/>
                  <a:gd name="T39" fmla="*/ 149 h 149"/>
                  <a:gd name="T40" fmla="*/ 101 w 200"/>
                  <a:gd name="T41" fmla="*/ 149 h 149"/>
                  <a:gd name="T42" fmla="*/ 146 w 200"/>
                  <a:gd name="T43" fmla="*/ 145 h 149"/>
                  <a:gd name="T44" fmla="*/ 192 w 200"/>
                  <a:gd name="T45" fmla="*/ 149 h 149"/>
                  <a:gd name="T46" fmla="*/ 193 w 200"/>
                  <a:gd name="T47" fmla="*/ 149 h 149"/>
                  <a:gd name="T48" fmla="*/ 197 w 200"/>
                  <a:gd name="T49" fmla="*/ 147 h 149"/>
                  <a:gd name="T50" fmla="*/ 200 w 200"/>
                  <a:gd name="T51" fmla="*/ 142 h 149"/>
                  <a:gd name="T52" fmla="*/ 200 w 200"/>
                  <a:gd name="T53" fmla="*/ 20 h 149"/>
                  <a:gd name="T54" fmla="*/ 177 w 200"/>
                  <a:gd name="T55" fmla="*/ 3 h 149"/>
                  <a:gd name="T56" fmla="*/ 93 w 200"/>
                  <a:gd name="T57" fmla="*/ 134 h 149"/>
                  <a:gd name="T58" fmla="*/ 53 w 200"/>
                  <a:gd name="T59" fmla="*/ 131 h 149"/>
                  <a:gd name="T60" fmla="*/ 14 w 200"/>
                  <a:gd name="T61" fmla="*/ 134 h 149"/>
                  <a:gd name="T62" fmla="*/ 14 w 200"/>
                  <a:gd name="T63" fmla="*/ 21 h 149"/>
                  <a:gd name="T64" fmla="*/ 53 w 200"/>
                  <a:gd name="T65" fmla="*/ 14 h 149"/>
                  <a:gd name="T66" fmla="*/ 93 w 200"/>
                  <a:gd name="T67" fmla="*/ 21 h 149"/>
                  <a:gd name="T68" fmla="*/ 93 w 200"/>
                  <a:gd name="T69" fmla="*/ 13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00" h="149">
                    <a:moveTo>
                      <a:pt x="177" y="3"/>
                    </a:moveTo>
                    <a:cubicBezTo>
                      <a:pt x="177" y="17"/>
                      <a:pt x="177" y="17"/>
                      <a:pt x="177" y="17"/>
                    </a:cubicBezTo>
                    <a:cubicBezTo>
                      <a:pt x="181" y="18"/>
                      <a:pt x="185" y="20"/>
                      <a:pt x="186" y="21"/>
                    </a:cubicBezTo>
                    <a:cubicBezTo>
                      <a:pt x="186" y="134"/>
                      <a:pt x="186" y="134"/>
                      <a:pt x="186" y="134"/>
                    </a:cubicBezTo>
                    <a:cubicBezTo>
                      <a:pt x="161" y="130"/>
                      <a:pt x="131" y="130"/>
                      <a:pt x="107" y="134"/>
                    </a:cubicBezTo>
                    <a:cubicBezTo>
                      <a:pt x="107" y="21"/>
                      <a:pt x="107" y="21"/>
                      <a:pt x="107" y="21"/>
                    </a:cubicBezTo>
                    <a:cubicBezTo>
                      <a:pt x="108" y="20"/>
                      <a:pt x="111" y="18"/>
                      <a:pt x="117" y="17"/>
                    </a:cubicBezTo>
                    <a:cubicBezTo>
                      <a:pt x="117" y="3"/>
                      <a:pt x="117" y="3"/>
                      <a:pt x="117" y="3"/>
                    </a:cubicBezTo>
                    <a:cubicBezTo>
                      <a:pt x="110" y="4"/>
                      <a:pt x="104" y="6"/>
                      <a:pt x="100" y="9"/>
                    </a:cubicBezTo>
                    <a:cubicBezTo>
                      <a:pt x="90" y="2"/>
                      <a:pt x="70" y="0"/>
                      <a:pt x="53" y="0"/>
                    </a:cubicBezTo>
                    <a:cubicBezTo>
                      <a:pt x="29" y="0"/>
                      <a:pt x="0" y="5"/>
                      <a:pt x="0" y="20"/>
                    </a:cubicBezTo>
                    <a:cubicBezTo>
                      <a:pt x="0" y="142"/>
                      <a:pt x="0" y="142"/>
                      <a:pt x="0" y="142"/>
                    </a:cubicBezTo>
                    <a:cubicBezTo>
                      <a:pt x="0" y="144"/>
                      <a:pt x="1" y="146"/>
                      <a:pt x="2" y="147"/>
                    </a:cubicBezTo>
                    <a:cubicBezTo>
                      <a:pt x="4" y="148"/>
                      <a:pt x="6" y="149"/>
                      <a:pt x="8" y="149"/>
                    </a:cubicBezTo>
                    <a:cubicBezTo>
                      <a:pt x="22" y="146"/>
                      <a:pt x="37" y="145"/>
                      <a:pt x="53" y="145"/>
                    </a:cubicBezTo>
                    <a:cubicBezTo>
                      <a:pt x="69" y="145"/>
                      <a:pt x="85" y="146"/>
                      <a:pt x="99" y="149"/>
                    </a:cubicBezTo>
                    <a:cubicBezTo>
                      <a:pt x="99" y="149"/>
                      <a:pt x="99" y="149"/>
                      <a:pt x="99" y="149"/>
                    </a:cubicBezTo>
                    <a:cubicBezTo>
                      <a:pt x="99" y="149"/>
                      <a:pt x="99" y="149"/>
                      <a:pt x="100" y="149"/>
                    </a:cubicBezTo>
                    <a:cubicBezTo>
                      <a:pt x="100" y="149"/>
                      <a:pt x="100" y="149"/>
                      <a:pt x="100" y="149"/>
                    </a:cubicBezTo>
                    <a:cubicBezTo>
                      <a:pt x="100" y="149"/>
                      <a:pt x="100" y="149"/>
                      <a:pt x="101" y="149"/>
                    </a:cubicBezTo>
                    <a:cubicBezTo>
                      <a:pt x="101" y="149"/>
                      <a:pt x="101" y="149"/>
                      <a:pt x="101" y="149"/>
                    </a:cubicBezTo>
                    <a:cubicBezTo>
                      <a:pt x="115" y="146"/>
                      <a:pt x="130" y="145"/>
                      <a:pt x="146" y="145"/>
                    </a:cubicBezTo>
                    <a:cubicBezTo>
                      <a:pt x="162" y="145"/>
                      <a:pt x="178" y="146"/>
                      <a:pt x="192" y="149"/>
                    </a:cubicBezTo>
                    <a:cubicBezTo>
                      <a:pt x="192" y="149"/>
                      <a:pt x="192" y="149"/>
                      <a:pt x="193" y="149"/>
                    </a:cubicBezTo>
                    <a:cubicBezTo>
                      <a:pt x="194" y="149"/>
                      <a:pt x="196" y="148"/>
                      <a:pt x="197" y="147"/>
                    </a:cubicBezTo>
                    <a:cubicBezTo>
                      <a:pt x="199" y="146"/>
                      <a:pt x="200" y="144"/>
                      <a:pt x="200" y="142"/>
                    </a:cubicBezTo>
                    <a:cubicBezTo>
                      <a:pt x="200" y="20"/>
                      <a:pt x="200" y="20"/>
                      <a:pt x="200" y="20"/>
                    </a:cubicBezTo>
                    <a:cubicBezTo>
                      <a:pt x="200" y="11"/>
                      <a:pt x="190" y="6"/>
                      <a:pt x="177" y="3"/>
                    </a:cubicBezTo>
                    <a:close/>
                    <a:moveTo>
                      <a:pt x="93" y="134"/>
                    </a:moveTo>
                    <a:cubicBezTo>
                      <a:pt x="80" y="132"/>
                      <a:pt x="67" y="131"/>
                      <a:pt x="53" y="131"/>
                    </a:cubicBezTo>
                    <a:cubicBezTo>
                      <a:pt x="40" y="131"/>
                      <a:pt x="26" y="132"/>
                      <a:pt x="14" y="134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6" y="18"/>
                      <a:pt x="30" y="14"/>
                      <a:pt x="53" y="14"/>
                    </a:cubicBezTo>
                    <a:cubicBezTo>
                      <a:pt x="76" y="14"/>
                      <a:pt x="90" y="18"/>
                      <a:pt x="93" y="21"/>
                    </a:cubicBezTo>
                    <a:lnTo>
                      <a:pt x="93" y="13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46528 -0.2757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64" y="-1379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18000" y="18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725771" y="578377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400" dirty="0">
                <a:solidFill>
                  <a:prstClr val="black">
                    <a:alpha val="75000"/>
                  </a:prstClr>
                </a:solidFill>
              </a:rPr>
              <a:t>后期计划</a:t>
            </a:r>
            <a:endParaRPr lang="zh-CN" altLang="en-US" sz="2400" dirty="0">
              <a:solidFill>
                <a:prstClr val="black">
                  <a:alpha val="75000"/>
                </a:prstClr>
              </a:solidFill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0" y="478800"/>
            <a:ext cx="648000" cy="662400"/>
            <a:chOff x="2771800" y="885600"/>
            <a:chExt cx="3600400" cy="3688118"/>
          </a:xfrm>
        </p:grpSpPr>
        <p:grpSp>
          <p:nvGrpSpPr>
            <p:cNvPr id="9" name="组合 8"/>
            <p:cNvGrpSpPr/>
            <p:nvPr/>
          </p:nvGrpSpPr>
          <p:grpSpPr>
            <a:xfrm>
              <a:off x="2771800" y="885600"/>
              <a:ext cx="3600400" cy="3688118"/>
              <a:chOff x="925401" y="3148271"/>
              <a:chExt cx="2664296" cy="2664296"/>
            </a:xfrm>
          </p:grpSpPr>
          <p:sp>
            <p:nvSpPr>
              <p:cNvPr id="16" name="矩形 15"/>
              <p:cNvSpPr/>
              <p:nvPr userDrawn="1"/>
            </p:nvSpPr>
            <p:spPr>
              <a:xfrm>
                <a:off x="925401" y="3148271"/>
                <a:ext cx="2664296" cy="266429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矩形 16"/>
              <p:cNvSpPr/>
              <p:nvPr userDrawn="1"/>
            </p:nvSpPr>
            <p:spPr>
              <a:xfrm>
                <a:off x="1069417" y="3292287"/>
                <a:ext cx="2376264" cy="2376264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3598200" y="1732459"/>
              <a:ext cx="1947600" cy="1994400"/>
              <a:chOff x="3586138" y="1401464"/>
              <a:chExt cx="762000" cy="615951"/>
            </a:xfrm>
          </p:grpSpPr>
          <p:sp>
            <p:nvSpPr>
              <p:cNvPr id="11" name="Freeform 5"/>
              <p:cNvSpPr/>
              <p:nvPr/>
            </p:nvSpPr>
            <p:spPr bwMode="auto">
              <a:xfrm>
                <a:off x="4062388" y="1401464"/>
                <a:ext cx="163513" cy="439738"/>
              </a:xfrm>
              <a:custGeom>
                <a:avLst/>
                <a:gdLst>
                  <a:gd name="T0" fmla="*/ 2 w 43"/>
                  <a:gd name="T1" fmla="*/ 115 h 115"/>
                  <a:gd name="T2" fmla="*/ 3 w 43"/>
                  <a:gd name="T3" fmla="*/ 115 h 115"/>
                  <a:gd name="T4" fmla="*/ 3 w 43"/>
                  <a:gd name="T5" fmla="*/ 115 h 115"/>
                  <a:gd name="T6" fmla="*/ 3 w 43"/>
                  <a:gd name="T7" fmla="*/ 115 h 115"/>
                  <a:gd name="T8" fmla="*/ 4 w 43"/>
                  <a:gd name="T9" fmla="*/ 115 h 115"/>
                  <a:gd name="T10" fmla="*/ 4 w 43"/>
                  <a:gd name="T11" fmla="*/ 115 h 115"/>
                  <a:gd name="T12" fmla="*/ 5 w 43"/>
                  <a:gd name="T13" fmla="*/ 114 h 115"/>
                  <a:gd name="T14" fmla="*/ 22 w 43"/>
                  <a:gd name="T15" fmla="*/ 98 h 115"/>
                  <a:gd name="T16" fmla="*/ 38 w 43"/>
                  <a:gd name="T17" fmla="*/ 114 h 115"/>
                  <a:gd name="T18" fmla="*/ 39 w 43"/>
                  <a:gd name="T19" fmla="*/ 115 h 115"/>
                  <a:gd name="T20" fmla="*/ 39 w 43"/>
                  <a:gd name="T21" fmla="*/ 115 h 115"/>
                  <a:gd name="T22" fmla="*/ 40 w 43"/>
                  <a:gd name="T23" fmla="*/ 115 h 115"/>
                  <a:gd name="T24" fmla="*/ 40 w 43"/>
                  <a:gd name="T25" fmla="*/ 115 h 115"/>
                  <a:gd name="T26" fmla="*/ 40 w 43"/>
                  <a:gd name="T27" fmla="*/ 115 h 115"/>
                  <a:gd name="T28" fmla="*/ 41 w 43"/>
                  <a:gd name="T29" fmla="*/ 115 h 115"/>
                  <a:gd name="T30" fmla="*/ 42 w 43"/>
                  <a:gd name="T31" fmla="*/ 114 h 115"/>
                  <a:gd name="T32" fmla="*/ 43 w 43"/>
                  <a:gd name="T33" fmla="*/ 112 h 115"/>
                  <a:gd name="T34" fmla="*/ 43 w 43"/>
                  <a:gd name="T35" fmla="*/ 27 h 115"/>
                  <a:gd name="T36" fmla="*/ 43 w 43"/>
                  <a:gd name="T37" fmla="*/ 13 h 115"/>
                  <a:gd name="T38" fmla="*/ 43 w 43"/>
                  <a:gd name="T39" fmla="*/ 3 h 115"/>
                  <a:gd name="T40" fmla="*/ 42 w 43"/>
                  <a:gd name="T41" fmla="*/ 1 h 115"/>
                  <a:gd name="T42" fmla="*/ 40 w 43"/>
                  <a:gd name="T43" fmla="*/ 0 h 115"/>
                  <a:gd name="T44" fmla="*/ 3 w 43"/>
                  <a:gd name="T45" fmla="*/ 0 h 115"/>
                  <a:gd name="T46" fmla="*/ 3 w 43"/>
                  <a:gd name="T47" fmla="*/ 0 h 115"/>
                  <a:gd name="T48" fmla="*/ 2 w 43"/>
                  <a:gd name="T49" fmla="*/ 1 h 115"/>
                  <a:gd name="T50" fmla="*/ 2 w 43"/>
                  <a:gd name="T51" fmla="*/ 1 h 115"/>
                  <a:gd name="T52" fmla="*/ 0 w 43"/>
                  <a:gd name="T53" fmla="*/ 3 h 115"/>
                  <a:gd name="T54" fmla="*/ 0 w 43"/>
                  <a:gd name="T55" fmla="*/ 13 h 115"/>
                  <a:gd name="T56" fmla="*/ 0 w 43"/>
                  <a:gd name="T57" fmla="*/ 27 h 115"/>
                  <a:gd name="T58" fmla="*/ 0 w 43"/>
                  <a:gd name="T59" fmla="*/ 112 h 115"/>
                  <a:gd name="T60" fmla="*/ 2 w 43"/>
                  <a:gd name="T61" fmla="*/ 11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3" h="115">
                    <a:moveTo>
                      <a:pt x="2" y="115"/>
                    </a:moveTo>
                    <a:cubicBezTo>
                      <a:pt x="2" y="115"/>
                      <a:pt x="2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4" y="115"/>
                      <a:pt x="4" y="115"/>
                    </a:cubicBezTo>
                    <a:cubicBezTo>
                      <a:pt x="4" y="115"/>
                      <a:pt x="4" y="115"/>
                      <a:pt x="4" y="115"/>
                    </a:cubicBezTo>
                    <a:cubicBezTo>
                      <a:pt x="4" y="115"/>
                      <a:pt x="5" y="114"/>
                      <a:pt x="5" y="114"/>
                    </a:cubicBezTo>
                    <a:cubicBezTo>
                      <a:pt x="22" y="98"/>
                      <a:pt x="22" y="98"/>
                      <a:pt x="22" y="98"/>
                    </a:cubicBezTo>
                    <a:cubicBezTo>
                      <a:pt x="38" y="114"/>
                      <a:pt x="38" y="114"/>
                      <a:pt x="38" y="114"/>
                    </a:cubicBezTo>
                    <a:cubicBezTo>
                      <a:pt x="38" y="114"/>
                      <a:pt x="39" y="115"/>
                      <a:pt x="39" y="115"/>
                    </a:cubicBezTo>
                    <a:cubicBezTo>
                      <a:pt x="39" y="115"/>
                      <a:pt x="39" y="115"/>
                      <a:pt x="39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1" y="115"/>
                      <a:pt x="41" y="115"/>
                      <a:pt x="41" y="115"/>
                    </a:cubicBezTo>
                    <a:cubicBezTo>
                      <a:pt x="42" y="115"/>
                      <a:pt x="42" y="114"/>
                      <a:pt x="42" y="114"/>
                    </a:cubicBezTo>
                    <a:cubicBezTo>
                      <a:pt x="43" y="114"/>
                      <a:pt x="43" y="113"/>
                      <a:pt x="43" y="112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43" y="13"/>
                      <a:pt x="43" y="13"/>
                      <a:pt x="43" y="13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3" y="2"/>
                      <a:pt x="42" y="1"/>
                    </a:cubicBezTo>
                    <a:cubicBezTo>
                      <a:pt x="42" y="1"/>
                      <a:pt x="41" y="0"/>
                      <a:pt x="4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13"/>
                      <a:pt x="1" y="114"/>
                      <a:pt x="2" y="115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Freeform 6"/>
              <p:cNvSpPr/>
              <p:nvPr/>
            </p:nvSpPr>
            <p:spPr bwMode="auto">
              <a:xfrm>
                <a:off x="3686151" y="1626889"/>
                <a:ext cx="201613" cy="19050"/>
              </a:xfrm>
              <a:custGeom>
                <a:avLst/>
                <a:gdLst>
                  <a:gd name="T0" fmla="*/ 0 w 53"/>
                  <a:gd name="T1" fmla="*/ 3 h 5"/>
                  <a:gd name="T2" fmla="*/ 3 w 53"/>
                  <a:gd name="T3" fmla="*/ 5 h 5"/>
                  <a:gd name="T4" fmla="*/ 50 w 53"/>
                  <a:gd name="T5" fmla="*/ 5 h 5"/>
                  <a:gd name="T6" fmla="*/ 53 w 53"/>
                  <a:gd name="T7" fmla="*/ 3 h 5"/>
                  <a:gd name="T8" fmla="*/ 50 w 53"/>
                  <a:gd name="T9" fmla="*/ 0 h 5"/>
                  <a:gd name="T10" fmla="*/ 3 w 53"/>
                  <a:gd name="T11" fmla="*/ 0 h 5"/>
                  <a:gd name="T12" fmla="*/ 0 w 53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0" y="3"/>
                    </a:move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3"/>
                    </a:cubicBezTo>
                    <a:cubicBezTo>
                      <a:pt x="53" y="1"/>
                      <a:pt x="52" y="0"/>
                      <a:pt x="5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7"/>
              <p:cNvSpPr/>
              <p:nvPr/>
            </p:nvSpPr>
            <p:spPr bwMode="auto">
              <a:xfrm>
                <a:off x="3686151" y="1715789"/>
                <a:ext cx="201613" cy="19050"/>
              </a:xfrm>
              <a:custGeom>
                <a:avLst/>
                <a:gdLst>
                  <a:gd name="T0" fmla="*/ 50 w 53"/>
                  <a:gd name="T1" fmla="*/ 0 h 5"/>
                  <a:gd name="T2" fmla="*/ 3 w 53"/>
                  <a:gd name="T3" fmla="*/ 0 h 5"/>
                  <a:gd name="T4" fmla="*/ 0 w 53"/>
                  <a:gd name="T5" fmla="*/ 2 h 5"/>
                  <a:gd name="T6" fmla="*/ 3 w 53"/>
                  <a:gd name="T7" fmla="*/ 5 h 5"/>
                  <a:gd name="T8" fmla="*/ 50 w 53"/>
                  <a:gd name="T9" fmla="*/ 5 h 5"/>
                  <a:gd name="T10" fmla="*/ 53 w 53"/>
                  <a:gd name="T11" fmla="*/ 2 h 5"/>
                  <a:gd name="T12" fmla="*/ 50 w 53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Freeform 8"/>
              <p:cNvSpPr/>
              <p:nvPr/>
            </p:nvSpPr>
            <p:spPr bwMode="auto">
              <a:xfrm>
                <a:off x="3686151" y="1803102"/>
                <a:ext cx="201613" cy="19050"/>
              </a:xfrm>
              <a:custGeom>
                <a:avLst/>
                <a:gdLst>
                  <a:gd name="T0" fmla="*/ 50 w 53"/>
                  <a:gd name="T1" fmla="*/ 0 h 5"/>
                  <a:gd name="T2" fmla="*/ 3 w 53"/>
                  <a:gd name="T3" fmla="*/ 0 h 5"/>
                  <a:gd name="T4" fmla="*/ 0 w 53"/>
                  <a:gd name="T5" fmla="*/ 2 h 5"/>
                  <a:gd name="T6" fmla="*/ 3 w 53"/>
                  <a:gd name="T7" fmla="*/ 5 h 5"/>
                  <a:gd name="T8" fmla="*/ 50 w 53"/>
                  <a:gd name="T9" fmla="*/ 5 h 5"/>
                  <a:gd name="T10" fmla="*/ 53 w 53"/>
                  <a:gd name="T11" fmla="*/ 2 h 5"/>
                  <a:gd name="T12" fmla="*/ 50 w 53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" name="Freeform 9"/>
              <p:cNvSpPr>
                <a:spLocks noEditPoints="1"/>
              </p:cNvSpPr>
              <p:nvPr/>
            </p:nvSpPr>
            <p:spPr bwMode="auto">
              <a:xfrm>
                <a:off x="3586138" y="1447502"/>
                <a:ext cx="762000" cy="569913"/>
              </a:xfrm>
              <a:custGeom>
                <a:avLst/>
                <a:gdLst>
                  <a:gd name="T0" fmla="*/ 177 w 200"/>
                  <a:gd name="T1" fmla="*/ 3 h 149"/>
                  <a:gd name="T2" fmla="*/ 177 w 200"/>
                  <a:gd name="T3" fmla="*/ 17 h 149"/>
                  <a:gd name="T4" fmla="*/ 186 w 200"/>
                  <a:gd name="T5" fmla="*/ 21 h 149"/>
                  <a:gd name="T6" fmla="*/ 186 w 200"/>
                  <a:gd name="T7" fmla="*/ 134 h 149"/>
                  <a:gd name="T8" fmla="*/ 107 w 200"/>
                  <a:gd name="T9" fmla="*/ 134 h 149"/>
                  <a:gd name="T10" fmla="*/ 107 w 200"/>
                  <a:gd name="T11" fmla="*/ 21 h 149"/>
                  <a:gd name="T12" fmla="*/ 117 w 200"/>
                  <a:gd name="T13" fmla="*/ 17 h 149"/>
                  <a:gd name="T14" fmla="*/ 117 w 200"/>
                  <a:gd name="T15" fmla="*/ 3 h 149"/>
                  <a:gd name="T16" fmla="*/ 100 w 200"/>
                  <a:gd name="T17" fmla="*/ 9 h 149"/>
                  <a:gd name="T18" fmla="*/ 53 w 200"/>
                  <a:gd name="T19" fmla="*/ 0 h 149"/>
                  <a:gd name="T20" fmla="*/ 0 w 200"/>
                  <a:gd name="T21" fmla="*/ 20 h 149"/>
                  <a:gd name="T22" fmla="*/ 0 w 200"/>
                  <a:gd name="T23" fmla="*/ 142 h 149"/>
                  <a:gd name="T24" fmla="*/ 2 w 200"/>
                  <a:gd name="T25" fmla="*/ 147 h 149"/>
                  <a:gd name="T26" fmla="*/ 8 w 200"/>
                  <a:gd name="T27" fmla="*/ 149 h 149"/>
                  <a:gd name="T28" fmla="*/ 53 w 200"/>
                  <a:gd name="T29" fmla="*/ 145 h 149"/>
                  <a:gd name="T30" fmla="*/ 99 w 200"/>
                  <a:gd name="T31" fmla="*/ 149 h 149"/>
                  <a:gd name="T32" fmla="*/ 99 w 200"/>
                  <a:gd name="T33" fmla="*/ 149 h 149"/>
                  <a:gd name="T34" fmla="*/ 100 w 200"/>
                  <a:gd name="T35" fmla="*/ 149 h 149"/>
                  <a:gd name="T36" fmla="*/ 100 w 200"/>
                  <a:gd name="T37" fmla="*/ 149 h 149"/>
                  <a:gd name="T38" fmla="*/ 101 w 200"/>
                  <a:gd name="T39" fmla="*/ 149 h 149"/>
                  <a:gd name="T40" fmla="*/ 101 w 200"/>
                  <a:gd name="T41" fmla="*/ 149 h 149"/>
                  <a:gd name="T42" fmla="*/ 146 w 200"/>
                  <a:gd name="T43" fmla="*/ 145 h 149"/>
                  <a:gd name="T44" fmla="*/ 192 w 200"/>
                  <a:gd name="T45" fmla="*/ 149 h 149"/>
                  <a:gd name="T46" fmla="*/ 193 w 200"/>
                  <a:gd name="T47" fmla="*/ 149 h 149"/>
                  <a:gd name="T48" fmla="*/ 197 w 200"/>
                  <a:gd name="T49" fmla="*/ 147 h 149"/>
                  <a:gd name="T50" fmla="*/ 200 w 200"/>
                  <a:gd name="T51" fmla="*/ 142 h 149"/>
                  <a:gd name="T52" fmla="*/ 200 w 200"/>
                  <a:gd name="T53" fmla="*/ 20 h 149"/>
                  <a:gd name="T54" fmla="*/ 177 w 200"/>
                  <a:gd name="T55" fmla="*/ 3 h 149"/>
                  <a:gd name="T56" fmla="*/ 93 w 200"/>
                  <a:gd name="T57" fmla="*/ 134 h 149"/>
                  <a:gd name="T58" fmla="*/ 53 w 200"/>
                  <a:gd name="T59" fmla="*/ 131 h 149"/>
                  <a:gd name="T60" fmla="*/ 14 w 200"/>
                  <a:gd name="T61" fmla="*/ 134 h 149"/>
                  <a:gd name="T62" fmla="*/ 14 w 200"/>
                  <a:gd name="T63" fmla="*/ 21 h 149"/>
                  <a:gd name="T64" fmla="*/ 53 w 200"/>
                  <a:gd name="T65" fmla="*/ 14 h 149"/>
                  <a:gd name="T66" fmla="*/ 93 w 200"/>
                  <a:gd name="T67" fmla="*/ 21 h 149"/>
                  <a:gd name="T68" fmla="*/ 93 w 200"/>
                  <a:gd name="T69" fmla="*/ 13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00" h="149">
                    <a:moveTo>
                      <a:pt x="177" y="3"/>
                    </a:moveTo>
                    <a:cubicBezTo>
                      <a:pt x="177" y="17"/>
                      <a:pt x="177" y="17"/>
                      <a:pt x="177" y="17"/>
                    </a:cubicBezTo>
                    <a:cubicBezTo>
                      <a:pt x="181" y="18"/>
                      <a:pt x="185" y="20"/>
                      <a:pt x="186" y="21"/>
                    </a:cubicBezTo>
                    <a:cubicBezTo>
                      <a:pt x="186" y="134"/>
                      <a:pt x="186" y="134"/>
                      <a:pt x="186" y="134"/>
                    </a:cubicBezTo>
                    <a:cubicBezTo>
                      <a:pt x="161" y="130"/>
                      <a:pt x="131" y="130"/>
                      <a:pt x="107" y="134"/>
                    </a:cubicBezTo>
                    <a:cubicBezTo>
                      <a:pt x="107" y="21"/>
                      <a:pt x="107" y="21"/>
                      <a:pt x="107" y="21"/>
                    </a:cubicBezTo>
                    <a:cubicBezTo>
                      <a:pt x="108" y="20"/>
                      <a:pt x="111" y="18"/>
                      <a:pt x="117" y="17"/>
                    </a:cubicBezTo>
                    <a:cubicBezTo>
                      <a:pt x="117" y="3"/>
                      <a:pt x="117" y="3"/>
                      <a:pt x="117" y="3"/>
                    </a:cubicBezTo>
                    <a:cubicBezTo>
                      <a:pt x="110" y="4"/>
                      <a:pt x="104" y="6"/>
                      <a:pt x="100" y="9"/>
                    </a:cubicBezTo>
                    <a:cubicBezTo>
                      <a:pt x="90" y="2"/>
                      <a:pt x="70" y="0"/>
                      <a:pt x="53" y="0"/>
                    </a:cubicBezTo>
                    <a:cubicBezTo>
                      <a:pt x="29" y="0"/>
                      <a:pt x="0" y="5"/>
                      <a:pt x="0" y="20"/>
                    </a:cubicBezTo>
                    <a:cubicBezTo>
                      <a:pt x="0" y="142"/>
                      <a:pt x="0" y="142"/>
                      <a:pt x="0" y="142"/>
                    </a:cubicBezTo>
                    <a:cubicBezTo>
                      <a:pt x="0" y="144"/>
                      <a:pt x="1" y="146"/>
                      <a:pt x="2" y="147"/>
                    </a:cubicBezTo>
                    <a:cubicBezTo>
                      <a:pt x="4" y="148"/>
                      <a:pt x="6" y="149"/>
                      <a:pt x="8" y="149"/>
                    </a:cubicBezTo>
                    <a:cubicBezTo>
                      <a:pt x="22" y="146"/>
                      <a:pt x="37" y="145"/>
                      <a:pt x="53" y="145"/>
                    </a:cubicBezTo>
                    <a:cubicBezTo>
                      <a:pt x="69" y="145"/>
                      <a:pt x="85" y="146"/>
                      <a:pt x="99" y="149"/>
                    </a:cubicBezTo>
                    <a:cubicBezTo>
                      <a:pt x="99" y="149"/>
                      <a:pt x="99" y="149"/>
                      <a:pt x="99" y="149"/>
                    </a:cubicBezTo>
                    <a:cubicBezTo>
                      <a:pt x="99" y="149"/>
                      <a:pt x="99" y="149"/>
                      <a:pt x="100" y="149"/>
                    </a:cubicBezTo>
                    <a:cubicBezTo>
                      <a:pt x="100" y="149"/>
                      <a:pt x="100" y="149"/>
                      <a:pt x="100" y="149"/>
                    </a:cubicBezTo>
                    <a:cubicBezTo>
                      <a:pt x="100" y="149"/>
                      <a:pt x="100" y="149"/>
                      <a:pt x="101" y="149"/>
                    </a:cubicBezTo>
                    <a:cubicBezTo>
                      <a:pt x="101" y="149"/>
                      <a:pt x="101" y="149"/>
                      <a:pt x="101" y="149"/>
                    </a:cubicBezTo>
                    <a:cubicBezTo>
                      <a:pt x="115" y="146"/>
                      <a:pt x="130" y="145"/>
                      <a:pt x="146" y="145"/>
                    </a:cubicBezTo>
                    <a:cubicBezTo>
                      <a:pt x="162" y="145"/>
                      <a:pt x="178" y="146"/>
                      <a:pt x="192" y="149"/>
                    </a:cubicBezTo>
                    <a:cubicBezTo>
                      <a:pt x="192" y="149"/>
                      <a:pt x="192" y="149"/>
                      <a:pt x="193" y="149"/>
                    </a:cubicBezTo>
                    <a:cubicBezTo>
                      <a:pt x="194" y="149"/>
                      <a:pt x="196" y="148"/>
                      <a:pt x="197" y="147"/>
                    </a:cubicBezTo>
                    <a:cubicBezTo>
                      <a:pt x="199" y="146"/>
                      <a:pt x="200" y="144"/>
                      <a:pt x="200" y="142"/>
                    </a:cubicBezTo>
                    <a:cubicBezTo>
                      <a:pt x="200" y="20"/>
                      <a:pt x="200" y="20"/>
                      <a:pt x="200" y="20"/>
                    </a:cubicBezTo>
                    <a:cubicBezTo>
                      <a:pt x="200" y="11"/>
                      <a:pt x="190" y="6"/>
                      <a:pt x="177" y="3"/>
                    </a:cubicBezTo>
                    <a:close/>
                    <a:moveTo>
                      <a:pt x="93" y="134"/>
                    </a:moveTo>
                    <a:cubicBezTo>
                      <a:pt x="80" y="132"/>
                      <a:pt x="67" y="131"/>
                      <a:pt x="53" y="131"/>
                    </a:cubicBezTo>
                    <a:cubicBezTo>
                      <a:pt x="40" y="131"/>
                      <a:pt x="26" y="132"/>
                      <a:pt x="14" y="134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6" y="18"/>
                      <a:pt x="30" y="14"/>
                      <a:pt x="53" y="14"/>
                    </a:cubicBezTo>
                    <a:cubicBezTo>
                      <a:pt x="76" y="14"/>
                      <a:pt x="90" y="18"/>
                      <a:pt x="93" y="21"/>
                    </a:cubicBezTo>
                    <a:lnTo>
                      <a:pt x="93" y="13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3" name="矩形 22"/>
          <p:cNvSpPr>
            <a:spLocks noChangeAspect="1"/>
          </p:cNvSpPr>
          <p:nvPr/>
        </p:nvSpPr>
        <p:spPr bwMode="auto">
          <a:xfrm>
            <a:off x="971550" y="1884477"/>
            <a:ext cx="360000" cy="36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1457133" y="1741312"/>
            <a:ext cx="6545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1800" dirty="0">
                <a:solidFill>
                  <a:prstClr val="black">
                    <a:alpha val="75000"/>
                  </a:prstClr>
                </a:solidFill>
              </a:rPr>
              <a:t>请在此输入描述性</a:t>
            </a:r>
            <a:r>
              <a:rPr lang="zh-CN" altLang="en-US" sz="1800" dirty="0" smtClean="0">
                <a:solidFill>
                  <a:prstClr val="black">
                    <a:alpha val="75000"/>
                  </a:prstClr>
                </a:solidFill>
              </a:rPr>
              <a:t>文字；</a:t>
            </a:r>
            <a:endParaRPr lang="en-US" altLang="zh-CN" sz="1800" dirty="0" smtClean="0">
              <a:solidFill>
                <a:prstClr val="black">
                  <a:alpha val="75000"/>
                </a:prstClr>
              </a:solidFill>
            </a:endParaRPr>
          </a:p>
          <a:p>
            <a:r>
              <a:rPr lang="zh-CN" altLang="en-US" sz="1800" dirty="0">
                <a:solidFill>
                  <a:prstClr val="black">
                    <a:alpha val="75000"/>
                  </a:prstClr>
                </a:solidFill>
              </a:rPr>
              <a:t>请在此输入描述性文字。</a:t>
            </a:r>
            <a:endParaRPr lang="zh-CN" altLang="en-US" sz="18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61" name="矩形 60"/>
          <p:cNvSpPr>
            <a:spLocks noChangeAspect="1"/>
          </p:cNvSpPr>
          <p:nvPr/>
        </p:nvSpPr>
        <p:spPr bwMode="auto">
          <a:xfrm>
            <a:off x="971550" y="2739038"/>
            <a:ext cx="360000" cy="36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1457133" y="2595873"/>
            <a:ext cx="6545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1800" dirty="0">
                <a:solidFill>
                  <a:prstClr val="black">
                    <a:alpha val="75000"/>
                  </a:prstClr>
                </a:solidFill>
              </a:rPr>
              <a:t>请在此输入描述性文字；</a:t>
            </a:r>
            <a:endParaRPr lang="en-US" altLang="zh-CN" sz="1800" dirty="0">
              <a:solidFill>
                <a:prstClr val="black">
                  <a:alpha val="75000"/>
                </a:prstClr>
              </a:solidFill>
            </a:endParaRPr>
          </a:p>
          <a:p>
            <a:r>
              <a:rPr lang="zh-CN" altLang="en-US" sz="1800" dirty="0">
                <a:solidFill>
                  <a:prstClr val="black">
                    <a:alpha val="75000"/>
                  </a:prstClr>
                </a:solidFill>
              </a:rPr>
              <a:t>请在此输入描述性文字。</a:t>
            </a:r>
            <a:endParaRPr lang="zh-CN" altLang="en-US" sz="18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62" name="矩形 61"/>
          <p:cNvSpPr>
            <a:spLocks noChangeAspect="1"/>
          </p:cNvSpPr>
          <p:nvPr/>
        </p:nvSpPr>
        <p:spPr bwMode="auto">
          <a:xfrm>
            <a:off x="971550" y="4198735"/>
            <a:ext cx="360000" cy="36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1457133" y="4194069"/>
            <a:ext cx="6545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1800" dirty="0">
                <a:solidFill>
                  <a:prstClr val="black">
                    <a:alpha val="75000"/>
                  </a:prstClr>
                </a:solidFill>
              </a:rPr>
              <a:t>请在此输入描述性</a:t>
            </a:r>
            <a:r>
              <a:rPr lang="zh-CN" altLang="en-US" sz="1800" dirty="0" smtClean="0">
                <a:solidFill>
                  <a:prstClr val="black">
                    <a:alpha val="75000"/>
                  </a:prstClr>
                </a:solidFill>
              </a:rPr>
              <a:t>文字。</a:t>
            </a:r>
            <a:endParaRPr lang="zh-CN" altLang="en-US" sz="18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63" name="矩形 62"/>
          <p:cNvSpPr>
            <a:spLocks noChangeAspect="1"/>
          </p:cNvSpPr>
          <p:nvPr/>
        </p:nvSpPr>
        <p:spPr bwMode="auto">
          <a:xfrm>
            <a:off x="971550" y="4993803"/>
            <a:ext cx="360000" cy="36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1457133" y="4850638"/>
            <a:ext cx="6545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1800" dirty="0">
                <a:solidFill>
                  <a:prstClr val="black">
                    <a:alpha val="75000"/>
                  </a:prstClr>
                </a:solidFill>
              </a:rPr>
              <a:t>请在此输入描述性文字；</a:t>
            </a:r>
            <a:endParaRPr lang="en-US" altLang="zh-CN" sz="1800" dirty="0">
              <a:solidFill>
                <a:prstClr val="black">
                  <a:alpha val="75000"/>
                </a:prstClr>
              </a:solidFill>
            </a:endParaRPr>
          </a:p>
          <a:p>
            <a:r>
              <a:rPr lang="zh-CN" altLang="en-US" sz="1800" dirty="0">
                <a:solidFill>
                  <a:prstClr val="black">
                    <a:alpha val="75000"/>
                  </a:prstClr>
                </a:solidFill>
              </a:rPr>
              <a:t>请在此输入描述性文字。</a:t>
            </a:r>
            <a:endParaRPr lang="zh-CN" altLang="en-US" sz="1800" dirty="0">
              <a:solidFill>
                <a:prstClr val="black">
                  <a:alpha val="75000"/>
                </a:prstClr>
              </a:solidFill>
            </a:endParaRPr>
          </a:p>
        </p:txBody>
      </p:sp>
      <p:sp>
        <p:nvSpPr>
          <p:cNvPr id="64" name="矩形 63"/>
          <p:cNvSpPr>
            <a:spLocks noChangeAspect="1"/>
          </p:cNvSpPr>
          <p:nvPr/>
        </p:nvSpPr>
        <p:spPr bwMode="auto">
          <a:xfrm>
            <a:off x="971550" y="5927371"/>
            <a:ext cx="360000" cy="36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1457133" y="5784206"/>
            <a:ext cx="6545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1800" dirty="0">
                <a:solidFill>
                  <a:prstClr val="black">
                    <a:alpha val="75000"/>
                  </a:prstClr>
                </a:solidFill>
              </a:rPr>
              <a:t>请在此输入描述性文字；</a:t>
            </a:r>
            <a:endParaRPr lang="en-US" altLang="zh-CN" sz="1800" dirty="0">
              <a:solidFill>
                <a:prstClr val="black">
                  <a:alpha val="75000"/>
                </a:prstClr>
              </a:solidFill>
            </a:endParaRPr>
          </a:p>
          <a:p>
            <a:r>
              <a:rPr lang="zh-CN" altLang="en-US" sz="1800" dirty="0">
                <a:solidFill>
                  <a:prstClr val="black">
                    <a:alpha val="75000"/>
                  </a:prstClr>
                </a:solidFill>
              </a:rPr>
              <a:t>请在此输入描述性文字。</a:t>
            </a:r>
            <a:endParaRPr lang="zh-CN" altLang="en-US" sz="1800" dirty="0">
              <a:solidFill>
                <a:prstClr val="black">
                  <a:alpha val="75000"/>
                </a:prstClr>
              </a:solidFill>
            </a:endParaRPr>
          </a:p>
        </p:txBody>
      </p:sp>
      <p:grpSp>
        <p:nvGrpSpPr>
          <p:cNvPr id="75" name="组合 74"/>
          <p:cNvGrpSpPr/>
          <p:nvPr/>
        </p:nvGrpSpPr>
        <p:grpSpPr>
          <a:xfrm>
            <a:off x="972391" y="1236571"/>
            <a:ext cx="6931055" cy="360000"/>
            <a:chOff x="-3055741" y="1236571"/>
            <a:chExt cx="6931055" cy="360000"/>
          </a:xfrm>
        </p:grpSpPr>
        <p:grpSp>
          <p:nvGrpSpPr>
            <p:cNvPr id="71" name="组合 70"/>
            <p:cNvGrpSpPr/>
            <p:nvPr/>
          </p:nvGrpSpPr>
          <p:grpSpPr>
            <a:xfrm>
              <a:off x="-3055741" y="1236571"/>
              <a:ext cx="2520000" cy="360000"/>
              <a:chOff x="-2873829" y="1413575"/>
              <a:chExt cx="2520000" cy="360000"/>
            </a:xfrm>
          </p:grpSpPr>
          <p:sp>
            <p:nvSpPr>
              <p:cNvPr id="24" name="矩形 23"/>
              <p:cNvSpPr/>
              <p:nvPr/>
            </p:nvSpPr>
            <p:spPr bwMode="auto">
              <a:xfrm>
                <a:off x="-2873829" y="1413575"/>
                <a:ext cx="2160000" cy="360000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r>
                  <a:rPr lang="zh-CN" altLang="en-US" b="1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已完成工作</a:t>
                </a:r>
                <a:endParaRPr lang="zh-CN" altLang="en-US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70" name="直角三角形 69"/>
              <p:cNvSpPr>
                <a:spLocks noChangeAspect="1"/>
              </p:cNvSpPr>
              <p:nvPr/>
            </p:nvSpPr>
            <p:spPr bwMode="auto">
              <a:xfrm>
                <a:off x="-713829" y="1413575"/>
                <a:ext cx="360000" cy="360000"/>
              </a:xfrm>
              <a:prstGeom prst="rtTriangle">
                <a:avLst/>
              </a:prstGeom>
              <a:solidFill>
                <a:srgbClr val="0070C0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73" name="直接连接符 72"/>
            <p:cNvCxnSpPr/>
            <p:nvPr/>
          </p:nvCxnSpPr>
          <p:spPr>
            <a:xfrm>
              <a:off x="-3055741" y="1596571"/>
              <a:ext cx="6931055" cy="0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组合 75"/>
          <p:cNvGrpSpPr/>
          <p:nvPr/>
        </p:nvGrpSpPr>
        <p:grpSpPr>
          <a:xfrm>
            <a:off x="966054" y="3466306"/>
            <a:ext cx="6931055" cy="360000"/>
            <a:chOff x="-3055741" y="1236571"/>
            <a:chExt cx="6931055" cy="360000"/>
          </a:xfrm>
        </p:grpSpPr>
        <p:grpSp>
          <p:nvGrpSpPr>
            <p:cNvPr id="77" name="组合 76"/>
            <p:cNvGrpSpPr/>
            <p:nvPr/>
          </p:nvGrpSpPr>
          <p:grpSpPr>
            <a:xfrm>
              <a:off x="-3055741" y="1236571"/>
              <a:ext cx="2520000" cy="360000"/>
              <a:chOff x="-2873829" y="1413575"/>
              <a:chExt cx="2520000" cy="360000"/>
            </a:xfrm>
          </p:grpSpPr>
          <p:sp>
            <p:nvSpPr>
              <p:cNvPr id="79" name="矩形 78"/>
              <p:cNvSpPr/>
              <p:nvPr/>
            </p:nvSpPr>
            <p:spPr bwMode="auto">
              <a:xfrm>
                <a:off x="-2873829" y="1413575"/>
                <a:ext cx="2160000" cy="360000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r>
                  <a:rPr lang="zh-CN" altLang="en-US" b="1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待</a:t>
                </a:r>
                <a:r>
                  <a:rPr lang="zh-CN" altLang="en-US" b="1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完成工作</a:t>
                </a:r>
                <a:endParaRPr lang="zh-CN" altLang="en-US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80" name="直角三角形 79"/>
              <p:cNvSpPr>
                <a:spLocks noChangeAspect="1"/>
              </p:cNvSpPr>
              <p:nvPr/>
            </p:nvSpPr>
            <p:spPr bwMode="auto">
              <a:xfrm>
                <a:off x="-713829" y="1413575"/>
                <a:ext cx="360000" cy="360000"/>
              </a:xfrm>
              <a:prstGeom prst="rtTriangle">
                <a:avLst/>
              </a:prstGeom>
              <a:solidFill>
                <a:srgbClr val="0070C0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78" name="直接连接符 77"/>
            <p:cNvCxnSpPr/>
            <p:nvPr/>
          </p:nvCxnSpPr>
          <p:spPr>
            <a:xfrm>
              <a:off x="-3055741" y="1596571"/>
              <a:ext cx="6931055" cy="0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3" grpId="0" animBg="1"/>
      <p:bldP spid="65" grpId="0"/>
      <p:bldP spid="61" grpId="0" animBg="1"/>
      <p:bldP spid="66" grpId="0"/>
      <p:bldP spid="62" grpId="0" animBg="1"/>
      <p:bldP spid="67" grpId="0"/>
      <p:bldP spid="63" grpId="0" animBg="1"/>
      <p:bldP spid="68" grpId="0"/>
      <p:bldP spid="64" grpId="0" animBg="1"/>
      <p:bldP spid="6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/>
          <p:cNvSpPr txBox="1"/>
          <p:nvPr/>
        </p:nvSpPr>
        <p:spPr>
          <a:xfrm>
            <a:off x="3253291" y="4994995"/>
            <a:ext cx="2624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4800" dirty="0" smtClean="0">
                <a:solidFill>
                  <a:prstClr val="black">
                    <a:alpha val="75000"/>
                  </a:prstClr>
                </a:solidFill>
              </a:rPr>
              <a:t>人员分工</a:t>
            </a:r>
            <a:endParaRPr lang="zh-CN" altLang="en-US" sz="4800" dirty="0">
              <a:solidFill>
                <a:prstClr val="black">
                  <a:alpha val="75000"/>
                </a:prstClr>
              </a:solidFill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771800" y="885600"/>
            <a:ext cx="3600400" cy="3688118"/>
            <a:chOff x="2771800" y="885600"/>
            <a:chExt cx="3600400" cy="3688118"/>
          </a:xfrm>
        </p:grpSpPr>
        <p:grpSp>
          <p:nvGrpSpPr>
            <p:cNvPr id="13" name="组合 12"/>
            <p:cNvGrpSpPr/>
            <p:nvPr/>
          </p:nvGrpSpPr>
          <p:grpSpPr>
            <a:xfrm>
              <a:off x="2771800" y="885600"/>
              <a:ext cx="3600400" cy="3688118"/>
              <a:chOff x="925401" y="3148271"/>
              <a:chExt cx="2664296" cy="2664296"/>
            </a:xfrm>
          </p:grpSpPr>
          <p:sp>
            <p:nvSpPr>
              <p:cNvPr id="15" name="矩形 14"/>
              <p:cNvSpPr/>
              <p:nvPr userDrawn="1"/>
            </p:nvSpPr>
            <p:spPr>
              <a:xfrm>
                <a:off x="925401" y="3148271"/>
                <a:ext cx="2664296" cy="266429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矩形 15"/>
              <p:cNvSpPr/>
              <p:nvPr userDrawn="1"/>
            </p:nvSpPr>
            <p:spPr>
              <a:xfrm>
                <a:off x="1069417" y="3292287"/>
                <a:ext cx="2376264" cy="2376264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1859" y="1584004"/>
              <a:ext cx="2740282" cy="229131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46528 -0.2757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64" y="-1379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8000" y="18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725771" y="578377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400" dirty="0" smtClean="0">
                <a:solidFill>
                  <a:prstClr val="black">
                    <a:alpha val="75000"/>
                  </a:prstClr>
                </a:solidFill>
              </a:rPr>
              <a:t>人员分工</a:t>
            </a:r>
            <a:endParaRPr lang="zh-CN" altLang="en-US" sz="2400" dirty="0">
              <a:solidFill>
                <a:prstClr val="black">
                  <a:alpha val="75000"/>
                </a:prstClr>
              </a:solidFill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0" y="478800"/>
            <a:ext cx="648000" cy="662400"/>
            <a:chOff x="2771800" y="885600"/>
            <a:chExt cx="3600400" cy="3688118"/>
          </a:xfrm>
        </p:grpSpPr>
        <p:grpSp>
          <p:nvGrpSpPr>
            <p:cNvPr id="34" name="组合 33"/>
            <p:cNvGrpSpPr/>
            <p:nvPr/>
          </p:nvGrpSpPr>
          <p:grpSpPr>
            <a:xfrm>
              <a:off x="2771800" y="885600"/>
              <a:ext cx="3600400" cy="3688118"/>
              <a:chOff x="925401" y="3148271"/>
              <a:chExt cx="2664296" cy="2664296"/>
            </a:xfrm>
          </p:grpSpPr>
          <p:sp>
            <p:nvSpPr>
              <p:cNvPr id="36" name="矩形 35"/>
              <p:cNvSpPr/>
              <p:nvPr userDrawn="1"/>
            </p:nvSpPr>
            <p:spPr>
              <a:xfrm>
                <a:off x="925401" y="3148271"/>
                <a:ext cx="2664296" cy="266429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矩形 36"/>
              <p:cNvSpPr/>
              <p:nvPr userDrawn="1"/>
            </p:nvSpPr>
            <p:spPr>
              <a:xfrm>
                <a:off x="1069417" y="3292287"/>
                <a:ext cx="2376264" cy="2376264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35" name="图片 34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1859" y="1584004"/>
              <a:ext cx="2740282" cy="2291310"/>
            </a:xfrm>
            <a:prstGeom prst="rect">
              <a:avLst/>
            </a:prstGeom>
          </p:spPr>
        </p:pic>
      </p:grpSp>
      <p:sp>
        <p:nvSpPr>
          <p:cNvPr id="43" name="文本框 42"/>
          <p:cNvSpPr txBox="1"/>
          <p:nvPr/>
        </p:nvSpPr>
        <p:spPr>
          <a:xfrm>
            <a:off x="1142842" y="1577935"/>
            <a:ext cx="7066121" cy="700576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请在此输入描述性文字；</a:t>
            </a:r>
            <a:endParaRPr lang="zh-CN" altLang="en-US" sz="1400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请在此输入描述性文字。</a:t>
            </a:r>
            <a:endParaRPr lang="zh-CN" altLang="en-US" sz="1400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1" name="矩形 40"/>
          <p:cNvSpPr/>
          <p:nvPr/>
        </p:nvSpPr>
        <p:spPr bwMode="auto">
          <a:xfrm>
            <a:off x="576262" y="1397935"/>
            <a:ext cx="892673" cy="36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姓名</a:t>
            </a:r>
            <a:endParaRPr lang="zh-CN" altLang="en-US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1142842" y="2668305"/>
            <a:ext cx="7066121" cy="700576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请在此输入描述性文字；</a:t>
            </a:r>
            <a:endParaRPr lang="zh-CN" altLang="en-US" sz="1400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请在此输入描述性文字。</a:t>
            </a:r>
            <a:endParaRPr lang="zh-CN" altLang="en-US" sz="1400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5" name="矩形 44"/>
          <p:cNvSpPr/>
          <p:nvPr/>
        </p:nvSpPr>
        <p:spPr bwMode="auto">
          <a:xfrm>
            <a:off x="576263" y="2488305"/>
            <a:ext cx="892673" cy="36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姓名</a:t>
            </a:r>
            <a:endParaRPr lang="zh-CN" altLang="en-US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1142842" y="3758675"/>
            <a:ext cx="7066121" cy="415498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请在此输入描述性文字。</a:t>
            </a:r>
            <a:endParaRPr lang="zh-CN" altLang="en-US" sz="1400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7" name="矩形 46"/>
          <p:cNvSpPr/>
          <p:nvPr/>
        </p:nvSpPr>
        <p:spPr bwMode="auto">
          <a:xfrm>
            <a:off x="576263" y="3578675"/>
            <a:ext cx="892672" cy="36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姓名</a:t>
            </a:r>
            <a:endParaRPr lang="zh-CN" altLang="en-US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1142842" y="4525879"/>
            <a:ext cx="7066121" cy="415498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请在此输入描述性文字。</a:t>
            </a:r>
            <a:endParaRPr lang="zh-CN" altLang="en-US" sz="1400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9" name="矩形 48"/>
          <p:cNvSpPr/>
          <p:nvPr/>
        </p:nvSpPr>
        <p:spPr bwMode="auto">
          <a:xfrm>
            <a:off x="576263" y="4345879"/>
            <a:ext cx="892672" cy="36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姓名</a:t>
            </a:r>
            <a:endParaRPr lang="zh-CN" altLang="en-US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1142842" y="5351440"/>
            <a:ext cx="7066121" cy="1061829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、请在此输入描述性文字；</a:t>
            </a:r>
            <a:endParaRPr lang="en-US" altLang="zh-CN" sz="1400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、请在此输入描述性文字；</a:t>
            </a:r>
            <a:endParaRPr lang="en-US" altLang="zh-CN" sz="1400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1400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、请在此输入描述性文字。</a:t>
            </a:r>
            <a:endParaRPr lang="zh-CN" altLang="en-US" sz="1400" b="1" dirty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7" name="矩形 56"/>
          <p:cNvSpPr/>
          <p:nvPr/>
        </p:nvSpPr>
        <p:spPr bwMode="auto">
          <a:xfrm>
            <a:off x="576263" y="5171440"/>
            <a:ext cx="892672" cy="36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收获</a:t>
            </a:r>
            <a:endParaRPr lang="zh-CN" altLang="en-US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3" grpId="0" animBg="1"/>
      <p:bldP spid="41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6" grpId="0" animBg="1"/>
      <p:bldP spid="5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 bwMode="auto">
          <a:xfrm>
            <a:off x="-1" y="2653017"/>
            <a:ext cx="1353911" cy="15519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7790089" y="2653017"/>
            <a:ext cx="1353911" cy="15519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028030" y="2788806"/>
            <a:ext cx="5087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4800" dirty="0" smtClean="0">
                <a:solidFill>
                  <a:prstClr val="black">
                    <a:alpha val="75000"/>
                  </a:prstClr>
                </a:solidFill>
              </a:rPr>
              <a:t>敬请老师批评指正</a:t>
            </a:r>
            <a:endParaRPr lang="zh-CN" altLang="en-US" sz="4800" dirty="0">
              <a:solidFill>
                <a:prstClr val="black">
                  <a:alpha val="75000"/>
                </a:prstClr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1999455" y="3643801"/>
            <a:ext cx="5145088" cy="0"/>
          </a:xfrm>
          <a:prstGeom prst="line">
            <a:avLst/>
          </a:prstGeom>
          <a:noFill/>
          <a:ln w="25400" cap="rnd" cmpd="sng" algn="ctr">
            <a:solidFill>
              <a:schemeClr val="tx1">
                <a:alpha val="75000"/>
              </a:schemeClr>
            </a:solidFill>
            <a:prstDash val="solid"/>
          </a:ln>
          <a:effectLst/>
        </p:spPr>
      </p:cxnSp>
      <p:sp>
        <p:nvSpPr>
          <p:cNvPr id="15" name="文本框 14"/>
          <p:cNvSpPr txBox="1"/>
          <p:nvPr/>
        </p:nvSpPr>
        <p:spPr>
          <a:xfrm>
            <a:off x="2028030" y="3669082"/>
            <a:ext cx="5087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algn="ctr"/>
            <a:r>
              <a:rPr lang="zh-CN" altLang="en-US" sz="2000" dirty="0">
                <a:solidFill>
                  <a:prstClr val="black">
                    <a:alpha val="75000"/>
                  </a:prstClr>
                </a:solidFill>
              </a:rPr>
              <a:t>基于</a:t>
            </a:r>
            <a:r>
              <a:rPr lang="en-US" altLang="zh-CN" sz="2000" dirty="0">
                <a:solidFill>
                  <a:prstClr val="black">
                    <a:alpha val="75000"/>
                  </a:prstClr>
                </a:solidFill>
              </a:rPr>
              <a:t>XXXXXX</a:t>
            </a:r>
            <a:r>
              <a:rPr lang="zh-CN" altLang="en-US" sz="2000" dirty="0">
                <a:solidFill>
                  <a:prstClr val="black">
                    <a:alpha val="75000"/>
                  </a:prstClr>
                </a:solidFill>
              </a:rPr>
              <a:t>的</a:t>
            </a:r>
            <a:r>
              <a:rPr lang="en-US" altLang="zh-CN" sz="2000" dirty="0">
                <a:solidFill>
                  <a:prstClr val="black">
                    <a:alpha val="75000"/>
                  </a:prstClr>
                </a:solidFill>
              </a:rPr>
              <a:t>XXXX</a:t>
            </a:r>
            <a:r>
              <a:rPr lang="zh-CN" altLang="en-US" sz="2000" dirty="0">
                <a:solidFill>
                  <a:prstClr val="black">
                    <a:alpha val="75000"/>
                  </a:prstClr>
                </a:solidFill>
              </a:rPr>
              <a:t>研究</a:t>
            </a:r>
            <a:endParaRPr lang="zh-CN" altLang="en-US" sz="2000" dirty="0">
              <a:solidFill>
                <a:prstClr val="black">
                  <a:alpha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771800" y="886000"/>
            <a:ext cx="3600400" cy="3688118"/>
            <a:chOff x="-110359" y="661038"/>
            <a:chExt cx="2664296" cy="2664296"/>
          </a:xfrm>
        </p:grpSpPr>
        <p:grpSp>
          <p:nvGrpSpPr>
            <p:cNvPr id="5" name="组合 4"/>
            <p:cNvGrpSpPr/>
            <p:nvPr/>
          </p:nvGrpSpPr>
          <p:grpSpPr>
            <a:xfrm>
              <a:off x="-110359" y="661038"/>
              <a:ext cx="2664296" cy="2664296"/>
              <a:chOff x="925401" y="3148271"/>
              <a:chExt cx="2664296" cy="2664296"/>
            </a:xfrm>
          </p:grpSpPr>
          <p:sp>
            <p:nvSpPr>
              <p:cNvPr id="7" name="矩形 6"/>
              <p:cNvSpPr/>
              <p:nvPr userDrawn="1"/>
            </p:nvSpPr>
            <p:spPr>
              <a:xfrm>
                <a:off x="925401" y="3148271"/>
                <a:ext cx="2664296" cy="266429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矩形 7"/>
              <p:cNvSpPr/>
              <p:nvPr userDrawn="1"/>
            </p:nvSpPr>
            <p:spPr>
              <a:xfrm>
                <a:off x="1069417" y="3292287"/>
                <a:ext cx="2376264" cy="2376264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1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789" y="1273186"/>
              <a:ext cx="1440000" cy="1440000"/>
            </a:xfrm>
            <a:prstGeom prst="rect">
              <a:avLst/>
            </a:prstGeom>
          </p:spPr>
        </p:pic>
      </p:grpSp>
      <p:sp>
        <p:nvSpPr>
          <p:cNvPr id="9" name="文本框 8"/>
          <p:cNvSpPr txBox="1"/>
          <p:nvPr/>
        </p:nvSpPr>
        <p:spPr>
          <a:xfrm>
            <a:off x="3253291" y="4994995"/>
            <a:ext cx="2624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4800" dirty="0">
                <a:solidFill>
                  <a:prstClr val="black">
                    <a:alpha val="75000"/>
                  </a:prstClr>
                </a:solidFill>
              </a:rPr>
              <a:t>项目简介</a:t>
            </a:r>
            <a:endParaRPr lang="zh-CN" altLang="en-US" sz="4800" dirty="0">
              <a:solidFill>
                <a:prstClr val="black">
                  <a:alpha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46528 -0.2757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64" y="-1379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8000" y="18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477799"/>
            <a:ext cx="647056" cy="662822"/>
            <a:chOff x="-110359" y="661038"/>
            <a:chExt cx="2664296" cy="2664296"/>
          </a:xfrm>
        </p:grpSpPr>
        <p:grpSp>
          <p:nvGrpSpPr>
            <p:cNvPr id="3" name="组合 2"/>
            <p:cNvGrpSpPr/>
            <p:nvPr/>
          </p:nvGrpSpPr>
          <p:grpSpPr>
            <a:xfrm>
              <a:off x="-110359" y="661038"/>
              <a:ext cx="2664296" cy="2664296"/>
              <a:chOff x="925401" y="3148271"/>
              <a:chExt cx="2664296" cy="2664296"/>
            </a:xfrm>
          </p:grpSpPr>
          <p:sp>
            <p:nvSpPr>
              <p:cNvPr id="5" name="矩形 4"/>
              <p:cNvSpPr/>
              <p:nvPr userDrawn="1"/>
            </p:nvSpPr>
            <p:spPr>
              <a:xfrm>
                <a:off x="925401" y="3148271"/>
                <a:ext cx="2664296" cy="266429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" name="矩形 5"/>
              <p:cNvSpPr/>
              <p:nvPr userDrawn="1"/>
            </p:nvSpPr>
            <p:spPr>
              <a:xfrm>
                <a:off x="1069417" y="3292287"/>
                <a:ext cx="2376264" cy="2376264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1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789" y="1273186"/>
              <a:ext cx="1440000" cy="1440000"/>
            </a:xfrm>
            <a:prstGeom prst="rect">
              <a:avLst/>
            </a:prstGeom>
          </p:spPr>
        </p:pic>
      </p:grpSp>
      <p:sp>
        <p:nvSpPr>
          <p:cNvPr id="7" name="文本框 6"/>
          <p:cNvSpPr txBox="1"/>
          <p:nvPr/>
        </p:nvSpPr>
        <p:spPr>
          <a:xfrm>
            <a:off x="725771" y="578377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400" dirty="0">
                <a:solidFill>
                  <a:prstClr val="black">
                    <a:alpha val="75000"/>
                  </a:prstClr>
                </a:solidFill>
              </a:rPr>
              <a:t>项目简介</a:t>
            </a:r>
            <a:endParaRPr lang="zh-CN" altLang="en-US" sz="2400" dirty="0">
              <a:solidFill>
                <a:prstClr val="black">
                  <a:alpha val="75000"/>
                </a:prstClr>
              </a:solidFill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6876256" y="12556"/>
            <a:ext cx="396000" cy="6858000"/>
            <a:chOff x="1159793" y="0"/>
            <a:chExt cx="396000" cy="6858000"/>
          </a:xfrm>
        </p:grpSpPr>
        <p:sp>
          <p:nvSpPr>
            <p:cNvPr id="9" name="矩形 8"/>
            <p:cNvSpPr/>
            <p:nvPr/>
          </p:nvSpPr>
          <p:spPr>
            <a:xfrm>
              <a:off x="1204793" y="0"/>
              <a:ext cx="306000" cy="6858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204793" y="0"/>
              <a:ext cx="306000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1159793" y="2622208"/>
              <a:ext cx="396000" cy="396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1159793" y="3820438"/>
              <a:ext cx="396000" cy="396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159793" y="5018669"/>
              <a:ext cx="396000" cy="396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1159793" y="1423978"/>
              <a:ext cx="396000" cy="396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267793" y="1531978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1267793" y="5126669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1267793" y="3928438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1267793" y="2730208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7370054" y="1397942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tx1">
                    <a:alpha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 smtClean="0">
                <a:solidFill>
                  <a:prstClr val="black">
                    <a:alpha val="25000"/>
                  </a:prstClr>
                </a:solidFill>
              </a:rPr>
              <a:t>流程</a:t>
            </a:r>
            <a:r>
              <a:rPr lang="zh-CN" altLang="en-US" dirty="0">
                <a:solidFill>
                  <a:prstClr val="black">
                    <a:alpha val="25000"/>
                  </a:prstClr>
                </a:solidFill>
              </a:rPr>
              <a:t>一</a:t>
            </a:r>
            <a:endParaRPr lang="zh-CN" altLang="en-US" dirty="0">
              <a:solidFill>
                <a:prstClr val="black">
                  <a:alpha val="25000"/>
                </a:prstClr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370054" y="2598092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tx1">
                    <a:alpha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 smtClean="0">
                <a:solidFill>
                  <a:prstClr val="black">
                    <a:alpha val="25000"/>
                  </a:prstClr>
                </a:solidFill>
              </a:rPr>
              <a:t>流程二</a:t>
            </a:r>
            <a:endParaRPr lang="zh-CN" altLang="en-US" dirty="0">
              <a:solidFill>
                <a:prstClr val="black">
                  <a:alpha val="25000"/>
                </a:prstClr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370054" y="3798242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tx1">
                    <a:alpha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 smtClean="0">
                <a:solidFill>
                  <a:prstClr val="black">
                    <a:alpha val="25000"/>
                  </a:prstClr>
                </a:solidFill>
              </a:rPr>
              <a:t>流程三</a:t>
            </a:r>
            <a:endParaRPr lang="zh-CN" altLang="en-US" dirty="0">
              <a:solidFill>
                <a:prstClr val="black">
                  <a:alpha val="25000"/>
                </a:prstClr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370054" y="4998392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tx1">
                    <a:alpha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 smtClean="0">
                <a:solidFill>
                  <a:prstClr val="black">
                    <a:alpha val="25000"/>
                  </a:prstClr>
                </a:solidFill>
              </a:rPr>
              <a:t>流程四</a:t>
            </a:r>
            <a:endParaRPr lang="zh-CN" altLang="en-US" dirty="0">
              <a:solidFill>
                <a:prstClr val="black">
                  <a:alpha val="2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477799"/>
            <a:ext cx="647056" cy="662822"/>
            <a:chOff x="-110359" y="661038"/>
            <a:chExt cx="2664296" cy="2664296"/>
          </a:xfrm>
        </p:grpSpPr>
        <p:grpSp>
          <p:nvGrpSpPr>
            <p:cNvPr id="5" name="组合 4"/>
            <p:cNvGrpSpPr/>
            <p:nvPr/>
          </p:nvGrpSpPr>
          <p:grpSpPr>
            <a:xfrm>
              <a:off x="-110359" y="661038"/>
              <a:ext cx="2664296" cy="2664296"/>
              <a:chOff x="925401" y="3148271"/>
              <a:chExt cx="2664296" cy="2664296"/>
            </a:xfrm>
          </p:grpSpPr>
          <p:sp>
            <p:nvSpPr>
              <p:cNvPr id="7" name="矩形 6"/>
              <p:cNvSpPr/>
              <p:nvPr userDrawn="1"/>
            </p:nvSpPr>
            <p:spPr>
              <a:xfrm>
                <a:off x="925401" y="3148271"/>
                <a:ext cx="2664296" cy="266429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矩形 7"/>
              <p:cNvSpPr/>
              <p:nvPr userDrawn="1"/>
            </p:nvSpPr>
            <p:spPr>
              <a:xfrm>
                <a:off x="1069417" y="3292287"/>
                <a:ext cx="2376264" cy="2376264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1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789" y="1273186"/>
              <a:ext cx="1440000" cy="1440000"/>
            </a:xfrm>
            <a:prstGeom prst="rect">
              <a:avLst/>
            </a:prstGeom>
          </p:spPr>
        </p:pic>
      </p:grpSp>
      <p:sp>
        <p:nvSpPr>
          <p:cNvPr id="9" name="文本框 8"/>
          <p:cNvSpPr txBox="1"/>
          <p:nvPr/>
        </p:nvSpPr>
        <p:spPr>
          <a:xfrm>
            <a:off x="725771" y="578377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400" dirty="0">
                <a:solidFill>
                  <a:prstClr val="black">
                    <a:alpha val="75000"/>
                  </a:prstClr>
                </a:solidFill>
              </a:rPr>
              <a:t>项目简介</a:t>
            </a:r>
            <a:endParaRPr lang="zh-CN" altLang="en-US" sz="2400" dirty="0">
              <a:solidFill>
                <a:prstClr val="black">
                  <a:alpha val="75000"/>
                </a:prstClr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6876256" y="12556"/>
            <a:ext cx="396000" cy="6858000"/>
            <a:chOff x="1159793" y="0"/>
            <a:chExt cx="396000" cy="6858000"/>
          </a:xfrm>
        </p:grpSpPr>
        <p:sp>
          <p:nvSpPr>
            <p:cNvPr id="11" name="矩形 10"/>
            <p:cNvSpPr/>
            <p:nvPr/>
          </p:nvSpPr>
          <p:spPr>
            <a:xfrm>
              <a:off x="1204793" y="0"/>
              <a:ext cx="306000" cy="6858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1204793" y="0"/>
              <a:ext cx="306000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159793" y="2622208"/>
              <a:ext cx="396000" cy="396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1159793" y="3820438"/>
              <a:ext cx="396000" cy="396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1159793" y="5018669"/>
              <a:ext cx="396000" cy="396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159793" y="1423978"/>
              <a:ext cx="396000" cy="396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1267793" y="1531978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1267793" y="5126669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1267793" y="3928438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1267793" y="2730208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7370054" y="1397942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tx1">
                    <a:alpha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 smtClean="0">
                <a:solidFill>
                  <a:srgbClr val="404040"/>
                </a:solidFill>
              </a:rPr>
              <a:t>流程</a:t>
            </a:r>
            <a:r>
              <a:rPr lang="zh-CN" altLang="en-US" dirty="0">
                <a:solidFill>
                  <a:srgbClr val="404040"/>
                </a:solidFill>
              </a:rPr>
              <a:t>一</a:t>
            </a:r>
            <a:endParaRPr lang="zh-CN" altLang="en-US" dirty="0">
              <a:solidFill>
                <a:srgbClr val="404040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370054" y="2598092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tx1">
                    <a:alpha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 smtClean="0">
                <a:solidFill>
                  <a:prstClr val="black">
                    <a:alpha val="25000"/>
                  </a:prstClr>
                </a:solidFill>
              </a:rPr>
              <a:t>流程二</a:t>
            </a:r>
            <a:endParaRPr lang="zh-CN" altLang="en-US" dirty="0">
              <a:solidFill>
                <a:prstClr val="black">
                  <a:alpha val="25000"/>
                </a:prstClr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370054" y="3798242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tx1">
                    <a:alpha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 smtClean="0">
                <a:solidFill>
                  <a:prstClr val="black">
                    <a:alpha val="25000"/>
                  </a:prstClr>
                </a:solidFill>
              </a:rPr>
              <a:t>流程三</a:t>
            </a:r>
            <a:endParaRPr lang="zh-CN" altLang="en-US" dirty="0">
              <a:solidFill>
                <a:prstClr val="black">
                  <a:alpha val="25000"/>
                </a:prstClr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370054" y="4998392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tx1">
                    <a:alpha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 smtClean="0">
                <a:solidFill>
                  <a:prstClr val="black">
                    <a:alpha val="25000"/>
                  </a:prstClr>
                </a:solidFill>
              </a:rPr>
              <a:t>流程四</a:t>
            </a:r>
            <a:endParaRPr lang="zh-CN" altLang="en-US" dirty="0">
              <a:solidFill>
                <a:prstClr val="black">
                  <a:alpha val="25000"/>
                </a:prstClr>
              </a:solidFill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1409530"/>
            <a:ext cx="5872572" cy="3658436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  <p:sp>
        <p:nvSpPr>
          <p:cNvPr id="26" name="文本框 25"/>
          <p:cNvSpPr txBox="1"/>
          <p:nvPr/>
        </p:nvSpPr>
        <p:spPr>
          <a:xfrm>
            <a:off x="323527" y="5229200"/>
            <a:ext cx="5872572" cy="92333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请在此输入描述性文字</a:t>
            </a:r>
            <a:endParaRPr lang="en-US" altLang="zh-CN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请在此输入描述性文字</a:t>
            </a:r>
            <a:endParaRPr lang="zh-CN" altLang="en-US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477799"/>
            <a:ext cx="647056" cy="662822"/>
            <a:chOff x="-110359" y="661038"/>
            <a:chExt cx="2664296" cy="2664296"/>
          </a:xfrm>
        </p:grpSpPr>
        <p:grpSp>
          <p:nvGrpSpPr>
            <p:cNvPr id="5" name="组合 4"/>
            <p:cNvGrpSpPr/>
            <p:nvPr/>
          </p:nvGrpSpPr>
          <p:grpSpPr>
            <a:xfrm>
              <a:off x="-110359" y="661038"/>
              <a:ext cx="2664296" cy="2664296"/>
              <a:chOff x="925401" y="3148271"/>
              <a:chExt cx="2664296" cy="2664296"/>
            </a:xfrm>
          </p:grpSpPr>
          <p:sp>
            <p:nvSpPr>
              <p:cNvPr id="7" name="矩形 6"/>
              <p:cNvSpPr/>
              <p:nvPr userDrawn="1"/>
            </p:nvSpPr>
            <p:spPr>
              <a:xfrm>
                <a:off x="925401" y="3148271"/>
                <a:ext cx="2664296" cy="266429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矩形 7"/>
              <p:cNvSpPr/>
              <p:nvPr userDrawn="1"/>
            </p:nvSpPr>
            <p:spPr>
              <a:xfrm>
                <a:off x="1069417" y="3292287"/>
                <a:ext cx="2376264" cy="2376264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1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789" y="1273186"/>
              <a:ext cx="1440000" cy="1440000"/>
            </a:xfrm>
            <a:prstGeom prst="rect">
              <a:avLst/>
            </a:prstGeom>
          </p:spPr>
        </p:pic>
      </p:grpSp>
      <p:sp>
        <p:nvSpPr>
          <p:cNvPr id="9" name="文本框 8"/>
          <p:cNvSpPr txBox="1"/>
          <p:nvPr/>
        </p:nvSpPr>
        <p:spPr>
          <a:xfrm>
            <a:off x="725771" y="578377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400" dirty="0">
                <a:solidFill>
                  <a:prstClr val="black">
                    <a:alpha val="75000"/>
                  </a:prstClr>
                </a:solidFill>
              </a:rPr>
              <a:t>项目简介</a:t>
            </a:r>
            <a:endParaRPr lang="zh-CN" altLang="en-US" sz="2400" dirty="0">
              <a:solidFill>
                <a:prstClr val="black">
                  <a:alpha val="75000"/>
                </a:prstClr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6876256" y="12556"/>
            <a:ext cx="396000" cy="6858000"/>
            <a:chOff x="1159793" y="0"/>
            <a:chExt cx="396000" cy="6858000"/>
          </a:xfrm>
        </p:grpSpPr>
        <p:sp>
          <p:nvSpPr>
            <p:cNvPr id="11" name="矩形 10"/>
            <p:cNvSpPr/>
            <p:nvPr/>
          </p:nvSpPr>
          <p:spPr>
            <a:xfrm>
              <a:off x="1204793" y="0"/>
              <a:ext cx="306000" cy="6858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1204793" y="0"/>
              <a:ext cx="306000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159793" y="2622208"/>
              <a:ext cx="396000" cy="396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1159793" y="3820438"/>
              <a:ext cx="396000" cy="396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1159793" y="5018669"/>
              <a:ext cx="396000" cy="396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159793" y="1423978"/>
              <a:ext cx="396000" cy="396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1267793" y="1531978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1267793" y="5126669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1267793" y="3928438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1267793" y="2730208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7370054" y="1397942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prstClr val="black">
                    <a:alpha val="25000"/>
                  </a:prst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流程一</a:t>
            </a:r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7370054" y="2598092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流程二</a:t>
            </a:r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7370054" y="3798242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tx1">
                    <a:alpha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 smtClean="0">
                <a:solidFill>
                  <a:prstClr val="black">
                    <a:alpha val="25000"/>
                  </a:prstClr>
                </a:solidFill>
              </a:rPr>
              <a:t>流程三</a:t>
            </a:r>
            <a:endParaRPr lang="zh-CN" altLang="en-US" dirty="0">
              <a:solidFill>
                <a:prstClr val="black">
                  <a:alpha val="25000"/>
                </a:prstClr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370054" y="4998392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tx1">
                    <a:alpha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 smtClean="0">
                <a:solidFill>
                  <a:prstClr val="black">
                    <a:alpha val="25000"/>
                  </a:prstClr>
                </a:solidFill>
              </a:rPr>
              <a:t>流程四</a:t>
            </a:r>
            <a:endParaRPr lang="zh-CN" altLang="en-US" dirty="0">
              <a:solidFill>
                <a:prstClr val="black">
                  <a:alpha val="25000"/>
                </a:prstClr>
              </a:solidFill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1409530"/>
            <a:ext cx="5872572" cy="3658436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  <p:sp>
        <p:nvSpPr>
          <p:cNvPr id="26" name="文本框 25"/>
          <p:cNvSpPr txBox="1"/>
          <p:nvPr/>
        </p:nvSpPr>
        <p:spPr>
          <a:xfrm>
            <a:off x="323527" y="5229200"/>
            <a:ext cx="5872572" cy="92333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请在此输入描述性文字</a:t>
            </a:r>
            <a:endParaRPr lang="en-US" altLang="zh-CN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请在此输入描述性文字</a:t>
            </a:r>
            <a:endParaRPr lang="zh-CN" altLang="en-US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477799"/>
            <a:ext cx="647056" cy="662822"/>
            <a:chOff x="-110359" y="661038"/>
            <a:chExt cx="2664296" cy="2664296"/>
          </a:xfrm>
        </p:grpSpPr>
        <p:grpSp>
          <p:nvGrpSpPr>
            <p:cNvPr id="5" name="组合 4"/>
            <p:cNvGrpSpPr/>
            <p:nvPr/>
          </p:nvGrpSpPr>
          <p:grpSpPr>
            <a:xfrm>
              <a:off x="-110359" y="661038"/>
              <a:ext cx="2664296" cy="2664296"/>
              <a:chOff x="925401" y="3148271"/>
              <a:chExt cx="2664296" cy="2664296"/>
            </a:xfrm>
          </p:grpSpPr>
          <p:sp>
            <p:nvSpPr>
              <p:cNvPr id="7" name="矩形 6"/>
              <p:cNvSpPr/>
              <p:nvPr userDrawn="1"/>
            </p:nvSpPr>
            <p:spPr>
              <a:xfrm>
                <a:off x="925401" y="3148271"/>
                <a:ext cx="2664296" cy="266429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矩形 7"/>
              <p:cNvSpPr/>
              <p:nvPr userDrawn="1"/>
            </p:nvSpPr>
            <p:spPr>
              <a:xfrm>
                <a:off x="1069417" y="3292287"/>
                <a:ext cx="2376264" cy="2376264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1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789" y="1273186"/>
              <a:ext cx="1440000" cy="1440000"/>
            </a:xfrm>
            <a:prstGeom prst="rect">
              <a:avLst/>
            </a:prstGeom>
          </p:spPr>
        </p:pic>
      </p:grpSp>
      <p:sp>
        <p:nvSpPr>
          <p:cNvPr id="9" name="文本框 8"/>
          <p:cNvSpPr txBox="1"/>
          <p:nvPr/>
        </p:nvSpPr>
        <p:spPr>
          <a:xfrm>
            <a:off x="725771" y="578377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400" dirty="0">
                <a:solidFill>
                  <a:prstClr val="black">
                    <a:alpha val="75000"/>
                  </a:prstClr>
                </a:solidFill>
              </a:rPr>
              <a:t>项目简介</a:t>
            </a:r>
            <a:endParaRPr lang="zh-CN" altLang="en-US" sz="2400" dirty="0">
              <a:solidFill>
                <a:prstClr val="black">
                  <a:alpha val="75000"/>
                </a:prstClr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6876256" y="12556"/>
            <a:ext cx="396000" cy="6858000"/>
            <a:chOff x="1159793" y="0"/>
            <a:chExt cx="396000" cy="6858000"/>
          </a:xfrm>
        </p:grpSpPr>
        <p:sp>
          <p:nvSpPr>
            <p:cNvPr id="11" name="矩形 10"/>
            <p:cNvSpPr/>
            <p:nvPr/>
          </p:nvSpPr>
          <p:spPr>
            <a:xfrm>
              <a:off x="1204793" y="0"/>
              <a:ext cx="306000" cy="6858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1204793" y="0"/>
              <a:ext cx="306000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159793" y="2622208"/>
              <a:ext cx="396000" cy="396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1159793" y="3820438"/>
              <a:ext cx="396000" cy="396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1159793" y="5018669"/>
              <a:ext cx="396000" cy="396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159793" y="1423978"/>
              <a:ext cx="396000" cy="396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1267793" y="1531978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1267793" y="5126669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1267793" y="3928438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1267793" y="2730208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7370054" y="1397942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prstClr val="black">
                    <a:alpha val="25000"/>
                  </a:prst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流程一</a:t>
            </a:r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7370054" y="2598092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tx1">
                    <a:alpha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 smtClean="0">
                <a:solidFill>
                  <a:prstClr val="black">
                    <a:alpha val="25000"/>
                  </a:prstClr>
                </a:solidFill>
              </a:rPr>
              <a:t>流程二</a:t>
            </a:r>
            <a:endParaRPr lang="zh-CN" altLang="en-US" dirty="0">
              <a:solidFill>
                <a:prstClr val="black">
                  <a:alpha val="25000"/>
                </a:prstClr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370054" y="3798242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流程三</a:t>
            </a:r>
            <a:endParaRPr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7370054" y="4998392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tx1">
                    <a:alpha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 smtClean="0">
                <a:solidFill>
                  <a:prstClr val="black">
                    <a:alpha val="25000"/>
                  </a:prstClr>
                </a:solidFill>
              </a:rPr>
              <a:t>流程四</a:t>
            </a:r>
            <a:endParaRPr lang="zh-CN" altLang="en-US" dirty="0">
              <a:solidFill>
                <a:prstClr val="black">
                  <a:alpha val="25000"/>
                </a:prstClr>
              </a:solidFill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1409530"/>
            <a:ext cx="5872572" cy="3658436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  <p:sp>
        <p:nvSpPr>
          <p:cNvPr id="26" name="文本框 25"/>
          <p:cNvSpPr txBox="1"/>
          <p:nvPr/>
        </p:nvSpPr>
        <p:spPr>
          <a:xfrm>
            <a:off x="323527" y="5229200"/>
            <a:ext cx="5872572" cy="92333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请在此输入描述性文字</a:t>
            </a:r>
            <a:endParaRPr lang="en-US" altLang="zh-CN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请在此输入描述性文字</a:t>
            </a:r>
            <a:endParaRPr lang="zh-CN" altLang="en-US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477799"/>
            <a:ext cx="647056" cy="662822"/>
            <a:chOff x="-110359" y="661038"/>
            <a:chExt cx="2664296" cy="2664296"/>
          </a:xfrm>
        </p:grpSpPr>
        <p:grpSp>
          <p:nvGrpSpPr>
            <p:cNvPr id="5" name="组合 4"/>
            <p:cNvGrpSpPr/>
            <p:nvPr/>
          </p:nvGrpSpPr>
          <p:grpSpPr>
            <a:xfrm>
              <a:off x="-110359" y="661038"/>
              <a:ext cx="2664296" cy="2664296"/>
              <a:chOff x="925401" y="3148271"/>
              <a:chExt cx="2664296" cy="2664296"/>
            </a:xfrm>
          </p:grpSpPr>
          <p:sp>
            <p:nvSpPr>
              <p:cNvPr id="7" name="矩形 6"/>
              <p:cNvSpPr/>
              <p:nvPr userDrawn="1"/>
            </p:nvSpPr>
            <p:spPr>
              <a:xfrm>
                <a:off x="925401" y="3148271"/>
                <a:ext cx="2664296" cy="266429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矩形 7"/>
              <p:cNvSpPr/>
              <p:nvPr userDrawn="1"/>
            </p:nvSpPr>
            <p:spPr>
              <a:xfrm>
                <a:off x="1069417" y="3292287"/>
                <a:ext cx="2376264" cy="2376264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1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789" y="1273186"/>
              <a:ext cx="1440000" cy="1440000"/>
            </a:xfrm>
            <a:prstGeom prst="rect">
              <a:avLst/>
            </a:prstGeom>
          </p:spPr>
        </p:pic>
      </p:grpSp>
      <p:sp>
        <p:nvSpPr>
          <p:cNvPr id="9" name="文本框 8"/>
          <p:cNvSpPr txBox="1"/>
          <p:nvPr/>
        </p:nvSpPr>
        <p:spPr>
          <a:xfrm>
            <a:off x="725771" y="578377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400" dirty="0">
                <a:solidFill>
                  <a:prstClr val="black">
                    <a:alpha val="75000"/>
                  </a:prstClr>
                </a:solidFill>
              </a:rPr>
              <a:t>项目简介</a:t>
            </a:r>
            <a:endParaRPr lang="zh-CN" altLang="en-US" sz="2400" dirty="0">
              <a:solidFill>
                <a:prstClr val="black">
                  <a:alpha val="75000"/>
                </a:prstClr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6876256" y="12556"/>
            <a:ext cx="396000" cy="6858000"/>
            <a:chOff x="1159793" y="0"/>
            <a:chExt cx="396000" cy="6858000"/>
          </a:xfrm>
        </p:grpSpPr>
        <p:sp>
          <p:nvSpPr>
            <p:cNvPr id="11" name="矩形 10"/>
            <p:cNvSpPr/>
            <p:nvPr/>
          </p:nvSpPr>
          <p:spPr>
            <a:xfrm>
              <a:off x="1204793" y="0"/>
              <a:ext cx="306000" cy="6858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1204793" y="0"/>
              <a:ext cx="306000" cy="685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159793" y="2622208"/>
              <a:ext cx="396000" cy="396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1159793" y="3820438"/>
              <a:ext cx="396000" cy="396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1159793" y="5018669"/>
              <a:ext cx="396000" cy="396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159793" y="1423978"/>
              <a:ext cx="396000" cy="396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1267793" y="1531978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1267793" y="5126669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1267793" y="3928438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1267793" y="2730208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7370054" y="1397942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prstClr val="black">
                    <a:alpha val="25000"/>
                  </a:prst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流程一</a:t>
            </a:r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7370054" y="2598092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tx1">
                    <a:alpha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 smtClean="0">
                <a:solidFill>
                  <a:prstClr val="black">
                    <a:alpha val="25000"/>
                  </a:prstClr>
                </a:solidFill>
              </a:rPr>
              <a:t>流程二</a:t>
            </a:r>
            <a:endParaRPr lang="zh-CN" altLang="en-US" dirty="0">
              <a:solidFill>
                <a:prstClr val="black">
                  <a:alpha val="25000"/>
                </a:prstClr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370054" y="3798242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tx1">
                    <a:alpha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 smtClean="0">
                <a:solidFill>
                  <a:prstClr val="black">
                    <a:alpha val="25000"/>
                  </a:prstClr>
                </a:solidFill>
              </a:rPr>
              <a:t>流程三</a:t>
            </a:r>
            <a:endParaRPr lang="zh-CN" altLang="en-US" dirty="0">
              <a:solidFill>
                <a:prstClr val="black">
                  <a:alpha val="25000"/>
                </a:prstClr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370054" y="4998392"/>
            <a:ext cx="1462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流程四</a:t>
            </a:r>
            <a:endParaRPr lang="zh-CN" altLang="en-US" dirty="0"/>
          </a:p>
        </p:txBody>
      </p:sp>
      <p:sp>
        <p:nvSpPr>
          <p:cNvPr id="27" name="文本框 26"/>
          <p:cNvSpPr txBox="1"/>
          <p:nvPr/>
        </p:nvSpPr>
        <p:spPr>
          <a:xfrm>
            <a:off x="323527" y="2160757"/>
            <a:ext cx="5872572" cy="3000821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请</a:t>
            </a:r>
            <a:r>
              <a:rPr lang="zh-CN" altLang="en-US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在此输入总结性文字</a:t>
            </a:r>
            <a:endParaRPr lang="en-US" altLang="zh-CN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请在此输入总结性文字</a:t>
            </a:r>
            <a:endParaRPr lang="zh-CN" altLang="en-US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请在此输入总结性文字</a:t>
            </a:r>
            <a:endParaRPr lang="zh-CN" altLang="en-US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请在此输入总结性文字</a:t>
            </a:r>
            <a:endParaRPr lang="zh-CN" altLang="en-US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请在此输入总结性文字</a:t>
            </a:r>
            <a:endParaRPr lang="zh-CN" altLang="en-US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请在此输入总结性文字</a:t>
            </a:r>
            <a:endParaRPr lang="zh-CN" altLang="en-US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b="1" dirty="0" smtClean="0">
                <a:solidFill>
                  <a:prstClr val="black">
                    <a:alpha val="7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请在此输入总结性文字</a:t>
            </a:r>
            <a:endParaRPr lang="zh-CN" altLang="en-US" b="1" dirty="0" smtClean="0">
              <a:solidFill>
                <a:prstClr val="black">
                  <a:alpha val="7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253291" y="4994995"/>
            <a:ext cx="2624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alpha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4800" dirty="0">
                <a:solidFill>
                  <a:prstClr val="black">
                    <a:alpha val="75000"/>
                  </a:prstClr>
                </a:solidFill>
              </a:rPr>
              <a:t>进展情况</a:t>
            </a:r>
            <a:endParaRPr lang="zh-CN" altLang="en-US" sz="4800" dirty="0">
              <a:solidFill>
                <a:prstClr val="black">
                  <a:alpha val="75000"/>
                </a:prstClr>
              </a:solidFill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771800" y="886000"/>
            <a:ext cx="3600400" cy="3688118"/>
            <a:chOff x="2771800" y="886000"/>
            <a:chExt cx="3600400" cy="3688118"/>
          </a:xfrm>
        </p:grpSpPr>
        <p:grpSp>
          <p:nvGrpSpPr>
            <p:cNvPr id="8" name="组合 7"/>
            <p:cNvGrpSpPr/>
            <p:nvPr/>
          </p:nvGrpSpPr>
          <p:grpSpPr>
            <a:xfrm>
              <a:off x="2771800" y="886000"/>
              <a:ext cx="3600400" cy="3688118"/>
              <a:chOff x="925401" y="3148271"/>
              <a:chExt cx="2664296" cy="2664296"/>
            </a:xfrm>
          </p:grpSpPr>
          <p:sp>
            <p:nvSpPr>
              <p:cNvPr id="10" name="矩形 9"/>
              <p:cNvSpPr/>
              <p:nvPr userDrawn="1"/>
            </p:nvSpPr>
            <p:spPr>
              <a:xfrm>
                <a:off x="925401" y="3148271"/>
                <a:ext cx="2664296" cy="266429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矩形 10"/>
              <p:cNvSpPr/>
              <p:nvPr userDrawn="1"/>
            </p:nvSpPr>
            <p:spPr>
              <a:xfrm>
                <a:off x="1069417" y="3292287"/>
                <a:ext cx="2376264" cy="2376264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1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8518" y="1732859"/>
              <a:ext cx="1946964" cy="19944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46528 -0.2757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64" y="-1379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8000" y="18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</p:bld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1848</Words>
  <Application>WPS 演示</Application>
  <PresentationFormat>全屏显示(4:3)</PresentationFormat>
  <Paragraphs>431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4" baseType="lpstr">
      <vt:lpstr>Arial</vt:lpstr>
      <vt:lpstr>宋体</vt:lpstr>
      <vt:lpstr>Wingdings</vt:lpstr>
      <vt:lpstr>微软雅黑</vt:lpstr>
      <vt:lpstr>Arial Unicode MS</vt:lpstr>
      <vt:lpstr>Calibri Light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www.xqppt.com</dc:title>
  <dc:creator>小Q办公</dc:creator>
  <cp:lastModifiedBy> </cp:lastModifiedBy>
  <cp:revision>41</cp:revision>
  <dcterms:created xsi:type="dcterms:W3CDTF">2014-09-22T10:44:00Z</dcterms:created>
  <dcterms:modified xsi:type="dcterms:W3CDTF">2019-06-14T09:01:42Z</dcterms:modified>
  <cp:category/>
  <dc:description/>
  <cp:contentStatus/>
  <dc:identifier/>
  <cp:keywords/>
  <dc:language>utf-8</dc:language>
  <dc:subject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RubyTemplateID">
    <vt:lpwstr>8</vt:lpwstr>
  </property>
  <property fmtid="{D5CDD505-2E9C-101B-9397-08002B2CF9AE}" pid="3" name="KSOProductBuildVer">
    <vt:lpwstr>2052-10.1.0.7698</vt:lpwstr>
  </property>
</Properties>
</file>