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63" r:id="rId3"/>
    <p:sldId id="264" r:id="rId4"/>
    <p:sldId id="265" r:id="rId5"/>
    <p:sldId id="266" r:id="rId6"/>
    <p:sldId id="267" r:id="rId7"/>
    <p:sldId id="272" r:id="rId8"/>
    <p:sldId id="273" r:id="rId9"/>
    <p:sldId id="275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CC66"/>
    <a:srgbClr val="800000"/>
    <a:srgbClr val="FF3300"/>
    <a:srgbClr val="0000CC"/>
    <a:srgbClr val="993300"/>
    <a:srgbClr val="CC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58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D27CBB74-B8A2-4F8B-AF5C-E0C994BCF99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2EE88AC-CD0D-4BDA-81E7-46FDD15B8239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C67C621-A286-4968-8756-A1D6572939CF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CBB74-B8A2-4F8B-AF5C-E0C994BCF991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93D802-EA30-443D-BAA6-FB6721F3EC3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5287736-404F-4587-8ED8-820FFEFD85FB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noProof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noProof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fld id="{D4177BC3-7193-49C1-9D92-3C258323B36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8B30-AEA9-4AA0-9E94-9072B335A02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5813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788" y="276225"/>
            <a:ext cx="6018212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198B2-5050-43A0-9B6F-6E1FBCE9707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C297-82FE-4048-A673-27568458D14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40459-1690-4BA0-9A03-FF1FC78B8DC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08497-277A-4CBD-BA57-0E462D5E159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06B12-F7A0-478B-BA60-EC9BFA2B51C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574C-C5AD-4946-B433-A962EFA2F8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2E992-3F8D-4CAC-9BB3-47DEEB9B4F4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2B283-CAFA-4EBF-95BE-93C5D4150CD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2A707-EDC5-41B6-947C-C152A0539C9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6225"/>
            <a:ext cx="82264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2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2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92699B32-B4BA-44AB-A734-9E36B22A34EA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华文细黑" panose="02010600040101010101" pitchFamily="2" charset="-122"/>
          <a:ea typeface="华文细黑" panose="0201060004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5381" y="1844824"/>
            <a:ext cx="7772400" cy="1006475"/>
          </a:xfrm>
        </p:spPr>
        <p:txBody>
          <a:bodyPr/>
          <a:lstStyle/>
          <a:p>
            <a:r>
              <a:rPr lang="zh-CN" altLang="en-US" sz="8800" dirty="0" smtClean="0">
                <a:solidFill>
                  <a:schemeClr val="tx1"/>
                </a:solidFill>
                <a:ea typeface="隶书" panose="02010509060101010101" pitchFamily="49" charset="-122"/>
              </a:rPr>
              <a:t>有</a:t>
            </a:r>
            <a:r>
              <a:rPr lang="zh-CN" altLang="en-US" sz="8800" dirty="0">
                <a:solidFill>
                  <a:schemeClr val="tx1"/>
                </a:solidFill>
                <a:ea typeface="隶书" panose="02010509060101010101" pitchFamily="49" charset="-122"/>
              </a:rPr>
              <a:t>理数的加法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74725" y="401638"/>
            <a:ext cx="245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32824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6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26720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22910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990600" y="1196752"/>
            <a:ext cx="6629400" cy="424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863600" indent="-863600" algn="just"/>
            <a:r>
              <a:rPr kumimoji="1" lang="en-US" altLang="zh-CN" sz="2800" b="1" dirty="0">
                <a:latin typeface="Times New Roman" panose="02020603050405020304" pitchFamily="18" charset="0"/>
              </a:rPr>
              <a:t> 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五、设置问题   强化关键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  </a:t>
            </a:r>
          </a:p>
          <a:p>
            <a:pPr marL="863600" indent="-863600" algn="just"/>
            <a:endParaRPr kumimoji="1" lang="zh-CN" altLang="en-US" sz="3200" b="1" dirty="0">
              <a:latin typeface="Times New Roman" panose="02020603050405020304" pitchFamily="18" charset="0"/>
            </a:endParaRPr>
          </a:p>
          <a:p>
            <a:pPr marL="863600" indent="-863600" algn="just"/>
            <a:r>
              <a:rPr kumimoji="1" lang="zh-CN" altLang="en-US" sz="3200" b="1" dirty="0">
                <a:latin typeface="Times New Roman" panose="02020603050405020304" pitchFamily="18" charset="0"/>
              </a:rPr>
              <a:t>      </a:t>
            </a:r>
            <a:r>
              <a:rPr kumimoji="1" lang="zh-CN" altLang="en-US" sz="3600" b="1" dirty="0">
                <a:solidFill>
                  <a:srgbClr val="99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判断正误并改错</a:t>
            </a:r>
          </a:p>
          <a:p>
            <a:pPr marL="863600" indent="-863600" algn="just"/>
            <a:r>
              <a:rPr kumimoji="1" lang="zh-CN" altLang="en-US" sz="2800" dirty="0">
                <a:latin typeface="Times New Roman" panose="02020603050405020304" pitchFamily="18" charset="0"/>
              </a:rPr>
              <a:t>       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）两个负数相加，绝对值相减；</a:t>
            </a:r>
          </a:p>
          <a:p>
            <a:pPr marL="863600" indent="-863600" algn="just" eaLnBrk="0" hangingPunct="0"/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（</a:t>
            </a:r>
            <a:r>
              <a:rPr kumimoji="1"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）正数加负数，和为负数；</a:t>
            </a:r>
          </a:p>
          <a:p>
            <a:pPr marL="863600" indent="-863600" algn="just" eaLnBrk="0" hangingPunct="0"/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（</a:t>
            </a:r>
            <a:r>
              <a:rPr kumimoji="1"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）负数加正数，和为正数；</a:t>
            </a:r>
          </a:p>
          <a:p>
            <a:pPr marL="863600" indent="-863600" eaLnBrk="0" hangingPunct="0"/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（</a:t>
            </a:r>
            <a:r>
              <a:rPr kumimoji="1" lang="en-US" altLang="zh-C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）两个有理数的和为负数时，这        两个有理数都是负数。</a:t>
            </a:r>
            <a:r>
              <a:rPr kumimoji="1" lang="zh-CN" altLang="en-US" sz="2800" dirty="0">
                <a:latin typeface="Times New Roman" panose="02020603050405020304" pitchFamily="18" charset="0"/>
              </a:rPr>
              <a:t> </a:t>
            </a:r>
          </a:p>
          <a:p>
            <a:pPr marL="863600" indent="-863600" eaLnBrk="0" hangingPunct="0"/>
            <a:endParaRPr kumimoji="1" lang="en-US" altLang="zh-CN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6705600" y="1447800"/>
          <a:ext cx="99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r:id="rId3" imgW="685800" imgH="685800" progId="MSPhotoEd.3">
                  <p:embed/>
                </p:oleObj>
              </mc:Choice>
              <mc:Fallback>
                <p:oleObj r:id="rId3" imgW="685800" imgH="685800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447800"/>
                        <a:ext cx="990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933575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90500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六、应用举例   巩固练习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例题：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计算下列各题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772400" cy="762000"/>
          </a:xfrm>
        </p:spPr>
        <p:txBody>
          <a:bodyPr/>
          <a:lstStyle/>
          <a:p>
            <a:pPr algn="just">
              <a:lnSpc>
                <a:spcPct val="130000"/>
              </a:lnSpc>
              <a:buFontTx/>
              <a:buNone/>
            </a:pPr>
            <a:r>
              <a:rPr lang="en-US" altLang="zh-CN" sz="2400" b="1" dirty="0"/>
              <a:t>(1)  ( -6 ) + ( -8 ) ; (2)  5.2  +  (- 4.5) ;  (3)         +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6624638" y="1143000"/>
          <a:ext cx="538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BMP 图象" r:id="rId3" imgW="400050" imgH="419100" progId="Paint.Picture">
                  <p:embed/>
                </p:oleObj>
              </mc:Choice>
              <mc:Fallback>
                <p:oleObj name="BMP 图象" r:id="rId3" imgW="400050" imgH="41910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1143000"/>
                        <a:ext cx="5381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7559675" y="1143000"/>
          <a:ext cx="593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BMP 图象" r:id="rId5" imgW="371475" imgH="381000" progId="Paint.Picture">
                  <p:embed/>
                </p:oleObj>
              </mc:Choice>
              <mc:Fallback>
                <p:oleObj name="BMP 图象" r:id="rId5" imgW="371475" imgH="38100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675" y="1143000"/>
                        <a:ext cx="593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923181" y="1832992"/>
            <a:ext cx="7734300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练习</a:t>
            </a:r>
            <a:r>
              <a:rPr kumimoji="1" lang="en-US" altLang="zh-CN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口算下列各题，并说理由</a:t>
            </a:r>
          </a:p>
          <a:p>
            <a:pPr algn="just" eaLnBrk="0" hangingPunct="0">
              <a:lnSpc>
                <a:spcPct val="120000"/>
              </a:lnSpc>
            </a:pP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(1)(+4)+(+7)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(2)(-4)+(-7)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(3)(+4)+(-7)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(4)(-4)+(+7) 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</a:p>
          <a:p>
            <a:pPr algn="just" eaLnBrk="0" hangingPunct="0">
              <a:lnSpc>
                <a:spcPct val="120000"/>
              </a:lnSpc>
            </a:pP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(5)(+4)+(-4)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(6)(+9)+(-2)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(7)(-9)+(+2)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(8)(-9)+0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590550" y="3356992"/>
            <a:ext cx="8458200" cy="307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304800" algn="just"/>
            <a:r>
              <a:rPr kumimoji="1" lang="zh-CN" altLang="en-US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练习</a:t>
            </a:r>
            <a:r>
              <a:rPr kumimoji="1" lang="en-US" altLang="zh-CN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：</a:t>
            </a:r>
            <a:endParaRPr kumimoji="1" lang="zh-CN" altLang="en-US" sz="28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indent="304800" algn="just" eaLnBrk="0" hangingPunct="0"/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1)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计算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</a:t>
            </a:r>
          </a:p>
          <a:p>
            <a:pPr indent="304800" algn="just" eaLnBrk="0" hangingPunct="0"/>
            <a:r>
              <a:rPr kumimoji="1" lang="en-US" altLang="zh-CN" sz="2400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(1)15+(-22)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(2)(-0.9)+1.5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；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(3)2.7+(-3.5)</a:t>
            </a:r>
          </a:p>
          <a:p>
            <a:pPr indent="304800" algn="just" eaLnBrk="0" hangingPunct="0"/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2)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用“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&gt;”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或“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&lt;”</a:t>
            </a:r>
            <a:r>
              <a:rPr kumimoji="1"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填空：</a:t>
            </a:r>
          </a:p>
          <a:p>
            <a:pPr indent="304800" algn="just" eaLnBrk="0" hangingPunct="0"/>
            <a:r>
              <a:rPr kumimoji="1" lang="zh-CN" altLang="en-US" sz="2400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(1)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a&gt;0,b&gt;0,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那么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a+b____0;</a:t>
            </a:r>
          </a:p>
          <a:p>
            <a:pPr indent="304800" algn="just" eaLnBrk="0" hangingPunct="0"/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  (2) 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a&lt;0,b&lt;0,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那么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a+b____0;</a:t>
            </a:r>
          </a:p>
          <a:p>
            <a:pPr indent="304800" algn="just" eaLnBrk="0" hangingPunct="0"/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  (3) 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a&gt;0,b&lt;0,|a|&gt;|b|,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那么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a+b____0;</a:t>
            </a:r>
          </a:p>
          <a:p>
            <a:pPr indent="304800" algn="just" eaLnBrk="0" hangingPunct="0"/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  (4) 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如果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a&lt;0,b&gt;0, |a|&lt;|b|,</a:t>
            </a:r>
            <a:r>
              <a:rPr kumimoji="1"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那么</a:t>
            </a:r>
            <a:r>
              <a:rPr kumimoji="1"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a+b____0;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748088" y="2900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7162800" y="5181600"/>
          <a:ext cx="16478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r:id="rId7" imgW="1647825" imgH="1057275" progId="Paint.Picture">
                  <p:embed/>
                </p:oleObj>
              </mc:Choice>
              <mc:Fallback>
                <p:oleObj r:id="rId7" imgW="1647825" imgH="1057275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181600"/>
                        <a:ext cx="16478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utoUpdateAnimBg="0"/>
      <p:bldP spid="5325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64704"/>
            <a:ext cx="6553200" cy="762000"/>
          </a:xfrm>
        </p:spPr>
        <p:txBody>
          <a:bodyPr/>
          <a:lstStyle/>
          <a:p>
            <a:r>
              <a:rPr lang="zh-CN" altLang="en-US" sz="4000" b="1" dirty="0"/>
              <a:t>七、课程小结   </a:t>
            </a:r>
            <a:r>
              <a:rPr lang="zh-CN" altLang="en-US" sz="5400" dirty="0"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55576" y="2152650"/>
            <a:ext cx="7924800" cy="213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800" dirty="0">
                <a:solidFill>
                  <a:srgbClr val="8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小结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(1)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本节课所学习的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主要内容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；</a:t>
            </a:r>
            <a:endParaRPr kumimoji="1"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(2)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运用有理数加法法则的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关键问题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；</a:t>
            </a:r>
            <a:endParaRPr kumimoji="1"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(3)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本节课涉及的数学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思想方法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 </a:t>
            </a:r>
            <a:endParaRPr kumimoji="1"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990600" y="312420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kumimoji="1" lang="zh-CN" altLang="zh-CN" sz="2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26720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1000" y="5562600"/>
          <a:ext cx="1828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r:id="rId4" imgW="609600" imgH="361950" progId="MSPhotoEd.3">
                  <p:embed/>
                </p:oleObj>
              </mc:Choice>
              <mc:Fallback>
                <p:oleObj r:id="rId4" imgW="609600" imgH="361950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18288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772400" cy="1143000"/>
          </a:xfrm>
        </p:spPr>
        <p:txBody>
          <a:bodyPr/>
          <a:lstStyle/>
          <a:p>
            <a:r>
              <a:rPr lang="zh-CN" alt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仿宋" panose="02010600040101010101" pitchFamily="2" charset="-122"/>
                <a:ea typeface="华文仿宋" panose="02010600040101010101" pitchFamily="2" charset="-122"/>
              </a:rPr>
              <a:t>教学过程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6868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         </a:t>
            </a:r>
            <a:r>
              <a:rPr lang="zh-CN" altLang="en-US" dirty="0">
                <a:solidFill>
                  <a:srgbClr val="00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引  言</a:t>
            </a:r>
          </a:p>
          <a:p>
            <a:pPr algn="just">
              <a:buFontTx/>
              <a:buNone/>
            </a:pPr>
            <a:r>
              <a:rPr lang="zh-CN" altLang="en-US" b="1" dirty="0"/>
              <a:t>一</a:t>
            </a:r>
            <a:r>
              <a:rPr lang="en-US" altLang="zh-CN" b="1" dirty="0"/>
              <a:t>.</a:t>
            </a:r>
            <a:r>
              <a:rPr lang="zh-CN" altLang="en-US" b="1" dirty="0"/>
              <a:t>复习提问</a:t>
            </a:r>
            <a:endParaRPr lang="zh-CN" altLang="en-US" dirty="0"/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dirty="0"/>
              <a:t>    </a:t>
            </a:r>
            <a:r>
              <a:rPr lang="en-US" altLang="zh-CN" sz="2000" dirty="0"/>
              <a:t>1</a:t>
            </a:r>
            <a:r>
              <a:rPr lang="zh-CN" altLang="en-US" sz="2000" dirty="0"/>
              <a:t>、下列各组数中，哪一个数的绝对值大？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(1)7</a:t>
            </a:r>
            <a:r>
              <a:rPr lang="zh-CN" altLang="en-US" sz="2000" dirty="0"/>
              <a:t>和</a:t>
            </a:r>
            <a:r>
              <a:rPr lang="en-US" altLang="zh-CN" sz="2000" dirty="0"/>
              <a:t>4</a:t>
            </a:r>
            <a:r>
              <a:rPr lang="zh-CN" altLang="en-US" sz="2000" dirty="0"/>
              <a:t>；  </a:t>
            </a:r>
            <a:r>
              <a:rPr lang="en-US" altLang="zh-CN" sz="2000" dirty="0"/>
              <a:t>(2)-7</a:t>
            </a:r>
            <a:r>
              <a:rPr lang="zh-CN" altLang="en-US" sz="2000" dirty="0"/>
              <a:t>和</a:t>
            </a:r>
            <a:r>
              <a:rPr lang="en-US" altLang="zh-CN" sz="2000" dirty="0"/>
              <a:t>4</a:t>
            </a:r>
            <a:r>
              <a:rPr lang="zh-CN" altLang="en-US" sz="2000" dirty="0"/>
              <a:t>；  </a:t>
            </a:r>
            <a:r>
              <a:rPr lang="en-US" altLang="zh-CN" sz="2000" dirty="0"/>
              <a:t>(3)7</a:t>
            </a:r>
            <a:r>
              <a:rPr lang="zh-CN" altLang="en-US" sz="2000" dirty="0"/>
              <a:t>和</a:t>
            </a:r>
            <a:r>
              <a:rPr lang="en-US" altLang="zh-CN" sz="2000" dirty="0"/>
              <a:t>-4</a:t>
            </a:r>
            <a:r>
              <a:rPr lang="zh-CN" altLang="en-US" sz="2000" dirty="0"/>
              <a:t>；  </a:t>
            </a:r>
            <a:r>
              <a:rPr lang="en-US" altLang="zh-CN" sz="2000" dirty="0"/>
              <a:t>(4)-7</a:t>
            </a:r>
            <a:r>
              <a:rPr lang="zh-CN" altLang="en-US" sz="2000" dirty="0"/>
              <a:t>和</a:t>
            </a:r>
            <a:r>
              <a:rPr lang="en-US" altLang="zh-CN" sz="2000" dirty="0"/>
              <a:t>-4</a:t>
            </a:r>
            <a:r>
              <a:rPr lang="zh-CN" altLang="en-US" sz="2000" dirty="0"/>
              <a:t>。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</a:t>
            </a:r>
            <a:r>
              <a:rPr lang="en-US" altLang="zh-CN" sz="2000" dirty="0"/>
              <a:t>2</a:t>
            </a:r>
            <a:r>
              <a:rPr lang="zh-CN" altLang="en-US" sz="2000" dirty="0"/>
              <a:t>、说明下列用负数表示的量的实际意义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(1)</a:t>
            </a:r>
            <a:r>
              <a:rPr lang="zh-CN" altLang="en-US" sz="2000" dirty="0"/>
              <a:t>小兰第一次前进了</a:t>
            </a:r>
            <a:r>
              <a:rPr lang="en-US" altLang="zh-CN" sz="2000" dirty="0"/>
              <a:t>5</a:t>
            </a:r>
            <a:r>
              <a:rPr lang="zh-CN" altLang="en-US" sz="2000" dirty="0"/>
              <a:t>米，接着按同一方向又前进了</a:t>
            </a:r>
            <a:r>
              <a:rPr lang="en-US" altLang="zh-CN" sz="2000" dirty="0"/>
              <a:t>-2</a:t>
            </a:r>
            <a:r>
              <a:rPr lang="zh-CN" altLang="en-US" sz="2000" dirty="0"/>
              <a:t>米；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(2)</a:t>
            </a:r>
            <a:r>
              <a:rPr lang="zh-CN" altLang="en-US" sz="2000" dirty="0"/>
              <a:t>北京的气温第一天上升了</a:t>
            </a:r>
            <a:r>
              <a:rPr lang="en-US" altLang="zh-CN" sz="2000" dirty="0"/>
              <a:t>3℃</a:t>
            </a:r>
            <a:r>
              <a:rPr lang="zh-CN" altLang="en-US" sz="2000" dirty="0"/>
              <a:t>，第二天又上升了</a:t>
            </a:r>
            <a:r>
              <a:rPr lang="en-US" altLang="zh-CN" sz="2000" dirty="0"/>
              <a:t>-1℃</a:t>
            </a:r>
            <a:r>
              <a:rPr lang="zh-CN" altLang="en-US" sz="2000" dirty="0"/>
              <a:t>；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(3)</a:t>
            </a:r>
            <a:r>
              <a:rPr lang="zh-CN" altLang="en-US" sz="2000" dirty="0"/>
              <a:t>东方汽车向东走了</a:t>
            </a:r>
            <a:r>
              <a:rPr lang="en-US" altLang="zh-CN" sz="2000" dirty="0"/>
              <a:t>4</a:t>
            </a:r>
            <a:r>
              <a:rPr lang="zh-CN" altLang="en-US" sz="2000" dirty="0"/>
              <a:t>千米之后，再向东走了</a:t>
            </a:r>
            <a:r>
              <a:rPr lang="en-US" altLang="zh-CN" sz="2000" dirty="0"/>
              <a:t>-2</a:t>
            </a:r>
            <a:r>
              <a:rPr lang="zh-CN" altLang="en-US" sz="2000" dirty="0"/>
              <a:t>千米。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</a:t>
            </a:r>
            <a:r>
              <a:rPr lang="en-US" altLang="zh-CN" sz="2000" dirty="0"/>
              <a:t>3</a:t>
            </a:r>
            <a:r>
              <a:rPr lang="zh-CN" altLang="en-US" sz="2000" dirty="0"/>
              <a:t>、根据上述问题，回答 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(1)</a:t>
            </a:r>
            <a:r>
              <a:rPr lang="zh-CN" altLang="en-US" sz="2000" dirty="0"/>
              <a:t>小兰两次一共前进了几米？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(2)</a:t>
            </a:r>
            <a:r>
              <a:rPr lang="zh-CN" altLang="en-US" sz="2000" dirty="0"/>
              <a:t>北京的气温两天一共上升了几度？</a:t>
            </a:r>
          </a:p>
          <a:p>
            <a:pPr algn="just">
              <a:lnSpc>
                <a:spcPct val="105000"/>
              </a:lnSpc>
              <a:buFontTx/>
              <a:buNone/>
            </a:pPr>
            <a:r>
              <a:rPr lang="zh-CN" altLang="en-US" sz="2000" dirty="0"/>
              <a:t>            </a:t>
            </a:r>
            <a:r>
              <a:rPr lang="en-US" altLang="zh-CN" sz="2000" dirty="0"/>
              <a:t>(3)</a:t>
            </a:r>
            <a:r>
              <a:rPr lang="zh-CN" altLang="en-US" sz="2000" dirty="0"/>
              <a:t>东方汽车一共向东走了几千米</a:t>
            </a:r>
            <a:r>
              <a:rPr lang="zh-CN" altLang="en-US" sz="2000" dirty="0" smtClean="0"/>
              <a:t>？</a:t>
            </a:r>
            <a:endParaRPr lang="zh-CN" altLang="en-US" sz="2000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100513" y="2643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924874" y="0"/>
          <a:ext cx="11874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r:id="rId3" imgW="942975" imgH="1571625" progId="Paint.Picture">
                  <p:embed/>
                </p:oleObj>
              </mc:Choice>
              <mc:Fallback>
                <p:oleObj r:id="rId3" imgW="942975" imgH="157162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74" y="0"/>
                        <a:ext cx="118745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09600"/>
          </a:xfrm>
        </p:spPr>
        <p:txBody>
          <a:bodyPr/>
          <a:lstStyle/>
          <a:p>
            <a:pPr marL="758825" indent="-758825" algn="just"/>
            <a:r>
              <a:rPr lang="zh-CN" altLang="en-US" sz="3600" dirty="0"/>
              <a:t>二、动态演示   分类归纳   总结法则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001000" cy="838200"/>
          </a:xfrm>
        </p:spPr>
        <p:txBody>
          <a:bodyPr/>
          <a:lstStyle/>
          <a:p>
            <a:pPr marL="1235075" indent="-1235075" algn="just">
              <a:buFontTx/>
              <a:buNone/>
            </a:pPr>
            <a:r>
              <a:rPr lang="zh-CN" altLang="en-US" sz="2400" b="1" i="1" dirty="0">
                <a:latin typeface="Times New Roman" panose="02020603050405020304" pitchFamily="18" charset="0"/>
              </a:rPr>
              <a:t>问题</a:t>
            </a:r>
            <a:r>
              <a:rPr lang="en-US" altLang="zh-CN" sz="2400" b="1" i="1" dirty="0"/>
              <a:t>1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：</a:t>
            </a:r>
            <a:r>
              <a:rPr lang="zh-CN" altLang="en-US" sz="2000" dirty="0">
                <a:latin typeface="Times New Roman" panose="02020603050405020304" pitchFamily="18" charset="0"/>
              </a:rPr>
              <a:t>在东西走向的马路上，小明从</a:t>
            </a:r>
            <a:r>
              <a:rPr lang="en-US" altLang="zh-CN" sz="2000" dirty="0"/>
              <a:t>O</a:t>
            </a:r>
            <a:r>
              <a:rPr lang="zh-CN" altLang="en-US" sz="2000" dirty="0">
                <a:latin typeface="Times New Roman" panose="02020603050405020304" pitchFamily="18" charset="0"/>
              </a:rPr>
              <a:t>点出发，第一次走</a:t>
            </a:r>
            <a:r>
              <a:rPr lang="en-US" altLang="zh-CN" sz="2000" dirty="0"/>
              <a:t>5</a:t>
            </a:r>
            <a:r>
              <a:rPr lang="zh-CN" altLang="en-US" sz="2000" dirty="0">
                <a:latin typeface="Times New Roman" panose="02020603050405020304" pitchFamily="18" charset="0"/>
              </a:rPr>
              <a:t>米，第二次继续走</a:t>
            </a:r>
            <a:r>
              <a:rPr lang="en-US" altLang="zh-CN" sz="2000" dirty="0"/>
              <a:t>3</a:t>
            </a:r>
            <a:r>
              <a:rPr lang="zh-CN" altLang="en-US" sz="2000" dirty="0">
                <a:latin typeface="Times New Roman" panose="02020603050405020304" pitchFamily="18" charset="0"/>
              </a:rPr>
              <a:t>米，问小明两次一共向东走多少米？</a:t>
            </a:r>
            <a:endParaRPr lang="zh-CN" altLang="en-US" sz="2000" dirty="0"/>
          </a:p>
          <a:p>
            <a:pPr marL="1235075" indent="-1235075" algn="just">
              <a:buFontTx/>
              <a:buNone/>
            </a:pPr>
            <a:endParaRPr lang="en-US" altLang="zh-CN" sz="2000" dirty="0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>
            <a:off x="4267200" y="22098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1752600" y="1843088"/>
            <a:ext cx="617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</a:rPr>
              <a:t>(1)</a:t>
            </a:r>
            <a:r>
              <a:rPr kumimoji="1" lang="zh-CN" altLang="en-US" dirty="0">
                <a:latin typeface="Times New Roman" panose="02020603050405020304" pitchFamily="18" charset="0"/>
              </a:rPr>
              <a:t>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5</a:t>
            </a:r>
            <a:r>
              <a:rPr kumimoji="1" lang="zh-CN" altLang="en-US" dirty="0">
                <a:latin typeface="Times New Roman" panose="02020603050405020304" pitchFamily="18" charset="0"/>
              </a:rPr>
              <a:t>米，再向东走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</a:rPr>
              <a:t>米，两次一共向东走了多少米？</a:t>
            </a:r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6172200" y="22098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7315200" y="22098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4267200" y="29924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>
            <a:off x="7315200" y="29924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>
            <a:off x="4267200" y="24384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6172200" y="2438400"/>
            <a:ext cx="1143000" cy="0"/>
          </a:xfrm>
          <a:prstGeom prst="line">
            <a:avLst/>
          </a:prstGeom>
          <a:noFill/>
          <a:ln w="28575">
            <a:solidFill>
              <a:srgbClr val="339933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4267200" y="3144838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5149850" y="2057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6502400" y="2057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+3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5562600" y="3048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+8</a:t>
            </a: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2971800" y="3429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+3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+8 </a:t>
            </a:r>
          </a:p>
        </p:txBody>
      </p:sp>
      <p:grpSp>
        <p:nvGrpSpPr>
          <p:cNvPr id="21593" name="Group 89"/>
          <p:cNvGrpSpPr/>
          <p:nvPr/>
        </p:nvGrpSpPr>
        <p:grpSpPr bwMode="auto">
          <a:xfrm>
            <a:off x="381000" y="4648200"/>
            <a:ext cx="8382000" cy="533400"/>
            <a:chOff x="192" y="1920"/>
            <a:chExt cx="5280" cy="336"/>
          </a:xfrm>
        </p:grpSpPr>
        <p:grpSp>
          <p:nvGrpSpPr>
            <p:cNvPr id="21594" name="Group 90"/>
            <p:cNvGrpSpPr/>
            <p:nvPr/>
          </p:nvGrpSpPr>
          <p:grpSpPr bwMode="auto">
            <a:xfrm>
              <a:off x="192" y="1920"/>
              <a:ext cx="5184" cy="96"/>
              <a:chOff x="192" y="1920"/>
              <a:chExt cx="5184" cy="96"/>
            </a:xfrm>
          </p:grpSpPr>
          <p:sp>
            <p:nvSpPr>
              <p:cNvPr id="21595" name="Line 91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51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96" name="Line 92"/>
              <p:cNvSpPr>
                <a:spLocks noChangeShapeType="1"/>
              </p:cNvSpPr>
              <p:nvPr/>
            </p:nvSpPr>
            <p:spPr bwMode="auto">
              <a:xfrm flipV="1">
                <a:off x="2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97" name="Line 93"/>
              <p:cNvSpPr>
                <a:spLocks noChangeShapeType="1"/>
              </p:cNvSpPr>
              <p:nvPr/>
            </p:nvSpPr>
            <p:spPr bwMode="auto">
              <a:xfrm flipV="1">
                <a:off x="5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98" name="Line 94"/>
              <p:cNvSpPr>
                <a:spLocks noChangeShapeType="1"/>
              </p:cNvSpPr>
              <p:nvPr/>
            </p:nvSpPr>
            <p:spPr bwMode="auto">
              <a:xfrm flipV="1">
                <a:off x="7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599" name="Line 95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0" name="Line 96"/>
              <p:cNvSpPr>
                <a:spLocks noChangeShapeType="1"/>
              </p:cNvSpPr>
              <p:nvPr/>
            </p:nvSpPr>
            <p:spPr bwMode="auto">
              <a:xfrm flipV="1">
                <a:off x="12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1" name="Line 97"/>
              <p:cNvSpPr>
                <a:spLocks noChangeShapeType="1"/>
              </p:cNvSpPr>
              <p:nvPr/>
            </p:nvSpPr>
            <p:spPr bwMode="auto">
              <a:xfrm flipV="1">
                <a:off x="14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2" name="Line 98"/>
              <p:cNvSpPr>
                <a:spLocks noChangeShapeType="1"/>
              </p:cNvSpPr>
              <p:nvPr/>
            </p:nvSpPr>
            <p:spPr bwMode="auto">
              <a:xfrm flipV="1">
                <a:off x="17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3" name="Line 99"/>
              <p:cNvSpPr>
                <a:spLocks noChangeShapeType="1"/>
              </p:cNvSpPr>
              <p:nvPr/>
            </p:nvSpPr>
            <p:spPr bwMode="auto">
              <a:xfrm flipV="1">
                <a:off x="19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4" name="Line 100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5" name="Line 101"/>
              <p:cNvSpPr>
                <a:spLocks noChangeShapeType="1"/>
              </p:cNvSpPr>
              <p:nvPr/>
            </p:nvSpPr>
            <p:spPr bwMode="auto">
              <a:xfrm flipV="1">
                <a:off x="24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6" name="Line 102"/>
              <p:cNvSpPr>
                <a:spLocks noChangeShapeType="1"/>
              </p:cNvSpPr>
              <p:nvPr/>
            </p:nvSpPr>
            <p:spPr bwMode="auto">
              <a:xfrm flipV="1">
                <a:off x="26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7" name="Line 103"/>
              <p:cNvSpPr>
                <a:spLocks noChangeShapeType="1"/>
              </p:cNvSpPr>
              <p:nvPr/>
            </p:nvSpPr>
            <p:spPr bwMode="auto">
              <a:xfrm flipV="1">
                <a:off x="29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8" name="Line 104"/>
              <p:cNvSpPr>
                <a:spLocks noChangeShapeType="1"/>
              </p:cNvSpPr>
              <p:nvPr/>
            </p:nvSpPr>
            <p:spPr bwMode="auto">
              <a:xfrm flipV="1">
                <a:off x="31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09" name="Line 105"/>
              <p:cNvSpPr>
                <a:spLocks noChangeShapeType="1"/>
              </p:cNvSpPr>
              <p:nvPr/>
            </p:nvSpPr>
            <p:spPr bwMode="auto">
              <a:xfrm flipV="1">
                <a:off x="34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0" name="Line 106"/>
              <p:cNvSpPr>
                <a:spLocks noChangeShapeType="1"/>
              </p:cNvSpPr>
              <p:nvPr/>
            </p:nvSpPr>
            <p:spPr bwMode="auto">
              <a:xfrm flipV="1">
                <a:off x="36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1" name="Line 107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2" name="Line 108"/>
              <p:cNvSpPr>
                <a:spLocks noChangeShapeType="1"/>
              </p:cNvSpPr>
              <p:nvPr/>
            </p:nvSpPr>
            <p:spPr bwMode="auto">
              <a:xfrm flipV="1">
                <a:off x="41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3" name="Line 109"/>
              <p:cNvSpPr>
                <a:spLocks noChangeShapeType="1"/>
              </p:cNvSpPr>
              <p:nvPr/>
            </p:nvSpPr>
            <p:spPr bwMode="auto">
              <a:xfrm flipV="1">
                <a:off x="43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4" name="Line 110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5" name="Line 111"/>
              <p:cNvSpPr>
                <a:spLocks noChangeShapeType="1"/>
              </p:cNvSpPr>
              <p:nvPr/>
            </p:nvSpPr>
            <p:spPr bwMode="auto">
              <a:xfrm flipV="1">
                <a:off x="48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1616" name="Line 112"/>
              <p:cNvSpPr>
                <a:spLocks noChangeShapeType="1"/>
              </p:cNvSpPr>
              <p:nvPr/>
            </p:nvSpPr>
            <p:spPr bwMode="auto">
              <a:xfrm flipV="1">
                <a:off x="50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1617" name="Text Box 113"/>
            <p:cNvSpPr txBox="1">
              <a:spLocks noChangeArrowheads="1"/>
            </p:cNvSpPr>
            <p:nvPr/>
          </p:nvSpPr>
          <p:spPr bwMode="auto">
            <a:xfrm>
              <a:off x="384" y="1968"/>
              <a:ext cx="5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-9  -8  -7 -6  -5 –4  -3 –2  -1 </a:t>
              </a:r>
              <a:r>
                <a:rPr kumimoji="1"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 0</a:t>
              </a: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1   2   3   4   5   6   7   8   9</a:t>
              </a:r>
            </a:p>
          </p:txBody>
        </p:sp>
      </p:grpSp>
      <p:sp>
        <p:nvSpPr>
          <p:cNvPr id="21618" name="Line 114"/>
          <p:cNvSpPr>
            <a:spLocks noChangeShapeType="1"/>
          </p:cNvSpPr>
          <p:nvPr/>
        </p:nvSpPr>
        <p:spPr bwMode="auto">
          <a:xfrm>
            <a:off x="4343400" y="43227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0" name="Text Box 116"/>
          <p:cNvSpPr txBox="1">
            <a:spLocks noChangeArrowheads="1"/>
          </p:cNvSpPr>
          <p:nvPr/>
        </p:nvSpPr>
        <p:spPr bwMode="auto">
          <a:xfrm>
            <a:off x="1828800" y="3886200"/>
            <a:ext cx="612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</a:rPr>
              <a:t>(2)</a:t>
            </a:r>
            <a:r>
              <a:rPr kumimoji="1" lang="zh-CN" altLang="en-US" dirty="0">
                <a:latin typeface="Times New Roman" panose="02020603050405020304" pitchFamily="18" charset="0"/>
              </a:rPr>
              <a:t>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-5</a:t>
            </a:r>
            <a:r>
              <a:rPr kumimoji="1" lang="zh-CN" altLang="en-US" dirty="0">
                <a:latin typeface="Times New Roman" panose="02020603050405020304" pitchFamily="18" charset="0"/>
              </a:rPr>
              <a:t>米，再向东走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-3</a:t>
            </a:r>
            <a:r>
              <a:rPr kumimoji="1" lang="zh-CN" altLang="en-US" dirty="0">
                <a:latin typeface="Times New Roman" panose="02020603050405020304" pitchFamily="18" charset="0"/>
              </a:rPr>
              <a:t>米，两次一共向东走了多少米？ </a:t>
            </a:r>
          </a:p>
        </p:txBody>
      </p:sp>
      <p:sp>
        <p:nvSpPr>
          <p:cNvPr id="21621" name="Text Box 117"/>
          <p:cNvSpPr txBox="1">
            <a:spLocks noChangeArrowheads="1"/>
          </p:cNvSpPr>
          <p:nvPr/>
        </p:nvSpPr>
        <p:spPr bwMode="auto">
          <a:xfrm>
            <a:off x="762000" y="167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1625" name="Text Box 121"/>
          <p:cNvSpPr txBox="1">
            <a:spLocks noChangeArrowheads="1"/>
          </p:cNvSpPr>
          <p:nvPr/>
        </p:nvSpPr>
        <p:spPr bwMode="auto">
          <a:xfrm>
            <a:off x="0" y="16764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  <a:ea typeface="华文行楷" panose="02010800040101010101" pitchFamily="2" charset="-122"/>
              </a:rPr>
              <a:t>同向情况：</a:t>
            </a:r>
          </a:p>
        </p:txBody>
      </p:sp>
      <p:sp>
        <p:nvSpPr>
          <p:cNvPr id="21626" name="Line 122"/>
          <p:cNvSpPr>
            <a:spLocks noChangeShapeType="1"/>
          </p:cNvSpPr>
          <p:nvPr/>
        </p:nvSpPr>
        <p:spPr bwMode="auto">
          <a:xfrm>
            <a:off x="2438400" y="43434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7" name="Line 123"/>
          <p:cNvSpPr>
            <a:spLocks noChangeShapeType="1"/>
          </p:cNvSpPr>
          <p:nvPr/>
        </p:nvSpPr>
        <p:spPr bwMode="auto">
          <a:xfrm>
            <a:off x="1295400" y="43434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8" name="Line 124"/>
          <p:cNvSpPr>
            <a:spLocks noChangeShapeType="1"/>
          </p:cNvSpPr>
          <p:nvPr/>
        </p:nvSpPr>
        <p:spPr bwMode="auto">
          <a:xfrm>
            <a:off x="4343400" y="50085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1295400" y="50085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31" name="Line 127"/>
          <p:cNvSpPr>
            <a:spLocks noChangeShapeType="1"/>
          </p:cNvSpPr>
          <p:nvPr/>
        </p:nvSpPr>
        <p:spPr bwMode="auto">
          <a:xfrm flipH="1">
            <a:off x="2438400" y="44958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32" name="Line 128"/>
          <p:cNvSpPr>
            <a:spLocks noChangeShapeType="1"/>
          </p:cNvSpPr>
          <p:nvPr/>
        </p:nvSpPr>
        <p:spPr bwMode="auto">
          <a:xfrm flipH="1">
            <a:off x="1295400" y="4495800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1676400" y="4114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</a:p>
        </p:txBody>
      </p:sp>
      <p:sp>
        <p:nvSpPr>
          <p:cNvPr id="21634" name="Rectangle 130"/>
          <p:cNvSpPr>
            <a:spLocks noChangeArrowheads="1"/>
          </p:cNvSpPr>
          <p:nvPr/>
        </p:nvSpPr>
        <p:spPr bwMode="auto">
          <a:xfrm>
            <a:off x="3200400" y="4114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</a:p>
        </p:txBody>
      </p:sp>
      <p:sp>
        <p:nvSpPr>
          <p:cNvPr id="21635" name="Rectangle 131"/>
          <p:cNvSpPr>
            <a:spLocks noChangeArrowheads="1"/>
          </p:cNvSpPr>
          <p:nvPr/>
        </p:nvSpPr>
        <p:spPr bwMode="auto">
          <a:xfrm>
            <a:off x="240665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-8</a:t>
            </a:r>
          </a:p>
        </p:txBody>
      </p:sp>
      <p:sp>
        <p:nvSpPr>
          <p:cNvPr id="21636" name="Line 132"/>
          <p:cNvSpPr>
            <a:spLocks noChangeShapeType="1"/>
          </p:cNvSpPr>
          <p:nvPr/>
        </p:nvSpPr>
        <p:spPr bwMode="auto">
          <a:xfrm flipH="1">
            <a:off x="1295400" y="5181600"/>
            <a:ext cx="3048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37" name="Text Box 133"/>
          <p:cNvSpPr txBox="1">
            <a:spLocks noChangeArrowheads="1"/>
          </p:cNvSpPr>
          <p:nvPr/>
        </p:nvSpPr>
        <p:spPr bwMode="auto">
          <a:xfrm>
            <a:off x="2971800" y="5334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-8 </a:t>
            </a:r>
          </a:p>
        </p:txBody>
      </p:sp>
      <p:sp>
        <p:nvSpPr>
          <p:cNvPr id="21638" name="Text Box 134"/>
          <p:cNvSpPr txBox="1">
            <a:spLocks noChangeArrowheads="1"/>
          </p:cNvSpPr>
          <p:nvPr/>
        </p:nvSpPr>
        <p:spPr bwMode="auto">
          <a:xfrm>
            <a:off x="1295400" y="58674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/>
              <a:t>结论</a:t>
            </a:r>
            <a:r>
              <a:rPr lang="zh-CN" altLang="en-US" sz="2000" b="1" dirty="0"/>
              <a:t>：同号两数相加，取相同的符号，并把绝对值相加。 </a:t>
            </a:r>
          </a:p>
        </p:txBody>
      </p:sp>
      <p:sp>
        <p:nvSpPr>
          <p:cNvPr id="21640" name="Rectangle 136"/>
          <p:cNvSpPr>
            <a:spLocks noChangeArrowheads="1"/>
          </p:cNvSpPr>
          <p:nvPr/>
        </p:nvSpPr>
        <p:spPr bwMode="auto">
          <a:xfrm>
            <a:off x="4276725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1641" name="Group 137"/>
          <p:cNvGrpSpPr/>
          <p:nvPr/>
        </p:nvGrpSpPr>
        <p:grpSpPr bwMode="auto">
          <a:xfrm>
            <a:off x="304800" y="2590800"/>
            <a:ext cx="8839200" cy="533400"/>
            <a:chOff x="192" y="1632"/>
            <a:chExt cx="5568" cy="336"/>
          </a:xfrm>
        </p:grpSpPr>
        <p:grpSp>
          <p:nvGrpSpPr>
            <p:cNvPr id="21550" name="Group 46"/>
            <p:cNvGrpSpPr/>
            <p:nvPr/>
          </p:nvGrpSpPr>
          <p:grpSpPr bwMode="auto">
            <a:xfrm>
              <a:off x="192" y="1632"/>
              <a:ext cx="5280" cy="336"/>
              <a:chOff x="192" y="1920"/>
              <a:chExt cx="5280" cy="336"/>
            </a:xfrm>
          </p:grpSpPr>
          <p:grpSp>
            <p:nvGrpSpPr>
              <p:cNvPr id="21549" name="Group 45"/>
              <p:cNvGrpSpPr/>
              <p:nvPr/>
            </p:nvGrpSpPr>
            <p:grpSpPr bwMode="auto">
              <a:xfrm>
                <a:off x="192" y="1920"/>
                <a:ext cx="5184" cy="96"/>
                <a:chOff x="192" y="1920"/>
                <a:chExt cx="5184" cy="96"/>
              </a:xfrm>
            </p:grpSpPr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192" y="2016"/>
                  <a:ext cx="51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7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0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2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29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9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4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6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9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4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6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8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1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3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6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8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50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21548" name="Text Box 44"/>
              <p:cNvSpPr txBox="1">
                <a:spLocks noChangeArrowheads="1"/>
              </p:cNvSpPr>
              <p:nvPr/>
            </p:nvSpPr>
            <p:spPr bwMode="auto">
              <a:xfrm>
                <a:off x="384" y="1968"/>
                <a:ext cx="50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-9  -8  -7 -6  -5 –4  -3 –2  -1 </a:t>
                </a:r>
                <a:r>
                  <a:rPr kumimoji="1"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0</a:t>
                </a: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1   2   3   4   5   6   7   8   9</a:t>
                </a:r>
              </a:p>
            </p:txBody>
          </p:sp>
        </p:grpSp>
        <p:graphicFrame>
          <p:nvGraphicFramePr>
            <p:cNvPr id="21639" name="Object 135"/>
            <p:cNvGraphicFramePr>
              <a:graphicFrameLocks noChangeAspect="1"/>
            </p:cNvGraphicFramePr>
            <p:nvPr/>
          </p:nvGraphicFramePr>
          <p:xfrm>
            <a:off x="5388" y="1632"/>
            <a:ext cx="372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7" r:id="rId4" imgW="1600200" imgH="1190625" progId="Paint.Picture">
                    <p:embed/>
                  </p:oleObj>
                </mc:Choice>
                <mc:Fallback>
                  <p:oleObj r:id="rId4" imgW="1600200" imgH="1190625" progId="Paint.Picture">
                    <p:embed/>
                    <p:pic>
                      <p:nvPicPr>
                        <p:cNvPr id="0" name="Object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8" y="1632"/>
                          <a:ext cx="372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7" grpId="0" animBg="1"/>
      <p:bldP spid="21578" grpId="0" autoUpdateAnimBg="0"/>
      <p:bldP spid="21579" grpId="0" animBg="1"/>
      <p:bldP spid="21580" grpId="0" animBg="1"/>
      <p:bldP spid="21581" grpId="0" animBg="1"/>
      <p:bldP spid="21583" grpId="0" animBg="1"/>
      <p:bldP spid="21584" grpId="0" animBg="1"/>
      <p:bldP spid="21585" grpId="0" animBg="1"/>
      <p:bldP spid="21586" grpId="0" animBg="1"/>
      <p:bldP spid="21587" grpId="0" autoUpdateAnimBg="0"/>
      <p:bldP spid="21588" grpId="0" autoUpdateAnimBg="0"/>
      <p:bldP spid="21589" grpId="0" autoUpdateAnimBg="0"/>
      <p:bldP spid="21592" grpId="0" autoUpdateAnimBg="0"/>
      <p:bldP spid="21618" grpId="0" animBg="1"/>
      <p:bldP spid="21620" grpId="0" autoUpdateAnimBg="0"/>
      <p:bldP spid="21625" grpId="0" autoUpdateAnimBg="0"/>
      <p:bldP spid="21626" grpId="0" animBg="1"/>
      <p:bldP spid="21627" grpId="0" animBg="1"/>
      <p:bldP spid="21628" grpId="0" animBg="1"/>
      <p:bldP spid="21629" grpId="0" animBg="1"/>
      <p:bldP spid="21631" grpId="0" animBg="1"/>
      <p:bldP spid="21632" grpId="0" animBg="1"/>
      <p:bldP spid="21633" grpId="0" autoUpdateAnimBg="0"/>
      <p:bldP spid="21634" grpId="0" autoUpdateAnimBg="0"/>
      <p:bldP spid="21635" grpId="0" autoUpdateAnimBg="0"/>
      <p:bldP spid="21636" grpId="0" animBg="1"/>
      <p:bldP spid="21637" grpId="0" autoUpdateAnimBg="0"/>
      <p:bldP spid="216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  <a:ea typeface="华文行楷" panose="02010800040101010101" pitchFamily="2" charset="-122"/>
              </a:rPr>
              <a:t>异向情况：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47800" y="1066800"/>
            <a:ext cx="6364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</a:rPr>
              <a:t>(3)</a:t>
            </a:r>
            <a:r>
              <a:rPr kumimoji="1" lang="zh-CN" altLang="en-US" dirty="0">
                <a:latin typeface="Times New Roman" panose="02020603050405020304" pitchFamily="18" charset="0"/>
              </a:rPr>
              <a:t>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5</a:t>
            </a:r>
            <a:r>
              <a:rPr kumimoji="1" lang="zh-CN" altLang="en-US" dirty="0">
                <a:latin typeface="Times New Roman" panose="02020603050405020304" pitchFamily="18" charset="0"/>
              </a:rPr>
              <a:t>米，再向东走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-3</a:t>
            </a:r>
            <a:r>
              <a:rPr kumimoji="1" lang="zh-CN" altLang="en-US" dirty="0">
                <a:latin typeface="Times New Roman" panose="02020603050405020304" pitchFamily="18" charset="0"/>
              </a:rPr>
              <a:t>米，两次一共向东走了多少米？</a:t>
            </a:r>
            <a:r>
              <a:rPr kumimoji="1" lang="zh-CN" altLang="en-US" sz="1100" dirty="0">
                <a:latin typeface="Times New Roman" panose="02020603050405020304" pitchFamily="18" charset="0"/>
              </a:rPr>
              <a:t> 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267200" y="15240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172200" y="15240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5029200" y="15240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267200" y="23066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029200" y="23066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267200" y="18288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343400" y="2438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667000" y="2819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+2 </a:t>
            </a: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4419600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5334000" y="129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>
            <a:off x="5029200" y="1676400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4267200" y="25146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2573" name="Group 45"/>
          <p:cNvGrpSpPr/>
          <p:nvPr/>
        </p:nvGrpSpPr>
        <p:grpSpPr bwMode="auto">
          <a:xfrm>
            <a:off x="381000" y="4343400"/>
            <a:ext cx="8382000" cy="533400"/>
            <a:chOff x="192" y="1920"/>
            <a:chExt cx="5280" cy="336"/>
          </a:xfrm>
        </p:grpSpPr>
        <p:grpSp>
          <p:nvGrpSpPr>
            <p:cNvPr id="22574" name="Group 46"/>
            <p:cNvGrpSpPr/>
            <p:nvPr/>
          </p:nvGrpSpPr>
          <p:grpSpPr bwMode="auto">
            <a:xfrm>
              <a:off x="192" y="1920"/>
              <a:ext cx="5184" cy="96"/>
              <a:chOff x="192" y="1920"/>
              <a:chExt cx="5184" cy="96"/>
            </a:xfrm>
          </p:grpSpPr>
          <p:sp>
            <p:nvSpPr>
              <p:cNvPr id="22575" name="Line 47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51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76" name="Line 48"/>
              <p:cNvSpPr>
                <a:spLocks noChangeShapeType="1"/>
              </p:cNvSpPr>
              <p:nvPr/>
            </p:nvSpPr>
            <p:spPr bwMode="auto">
              <a:xfrm flipV="1">
                <a:off x="2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77" name="Line 49"/>
              <p:cNvSpPr>
                <a:spLocks noChangeShapeType="1"/>
              </p:cNvSpPr>
              <p:nvPr/>
            </p:nvSpPr>
            <p:spPr bwMode="auto">
              <a:xfrm flipV="1">
                <a:off x="5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78" name="Line 50"/>
              <p:cNvSpPr>
                <a:spLocks noChangeShapeType="1"/>
              </p:cNvSpPr>
              <p:nvPr/>
            </p:nvSpPr>
            <p:spPr bwMode="auto">
              <a:xfrm flipV="1">
                <a:off x="7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79" name="Line 51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0" name="Line 52"/>
              <p:cNvSpPr>
                <a:spLocks noChangeShapeType="1"/>
              </p:cNvSpPr>
              <p:nvPr/>
            </p:nvSpPr>
            <p:spPr bwMode="auto">
              <a:xfrm flipV="1">
                <a:off x="12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1" name="Line 53"/>
              <p:cNvSpPr>
                <a:spLocks noChangeShapeType="1"/>
              </p:cNvSpPr>
              <p:nvPr/>
            </p:nvSpPr>
            <p:spPr bwMode="auto">
              <a:xfrm flipV="1">
                <a:off x="14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2" name="Line 54"/>
              <p:cNvSpPr>
                <a:spLocks noChangeShapeType="1"/>
              </p:cNvSpPr>
              <p:nvPr/>
            </p:nvSpPr>
            <p:spPr bwMode="auto">
              <a:xfrm flipV="1">
                <a:off x="17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3" name="Line 55"/>
              <p:cNvSpPr>
                <a:spLocks noChangeShapeType="1"/>
              </p:cNvSpPr>
              <p:nvPr/>
            </p:nvSpPr>
            <p:spPr bwMode="auto">
              <a:xfrm flipV="1">
                <a:off x="19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4" name="Line 56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5" name="Line 57"/>
              <p:cNvSpPr>
                <a:spLocks noChangeShapeType="1"/>
              </p:cNvSpPr>
              <p:nvPr/>
            </p:nvSpPr>
            <p:spPr bwMode="auto">
              <a:xfrm flipV="1">
                <a:off x="24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6" name="Line 58"/>
              <p:cNvSpPr>
                <a:spLocks noChangeShapeType="1"/>
              </p:cNvSpPr>
              <p:nvPr/>
            </p:nvSpPr>
            <p:spPr bwMode="auto">
              <a:xfrm flipV="1">
                <a:off x="26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7" name="Line 59"/>
              <p:cNvSpPr>
                <a:spLocks noChangeShapeType="1"/>
              </p:cNvSpPr>
              <p:nvPr/>
            </p:nvSpPr>
            <p:spPr bwMode="auto">
              <a:xfrm flipV="1">
                <a:off x="29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8" name="Line 60"/>
              <p:cNvSpPr>
                <a:spLocks noChangeShapeType="1"/>
              </p:cNvSpPr>
              <p:nvPr/>
            </p:nvSpPr>
            <p:spPr bwMode="auto">
              <a:xfrm flipV="1">
                <a:off x="31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89" name="Line 61"/>
              <p:cNvSpPr>
                <a:spLocks noChangeShapeType="1"/>
              </p:cNvSpPr>
              <p:nvPr/>
            </p:nvSpPr>
            <p:spPr bwMode="auto">
              <a:xfrm flipV="1">
                <a:off x="34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0" name="Line 62"/>
              <p:cNvSpPr>
                <a:spLocks noChangeShapeType="1"/>
              </p:cNvSpPr>
              <p:nvPr/>
            </p:nvSpPr>
            <p:spPr bwMode="auto">
              <a:xfrm flipV="1">
                <a:off x="36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1" name="Line 63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2" name="Line 64"/>
              <p:cNvSpPr>
                <a:spLocks noChangeShapeType="1"/>
              </p:cNvSpPr>
              <p:nvPr/>
            </p:nvSpPr>
            <p:spPr bwMode="auto">
              <a:xfrm flipV="1">
                <a:off x="41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3" name="Line 65"/>
              <p:cNvSpPr>
                <a:spLocks noChangeShapeType="1"/>
              </p:cNvSpPr>
              <p:nvPr/>
            </p:nvSpPr>
            <p:spPr bwMode="auto">
              <a:xfrm flipV="1">
                <a:off x="43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4" name="Line 66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5" name="Line 67"/>
              <p:cNvSpPr>
                <a:spLocks noChangeShapeType="1"/>
              </p:cNvSpPr>
              <p:nvPr/>
            </p:nvSpPr>
            <p:spPr bwMode="auto">
              <a:xfrm flipV="1">
                <a:off x="48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2596" name="Line 68"/>
              <p:cNvSpPr>
                <a:spLocks noChangeShapeType="1"/>
              </p:cNvSpPr>
              <p:nvPr/>
            </p:nvSpPr>
            <p:spPr bwMode="auto">
              <a:xfrm flipV="1">
                <a:off x="50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2597" name="Text Box 69"/>
            <p:cNvSpPr txBox="1">
              <a:spLocks noChangeArrowheads="1"/>
            </p:cNvSpPr>
            <p:nvPr/>
          </p:nvSpPr>
          <p:spPr bwMode="auto">
            <a:xfrm>
              <a:off x="384" y="1968"/>
              <a:ext cx="5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-9  -8  -7 -6  -5 –4  -3 –2  -1 </a:t>
              </a:r>
              <a:r>
                <a:rPr kumimoji="1"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 0</a:t>
              </a: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1   2   3   4   5   6   7   8   9</a:t>
              </a:r>
            </a:p>
          </p:txBody>
        </p:sp>
      </p:grp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4343400" y="40179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1524000" y="34290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</a:rPr>
              <a:t>(4)</a:t>
            </a:r>
            <a:r>
              <a:rPr kumimoji="1" lang="zh-CN" altLang="en-US" dirty="0">
                <a:latin typeface="Times New Roman" panose="02020603050405020304" pitchFamily="18" charset="0"/>
              </a:rPr>
              <a:t>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-5</a:t>
            </a:r>
            <a:r>
              <a:rPr kumimoji="1" lang="zh-CN" altLang="en-US" dirty="0">
                <a:latin typeface="Times New Roman" panose="02020603050405020304" pitchFamily="18" charset="0"/>
              </a:rPr>
              <a:t>米，再向东走</a:t>
            </a:r>
            <a:r>
              <a:rPr kumimoji="1" lang="en-US" altLang="zh-CN" dirty="0">
                <a:latin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</a:rPr>
              <a:t>米，两次一共向东走了多少米？  </a:t>
            </a:r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2438400" y="40386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3581400" y="40386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4343400" y="47037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>
            <a:off x="3581400" y="47037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 flipH="1">
            <a:off x="2438400" y="42672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2635250" y="3733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+3</a:t>
            </a:r>
          </a:p>
        </p:txBody>
      </p:sp>
      <p:sp>
        <p:nvSpPr>
          <p:cNvPr id="22607" name="Rectangle 79"/>
          <p:cNvSpPr>
            <a:spLocks noChangeArrowheads="1"/>
          </p:cNvSpPr>
          <p:nvPr/>
        </p:nvSpPr>
        <p:spPr bwMode="auto">
          <a:xfrm>
            <a:off x="3625850" y="388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</a:p>
        </p:txBody>
      </p:sp>
      <p:sp>
        <p:nvSpPr>
          <p:cNvPr id="22608" name="Rectangle 80"/>
          <p:cNvSpPr>
            <a:spLocks noChangeArrowheads="1"/>
          </p:cNvSpPr>
          <p:nvPr/>
        </p:nvSpPr>
        <p:spPr bwMode="auto">
          <a:xfrm>
            <a:off x="3778250" y="4724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 flipH="1">
            <a:off x="3581400" y="4876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0" name="Text Box 82"/>
          <p:cNvSpPr txBox="1">
            <a:spLocks noChangeArrowheads="1"/>
          </p:cNvSpPr>
          <p:nvPr/>
        </p:nvSpPr>
        <p:spPr bwMode="auto">
          <a:xfrm>
            <a:off x="2743200" y="5105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+3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-2 </a:t>
            </a:r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2438400" y="4114800"/>
            <a:ext cx="1143000" cy="0"/>
          </a:xfrm>
          <a:prstGeom prst="line">
            <a:avLst/>
          </a:prstGeom>
          <a:noFill/>
          <a:ln w="28575">
            <a:solidFill>
              <a:srgbClr val="008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1295400" y="5638800"/>
            <a:ext cx="670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/>
              <a:t>结论</a:t>
            </a:r>
            <a:r>
              <a:rPr lang="zh-CN" altLang="en-US" sz="2000" b="1" dirty="0"/>
              <a:t>：绝对值不相等的异号两数相加，取绝对值较大的加数的符号，并用较大的绝对值减去较小的绝对值。</a:t>
            </a:r>
            <a:r>
              <a:rPr lang="zh-CN" altLang="en-US" sz="2000" dirty="0"/>
              <a:t> </a:t>
            </a:r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4276725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2615" name="Group 87"/>
          <p:cNvGrpSpPr/>
          <p:nvPr/>
        </p:nvGrpSpPr>
        <p:grpSpPr bwMode="auto">
          <a:xfrm>
            <a:off x="304800" y="1752600"/>
            <a:ext cx="8747125" cy="685800"/>
            <a:chOff x="192" y="1104"/>
            <a:chExt cx="5510" cy="432"/>
          </a:xfrm>
        </p:grpSpPr>
        <p:grpSp>
          <p:nvGrpSpPr>
            <p:cNvPr id="22544" name="Group 16"/>
            <p:cNvGrpSpPr/>
            <p:nvPr/>
          </p:nvGrpSpPr>
          <p:grpSpPr bwMode="auto">
            <a:xfrm>
              <a:off x="192" y="1200"/>
              <a:ext cx="5280" cy="336"/>
              <a:chOff x="192" y="1920"/>
              <a:chExt cx="5280" cy="336"/>
            </a:xfrm>
          </p:grpSpPr>
          <p:grpSp>
            <p:nvGrpSpPr>
              <p:cNvPr id="22545" name="Group 17"/>
              <p:cNvGrpSpPr/>
              <p:nvPr/>
            </p:nvGrpSpPr>
            <p:grpSpPr bwMode="auto">
              <a:xfrm>
                <a:off x="192" y="1920"/>
                <a:ext cx="5184" cy="96"/>
                <a:chOff x="192" y="1920"/>
                <a:chExt cx="5184" cy="96"/>
              </a:xfrm>
            </p:grpSpPr>
            <p:sp>
              <p:nvSpPr>
                <p:cNvPr id="22546" name="Line 18"/>
                <p:cNvSpPr>
                  <a:spLocks noChangeShapeType="1"/>
                </p:cNvSpPr>
                <p:nvPr/>
              </p:nvSpPr>
              <p:spPr bwMode="auto">
                <a:xfrm>
                  <a:off x="192" y="2016"/>
                  <a:ext cx="51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4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4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4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7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1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2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4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4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6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9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59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4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6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8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3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1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3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6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6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8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256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0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384" y="1968"/>
                <a:ext cx="50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-9  -8  -7 -6  -5 –4  -3 –2  -1 </a:t>
                </a:r>
                <a:r>
                  <a:rPr kumimoji="1"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0</a:t>
                </a: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1   2   3   4   5   6   7   8   9</a:t>
                </a:r>
              </a:p>
            </p:txBody>
          </p:sp>
        </p:grpSp>
        <p:graphicFrame>
          <p:nvGraphicFramePr>
            <p:cNvPr id="22613" name="Object 85"/>
            <p:cNvGraphicFramePr>
              <a:graphicFrameLocks noChangeAspect="1"/>
            </p:cNvGraphicFramePr>
            <p:nvPr/>
          </p:nvGraphicFramePr>
          <p:xfrm>
            <a:off x="5424" y="1104"/>
            <a:ext cx="27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1" r:id="rId3" imgW="1600200" imgH="1190625" progId="Paint.Picture">
                    <p:embed/>
                  </p:oleObj>
                </mc:Choice>
                <mc:Fallback>
                  <p:oleObj r:id="rId3" imgW="1600200" imgH="1190625" progId="Paint.Picture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1104"/>
                          <a:ext cx="278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  <p:bldP spid="22534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2" grpId="0" autoUpdateAnimBg="0"/>
      <p:bldP spid="22543" grpId="0" autoUpdateAnimBg="0"/>
      <p:bldP spid="22569" grpId="0" autoUpdateAnimBg="0"/>
      <p:bldP spid="22570" grpId="0" autoUpdateAnimBg="0"/>
      <p:bldP spid="22571" grpId="0" animBg="1"/>
      <p:bldP spid="22572" grpId="0" animBg="1"/>
      <p:bldP spid="22598" grpId="0" animBg="1"/>
      <p:bldP spid="22599" grpId="0" autoUpdateAnimBg="0"/>
      <p:bldP spid="22600" grpId="0" animBg="1"/>
      <p:bldP spid="22601" grpId="0" animBg="1"/>
      <p:bldP spid="22602" grpId="0" animBg="1"/>
      <p:bldP spid="22603" grpId="0" animBg="1"/>
      <p:bldP spid="22604" grpId="0" animBg="1"/>
      <p:bldP spid="22606" grpId="0" autoUpdateAnimBg="0"/>
      <p:bldP spid="22607" grpId="0" autoUpdateAnimBg="0"/>
      <p:bldP spid="22608" grpId="0" autoUpdateAnimBg="0"/>
      <p:bldP spid="22609" grpId="0" animBg="1"/>
      <p:bldP spid="22610" grpId="0" autoUpdateAnimBg="0"/>
      <p:bldP spid="22611" grpId="0" animBg="1"/>
      <p:bldP spid="226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3810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428750" indent="-1428750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400" b="1" i="1"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b="1" i="1"/>
              <a:t>2</a:t>
            </a:r>
            <a:r>
              <a:rPr kumimoji="1" lang="zh-CN" altLang="en-US" sz="2400" b="1" i="1">
                <a:latin typeface="Times New Roman" panose="02020603050405020304" pitchFamily="18" charset="0"/>
              </a:rPr>
              <a:t>：</a:t>
            </a:r>
            <a:r>
              <a:rPr kumimoji="1" lang="zh-CN" altLang="en-US" sz="2000">
                <a:latin typeface="Times New Roman" panose="02020603050405020304" pitchFamily="18" charset="0"/>
              </a:rPr>
              <a:t>在东西走向的马路上，小明从</a:t>
            </a:r>
            <a:r>
              <a:rPr kumimoji="1" lang="en-US" altLang="zh-CN" sz="2000"/>
              <a:t>O</a:t>
            </a:r>
            <a:r>
              <a:rPr kumimoji="1" lang="zh-CN" altLang="en-US" sz="2000">
                <a:latin typeface="Times New Roman" panose="02020603050405020304" pitchFamily="18" charset="0"/>
              </a:rPr>
              <a:t>点出发，向东走</a:t>
            </a:r>
            <a:r>
              <a:rPr kumimoji="1" lang="en-US" altLang="zh-CN" sz="2000">
                <a:latin typeface="Times New Roman" panose="02020603050405020304" pitchFamily="18" charset="0"/>
              </a:rPr>
              <a:t>5</a:t>
            </a:r>
            <a:r>
              <a:rPr kumimoji="1" lang="zh-CN" altLang="en-US" sz="2000">
                <a:latin typeface="Times New Roman" panose="02020603050405020304" pitchFamily="18" charset="0"/>
              </a:rPr>
              <a:t>米，再向东走</a:t>
            </a:r>
          </a:p>
          <a:p>
            <a:pPr marL="1428750" indent="-1428750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000">
                <a:latin typeface="Times New Roman" panose="02020603050405020304" pitchFamily="18" charset="0"/>
              </a:rPr>
              <a:t>                  </a:t>
            </a: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  <a:r>
              <a:rPr kumimoji="1" lang="zh-CN" altLang="en-US" sz="2000">
                <a:latin typeface="Times New Roman" panose="02020603050405020304" pitchFamily="18" charset="0"/>
              </a:rPr>
              <a:t>米，两次一共向东走了多少米？</a:t>
            </a:r>
            <a:r>
              <a:rPr kumimoji="1" lang="zh-CN" altLang="en-US">
                <a:latin typeface="Times New Roman" panose="02020603050405020304" pitchFamily="18" charset="0"/>
              </a:rPr>
              <a:t> </a:t>
            </a:r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1000" y="37338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428750" indent="-1428750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kumimoji="1" lang="zh-CN" altLang="en-US" sz="2400" b="1" i="1"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b="1" i="1"/>
              <a:t>3</a:t>
            </a:r>
            <a:r>
              <a:rPr kumimoji="1" lang="zh-CN" altLang="en-US" sz="2400" b="1" i="1">
                <a:latin typeface="Times New Roman" panose="02020603050405020304" pitchFamily="18" charset="0"/>
              </a:rPr>
              <a:t>：</a:t>
            </a:r>
            <a:r>
              <a:rPr kumimoji="1" lang="zh-CN" altLang="en-US" sz="2000">
                <a:latin typeface="Times New Roman" panose="02020603050405020304" pitchFamily="18" charset="0"/>
              </a:rPr>
              <a:t>在东西走向的马路上，小明从</a:t>
            </a:r>
            <a:r>
              <a:rPr kumimoji="1" lang="en-US" altLang="zh-CN" sz="2000"/>
              <a:t>O</a:t>
            </a:r>
            <a:r>
              <a:rPr kumimoji="1" lang="zh-CN" altLang="en-US" sz="2000">
                <a:latin typeface="Times New Roman" panose="02020603050405020304" pitchFamily="18" charset="0"/>
              </a:rPr>
              <a:t>点出发，向东走</a:t>
            </a:r>
            <a:r>
              <a:rPr kumimoji="1" lang="en-US" altLang="zh-CN" sz="2000">
                <a:latin typeface="Times New Roman" panose="02020603050405020304" pitchFamily="18" charset="0"/>
              </a:rPr>
              <a:t>-5</a:t>
            </a:r>
            <a:r>
              <a:rPr kumimoji="1" lang="zh-CN" altLang="en-US" sz="2000">
                <a:latin typeface="Times New Roman" panose="02020603050405020304" pitchFamily="18" charset="0"/>
              </a:rPr>
              <a:t>米，再向东走</a:t>
            </a:r>
            <a:r>
              <a:rPr kumimoji="1" lang="en-US" altLang="zh-CN" sz="2000">
                <a:latin typeface="Times New Roman" panose="02020603050405020304" pitchFamily="18" charset="0"/>
              </a:rPr>
              <a:t>0</a:t>
            </a:r>
            <a:r>
              <a:rPr kumimoji="1" lang="zh-CN" altLang="en-US" sz="2000">
                <a:latin typeface="Times New Roman" panose="02020603050405020304" pitchFamily="18" charset="0"/>
              </a:rPr>
              <a:t>米，两次一共向东走了多少米？ 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267200" y="15240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172200" y="15240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267200" y="18288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124200" y="2514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 0 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419600" y="144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+5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5334000" y="114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267200" y="1524000"/>
            <a:ext cx="1905000" cy="0"/>
          </a:xfrm>
          <a:prstGeom prst="line">
            <a:avLst/>
          </a:prstGeom>
          <a:noFill/>
          <a:ln w="28575">
            <a:solidFill>
              <a:srgbClr val="008000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286000" y="2971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/>
              <a:t>结论</a:t>
            </a:r>
            <a:r>
              <a:rPr lang="zh-CN" altLang="en-US" sz="2000" b="1" dirty="0"/>
              <a:t>：互为相反数的两个数相加得零。 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2286000" y="5867400"/>
            <a:ext cx="494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/>
              <a:t>结论</a:t>
            </a:r>
            <a:r>
              <a:rPr lang="zh-CN" altLang="en-US" sz="2000" b="1"/>
              <a:t>：一个数同零相加，仍得这个数。 </a:t>
            </a:r>
          </a:p>
        </p:txBody>
      </p:sp>
      <p:grpSp>
        <p:nvGrpSpPr>
          <p:cNvPr id="23599" name="Group 47"/>
          <p:cNvGrpSpPr/>
          <p:nvPr/>
        </p:nvGrpSpPr>
        <p:grpSpPr bwMode="auto">
          <a:xfrm>
            <a:off x="381000" y="4800600"/>
            <a:ext cx="8382000" cy="533400"/>
            <a:chOff x="192" y="1920"/>
            <a:chExt cx="5280" cy="336"/>
          </a:xfrm>
        </p:grpSpPr>
        <p:grpSp>
          <p:nvGrpSpPr>
            <p:cNvPr id="23600" name="Group 48"/>
            <p:cNvGrpSpPr/>
            <p:nvPr/>
          </p:nvGrpSpPr>
          <p:grpSpPr bwMode="auto">
            <a:xfrm>
              <a:off x="192" y="1920"/>
              <a:ext cx="5184" cy="96"/>
              <a:chOff x="192" y="1920"/>
              <a:chExt cx="5184" cy="96"/>
            </a:xfrm>
          </p:grpSpPr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>
                <a:off x="192" y="2016"/>
                <a:ext cx="51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2" name="Line 50"/>
              <p:cNvSpPr>
                <a:spLocks noChangeShapeType="1"/>
              </p:cNvSpPr>
              <p:nvPr/>
            </p:nvSpPr>
            <p:spPr bwMode="auto">
              <a:xfrm flipV="1">
                <a:off x="2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3" name="Line 51"/>
              <p:cNvSpPr>
                <a:spLocks noChangeShapeType="1"/>
              </p:cNvSpPr>
              <p:nvPr/>
            </p:nvSpPr>
            <p:spPr bwMode="auto">
              <a:xfrm flipV="1">
                <a:off x="5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4" name="Line 52"/>
              <p:cNvSpPr>
                <a:spLocks noChangeShapeType="1"/>
              </p:cNvSpPr>
              <p:nvPr/>
            </p:nvSpPr>
            <p:spPr bwMode="auto">
              <a:xfrm flipV="1">
                <a:off x="7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5" name="Line 53"/>
              <p:cNvSpPr>
                <a:spLocks noChangeShapeType="1"/>
              </p:cNvSpPr>
              <p:nvPr/>
            </p:nvSpPr>
            <p:spPr bwMode="auto">
              <a:xfrm flipV="1">
                <a:off x="10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6" name="Line 54"/>
              <p:cNvSpPr>
                <a:spLocks noChangeShapeType="1"/>
              </p:cNvSpPr>
              <p:nvPr/>
            </p:nvSpPr>
            <p:spPr bwMode="auto">
              <a:xfrm flipV="1">
                <a:off x="12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7" name="Line 55"/>
              <p:cNvSpPr>
                <a:spLocks noChangeShapeType="1"/>
              </p:cNvSpPr>
              <p:nvPr/>
            </p:nvSpPr>
            <p:spPr bwMode="auto">
              <a:xfrm flipV="1">
                <a:off x="14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8" name="Line 56"/>
              <p:cNvSpPr>
                <a:spLocks noChangeShapeType="1"/>
              </p:cNvSpPr>
              <p:nvPr/>
            </p:nvSpPr>
            <p:spPr bwMode="auto">
              <a:xfrm flipV="1">
                <a:off x="17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09" name="Line 57"/>
              <p:cNvSpPr>
                <a:spLocks noChangeShapeType="1"/>
              </p:cNvSpPr>
              <p:nvPr/>
            </p:nvSpPr>
            <p:spPr bwMode="auto">
              <a:xfrm flipV="1">
                <a:off x="19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0" name="Line 58"/>
              <p:cNvSpPr>
                <a:spLocks noChangeShapeType="1"/>
              </p:cNvSpPr>
              <p:nvPr/>
            </p:nvSpPr>
            <p:spPr bwMode="auto">
              <a:xfrm flipV="1">
                <a:off x="22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1" name="Line 59"/>
              <p:cNvSpPr>
                <a:spLocks noChangeShapeType="1"/>
              </p:cNvSpPr>
              <p:nvPr/>
            </p:nvSpPr>
            <p:spPr bwMode="auto">
              <a:xfrm flipV="1">
                <a:off x="24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2" name="Line 60"/>
              <p:cNvSpPr>
                <a:spLocks noChangeShapeType="1"/>
              </p:cNvSpPr>
              <p:nvPr/>
            </p:nvSpPr>
            <p:spPr bwMode="auto">
              <a:xfrm flipV="1">
                <a:off x="26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3" name="Line 61"/>
              <p:cNvSpPr>
                <a:spLocks noChangeShapeType="1"/>
              </p:cNvSpPr>
              <p:nvPr/>
            </p:nvSpPr>
            <p:spPr bwMode="auto">
              <a:xfrm flipV="1">
                <a:off x="29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4" name="Line 62"/>
              <p:cNvSpPr>
                <a:spLocks noChangeShapeType="1"/>
              </p:cNvSpPr>
              <p:nvPr/>
            </p:nvSpPr>
            <p:spPr bwMode="auto">
              <a:xfrm flipV="1">
                <a:off x="31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5" name="Line 63"/>
              <p:cNvSpPr>
                <a:spLocks noChangeShapeType="1"/>
              </p:cNvSpPr>
              <p:nvPr/>
            </p:nvSpPr>
            <p:spPr bwMode="auto">
              <a:xfrm flipV="1">
                <a:off x="34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6" name="Line 64"/>
              <p:cNvSpPr>
                <a:spLocks noChangeShapeType="1"/>
              </p:cNvSpPr>
              <p:nvPr/>
            </p:nvSpPr>
            <p:spPr bwMode="auto">
              <a:xfrm flipV="1">
                <a:off x="36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7" name="Line 65"/>
              <p:cNvSpPr>
                <a:spLocks noChangeShapeType="1"/>
              </p:cNvSpPr>
              <p:nvPr/>
            </p:nvSpPr>
            <p:spPr bwMode="auto">
              <a:xfrm flipV="1">
                <a:off x="38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8" name="Line 66"/>
              <p:cNvSpPr>
                <a:spLocks noChangeShapeType="1"/>
              </p:cNvSpPr>
              <p:nvPr/>
            </p:nvSpPr>
            <p:spPr bwMode="auto">
              <a:xfrm flipV="1">
                <a:off x="412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19" name="Line 67"/>
              <p:cNvSpPr>
                <a:spLocks noChangeShapeType="1"/>
              </p:cNvSpPr>
              <p:nvPr/>
            </p:nvSpPr>
            <p:spPr bwMode="auto">
              <a:xfrm flipV="1">
                <a:off x="436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20" name="Line 68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21" name="Line 69"/>
              <p:cNvSpPr>
                <a:spLocks noChangeShapeType="1"/>
              </p:cNvSpPr>
              <p:nvPr/>
            </p:nvSpPr>
            <p:spPr bwMode="auto">
              <a:xfrm flipV="1">
                <a:off x="484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3622" name="Line 70"/>
              <p:cNvSpPr>
                <a:spLocks noChangeShapeType="1"/>
              </p:cNvSpPr>
              <p:nvPr/>
            </p:nvSpPr>
            <p:spPr bwMode="auto">
              <a:xfrm flipV="1">
                <a:off x="5088" y="192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23623" name="Text Box 71"/>
            <p:cNvSpPr txBox="1">
              <a:spLocks noChangeArrowheads="1"/>
            </p:cNvSpPr>
            <p:nvPr/>
          </p:nvSpPr>
          <p:spPr bwMode="auto">
            <a:xfrm>
              <a:off x="384" y="1968"/>
              <a:ext cx="5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-9  -8  -7 -6  -5 –4  -3 –2  -1 </a:t>
              </a:r>
              <a:r>
                <a:rPr kumimoji="1"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 0</a:t>
              </a: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1   2   3   4   5   6   7   8   9</a:t>
              </a:r>
            </a:p>
          </p:txBody>
        </p:sp>
      </p:grpSp>
      <p:sp>
        <p:nvSpPr>
          <p:cNvPr id="23624" name="Line 72"/>
          <p:cNvSpPr>
            <a:spLocks noChangeShapeType="1"/>
          </p:cNvSpPr>
          <p:nvPr/>
        </p:nvSpPr>
        <p:spPr bwMode="auto">
          <a:xfrm>
            <a:off x="4343400" y="4475163"/>
            <a:ext cx="0" cy="325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>
            <a:off x="2438400" y="4495800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29" name="Line 77"/>
          <p:cNvSpPr>
            <a:spLocks noChangeShapeType="1"/>
          </p:cNvSpPr>
          <p:nvPr/>
        </p:nvSpPr>
        <p:spPr bwMode="auto">
          <a:xfrm flipH="1">
            <a:off x="2438400" y="4724400"/>
            <a:ext cx="1905000" cy="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630" name="Rectangle 78"/>
          <p:cNvSpPr>
            <a:spLocks noChangeArrowheads="1"/>
          </p:cNvSpPr>
          <p:nvPr/>
        </p:nvSpPr>
        <p:spPr bwMode="auto">
          <a:xfrm>
            <a:off x="3124200" y="4343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</a:p>
        </p:txBody>
      </p: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3124200" y="5410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-5</a:t>
            </a:r>
            <a:r>
              <a:rPr kumimoji="1" lang="zh-CN" altLang="en-US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b="1">
                <a:solidFill>
                  <a:srgbClr val="00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+ 0 = -5 </a:t>
            </a:r>
          </a:p>
        </p:txBody>
      </p:sp>
      <p:sp>
        <p:nvSpPr>
          <p:cNvPr id="23636" name="Rectangle 84"/>
          <p:cNvSpPr>
            <a:spLocks noChangeArrowheads="1"/>
          </p:cNvSpPr>
          <p:nvPr/>
        </p:nvSpPr>
        <p:spPr bwMode="auto">
          <a:xfrm>
            <a:off x="4276725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3637" name="Group 85"/>
          <p:cNvGrpSpPr/>
          <p:nvPr/>
        </p:nvGrpSpPr>
        <p:grpSpPr bwMode="auto">
          <a:xfrm>
            <a:off x="304800" y="1828800"/>
            <a:ext cx="8839200" cy="609600"/>
            <a:chOff x="192" y="1152"/>
            <a:chExt cx="5568" cy="384"/>
          </a:xfrm>
        </p:grpSpPr>
        <p:grpSp>
          <p:nvGrpSpPr>
            <p:cNvPr id="23568" name="Group 16"/>
            <p:cNvGrpSpPr/>
            <p:nvPr/>
          </p:nvGrpSpPr>
          <p:grpSpPr bwMode="auto">
            <a:xfrm>
              <a:off x="192" y="1200"/>
              <a:ext cx="5280" cy="336"/>
              <a:chOff x="192" y="1920"/>
              <a:chExt cx="5280" cy="336"/>
            </a:xfrm>
          </p:grpSpPr>
          <p:grpSp>
            <p:nvGrpSpPr>
              <p:cNvPr id="23569" name="Group 17"/>
              <p:cNvGrpSpPr/>
              <p:nvPr/>
            </p:nvGrpSpPr>
            <p:grpSpPr bwMode="auto">
              <a:xfrm>
                <a:off x="192" y="1920"/>
                <a:ext cx="5184" cy="96"/>
                <a:chOff x="192" y="1920"/>
                <a:chExt cx="5184" cy="96"/>
              </a:xfrm>
            </p:grpSpPr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auto">
                <a:xfrm>
                  <a:off x="192" y="2016"/>
                  <a:ext cx="51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7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0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2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4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7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7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2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0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4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6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9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4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6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8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7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412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36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8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60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9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84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23591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088" y="192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23592" name="Text Box 40"/>
              <p:cNvSpPr txBox="1">
                <a:spLocks noChangeArrowheads="1"/>
              </p:cNvSpPr>
              <p:nvPr/>
            </p:nvSpPr>
            <p:spPr bwMode="auto">
              <a:xfrm>
                <a:off x="384" y="1968"/>
                <a:ext cx="50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-9  -8  -7 -6  -5 –4  -3 –2  -1 </a:t>
                </a:r>
                <a:r>
                  <a:rPr kumimoji="1" lang="en-US" altLang="zh-CN" sz="24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0</a:t>
                </a:r>
                <a:r>
                  <a:rPr kumimoji="1"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1   2   3   4   5   6   7   8   9</a:t>
                </a:r>
              </a:p>
            </p:txBody>
          </p:sp>
        </p:grpSp>
        <p:graphicFrame>
          <p:nvGraphicFramePr>
            <p:cNvPr id="23635" name="Object 83"/>
            <p:cNvGraphicFramePr>
              <a:graphicFrameLocks noChangeAspect="1"/>
            </p:cNvGraphicFramePr>
            <p:nvPr/>
          </p:nvGraphicFramePr>
          <p:xfrm>
            <a:off x="5388" y="1152"/>
            <a:ext cx="372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3" r:id="rId4" imgW="1600200" imgH="1190625" progId="Paint.Picture">
                    <p:embed/>
                  </p:oleObj>
                </mc:Choice>
                <mc:Fallback>
                  <p:oleObj r:id="rId4" imgW="1600200" imgH="1190625" progId="Paint.Picture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8" y="1152"/>
                          <a:ext cx="372" cy="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9" grpId="0" autoUpdateAnimBg="0"/>
      <p:bldP spid="23560" grpId="0" animBg="1"/>
      <p:bldP spid="23561" grpId="0" animBg="1"/>
      <p:bldP spid="23565" grpId="0" animBg="1"/>
      <p:bldP spid="23567" grpId="0" autoUpdateAnimBg="0"/>
      <p:bldP spid="23593" grpId="0" autoUpdateAnimBg="0"/>
      <p:bldP spid="23594" grpId="0" autoUpdateAnimBg="0"/>
      <p:bldP spid="23595" grpId="0" animBg="1"/>
      <p:bldP spid="23597" grpId="0" autoUpdateAnimBg="0"/>
      <p:bldP spid="23598" grpId="0" autoUpdateAnimBg="0"/>
      <p:bldP spid="23624" grpId="0" animBg="1"/>
      <p:bldP spid="23625" grpId="0" animBg="1"/>
      <p:bldP spid="23629" grpId="0" animBg="1"/>
      <p:bldP spid="23630" grpId="0" autoUpdateAnimBg="0"/>
      <p:bldP spid="2363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27584" y="1268760"/>
            <a:ext cx="763284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narHorz">
                  <a:fgClr>
                    <a:srgbClr val="FF00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76250" indent="-387350" algn="ctr" eaLnBrk="0" hangingPunct="0">
              <a:lnSpc>
                <a:spcPct val="150000"/>
              </a:lnSpc>
            </a:pPr>
            <a:r>
              <a:rPr lang="zh-CN" altLang="en-US" sz="4000" dirty="0">
                <a:latin typeface="汉仪大黑简" pitchFamily="49" charset="-122"/>
                <a:ea typeface="汉仪大黑简" pitchFamily="49" charset="-122"/>
              </a:rPr>
              <a:t>有理数加法法则</a:t>
            </a:r>
          </a:p>
          <a:p>
            <a:pPr marL="476250" indent="-387350" algn="just" eaLnBrk="0" hangingPunct="0">
              <a:lnSpc>
                <a:spcPct val="150000"/>
              </a:lnSpc>
            </a:pP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1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．同号两数相加，取相同的符号，并把绝对值相加。</a:t>
            </a:r>
          </a:p>
          <a:p>
            <a:pPr marL="476250" indent="-387350" algn="just" eaLnBrk="0" hangingPunct="0">
              <a:lnSpc>
                <a:spcPct val="150000"/>
              </a:lnSpc>
            </a:pP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2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．异号两数相加绝对值相等时和为</a:t>
            </a: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0;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绝对值不等时</a:t>
            </a: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,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取绝对值较大的数的符号</a:t>
            </a: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,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并用较大的绝对值减去较小的绝对值</a:t>
            </a: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.</a:t>
            </a:r>
          </a:p>
          <a:p>
            <a:pPr marL="476250" indent="-387350" algn="just" eaLnBrk="0" hangingPunct="0">
              <a:lnSpc>
                <a:spcPct val="150000"/>
              </a:lnSpc>
            </a:pP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3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．一个数同</a:t>
            </a:r>
            <a:r>
              <a:rPr lang="en-US" altLang="zh-CN" sz="2400" dirty="0">
                <a:latin typeface="汉仪大黑简" pitchFamily="49" charset="-122"/>
                <a:ea typeface="汉仪大黑简" pitchFamily="49" charset="-122"/>
              </a:rPr>
              <a:t>0</a:t>
            </a:r>
            <a:r>
              <a:rPr lang="zh-CN" altLang="en-US" sz="2400" dirty="0">
                <a:latin typeface="汉仪大黑简" pitchFamily="49" charset="-122"/>
                <a:ea typeface="汉仪大黑简" pitchFamily="49" charset="-122"/>
              </a:rPr>
              <a:t>相加，仍得这个数。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938338" y="1519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458200" cy="1143000"/>
          </a:xfrm>
        </p:spPr>
        <p:txBody>
          <a:bodyPr/>
          <a:lstStyle/>
          <a:p>
            <a:r>
              <a:rPr lang="zh-CN" altLang="en-US" sz="3600" dirty="0"/>
              <a:t>三、分析特征   强化理解   总结步骤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81000" y="990600"/>
            <a:ext cx="838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3600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</a:rPr>
              <a:t>( -  4 )  +  ( -  8 ) =  -  ( 4  +  8 )= - 12</a:t>
            </a:r>
          </a:p>
          <a:p>
            <a:pPr algn="just" eaLnBrk="0" hangingPunct="0"/>
            <a:r>
              <a:rPr kumimoji="1" lang="en-US" altLang="zh-CN" sz="2400" dirty="0">
                <a:latin typeface="Times New Roman" panose="02020603050405020304" pitchFamily="18" charset="0"/>
              </a:rPr>
              <a:t>                         </a:t>
            </a:r>
            <a:r>
              <a:rPr kumimoji="1"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↓</a:t>
            </a:r>
            <a:r>
              <a:rPr kumimoji="1"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</a:t>
            </a:r>
            <a:r>
              <a:rPr kumimoji="1"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↓      ↓</a:t>
            </a:r>
          </a:p>
          <a:p>
            <a:pPr algn="just" eaLnBrk="0" hangingPunct="0"/>
            <a:r>
              <a:rPr kumimoji="1" lang="en-US" altLang="zh-CN" sz="2400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同号两数相加               取相同符号   通过绝对值化归</a:t>
            </a:r>
          </a:p>
          <a:p>
            <a:pPr algn="just" eaLnBrk="0" hangingPunct="0"/>
            <a:r>
              <a:rPr kumimoji="1" lang="zh-CN" altLang="en-US" sz="2400" dirty="0">
                <a:latin typeface="Times New Roman" panose="02020603050405020304" pitchFamily="18" charset="0"/>
              </a:rPr>
              <a:t>                                                                      为算术数的加法</a:t>
            </a:r>
          </a:p>
          <a:p>
            <a:pPr algn="just" eaLnBrk="0" hangingPunct="0"/>
            <a:r>
              <a:rPr kumimoji="1" lang="zh-CN" altLang="en-US" sz="3600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</a:rPr>
              <a:t>( -  9 ) + (+ 2) =  -   ( 9 - 2) = -7</a:t>
            </a:r>
          </a:p>
          <a:p>
            <a:pPr algn="just" eaLnBrk="0" hangingPunct="0"/>
            <a:r>
              <a:rPr kumimoji="1" lang="en-US" altLang="zh-CN" sz="2400" dirty="0">
                <a:latin typeface="Times New Roman" panose="02020603050405020304" pitchFamily="18" charset="0"/>
              </a:rPr>
              <a:t>                         </a:t>
            </a:r>
            <a:r>
              <a:rPr kumimoji="1" lang="en-US" altLang="zh-CN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↓            ↓      ↓</a:t>
            </a:r>
          </a:p>
          <a:p>
            <a:pPr algn="just" eaLnBrk="0" hangingPunct="0"/>
            <a:r>
              <a:rPr kumimoji="1" lang="en-US" altLang="zh-CN" sz="2400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异号两数相加      取绝对值较大   通过绝对值化归</a:t>
            </a:r>
          </a:p>
          <a:p>
            <a:pPr algn="just" eaLnBrk="0" hangingPunct="0"/>
            <a:r>
              <a:rPr kumimoji="1" lang="zh-CN" altLang="en-US" sz="2400" dirty="0">
                <a:latin typeface="Times New Roman" panose="02020603050405020304" pitchFamily="18" charset="0"/>
              </a:rPr>
              <a:t>                                      的加数的符号   为算术数的减法</a:t>
            </a:r>
          </a:p>
          <a:p>
            <a:pPr eaLnBrk="0" hangingPunct="0"/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409825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781425" y="265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691680" y="5207000"/>
            <a:ext cx="6026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/>
              <a:t>同号两数之和</a:t>
            </a:r>
            <a:r>
              <a:rPr lang="en-US" altLang="zh-CN" sz="2000" b="1" dirty="0"/>
              <a:t>——</a:t>
            </a:r>
            <a:r>
              <a:rPr lang="zh-CN" altLang="en-US" sz="2000" b="1" dirty="0"/>
              <a:t>这是名符其实的和，做加法。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/>
              <a:t>异号两数之和</a:t>
            </a:r>
            <a:r>
              <a:rPr lang="en-US" altLang="zh-CN" sz="2000" b="1" dirty="0"/>
              <a:t>——</a:t>
            </a:r>
            <a:r>
              <a:rPr lang="zh-CN" altLang="en-US" sz="2000" b="1" dirty="0"/>
              <a:t>表面上叫“和”，其实是做减法。  </a:t>
            </a: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79512" y="5105400"/>
          <a:ext cx="10668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r:id="rId3" imgW="1581150" imgH="1543050" progId="Paint.Picture">
                  <p:embed/>
                </p:oleObj>
              </mc:Choice>
              <mc:Fallback>
                <p:oleObj r:id="rId3" imgW="1581150" imgH="1543050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105400"/>
                        <a:ext cx="1066800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7338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30738" name="Group 18"/>
          <p:cNvGrpSpPr/>
          <p:nvPr/>
        </p:nvGrpSpPr>
        <p:grpSpPr bwMode="auto">
          <a:xfrm>
            <a:off x="428625" y="1066800"/>
            <a:ext cx="7969250" cy="5105400"/>
            <a:chOff x="270" y="672"/>
            <a:chExt cx="5020" cy="3216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70" y="1560"/>
              <a:ext cx="2943" cy="1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476250" indent="-476250">
                <a:lnSpc>
                  <a:spcPct val="70000"/>
                </a:lnSpc>
                <a:spcBef>
                  <a:spcPct val="60000"/>
                </a:spcBef>
                <a:spcAft>
                  <a:spcPct val="60000"/>
                </a:spcAft>
              </a:pPr>
              <a:r>
                <a:rPr kumimoji="1" lang="en-US" altLang="zh-CN" sz="2800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1</a:t>
              </a:r>
              <a:r>
                <a:rPr kumimoji="1" lang="zh-CN" altLang="en-US" sz="2800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、先</a:t>
              </a:r>
              <a:r>
                <a:rPr kumimoji="1" lang="zh-CN" altLang="en-US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判断类型                  （同号、异号等）；</a:t>
              </a:r>
            </a:p>
            <a:p>
              <a:pPr marL="476250" indent="-476250" algn="just">
                <a:lnSpc>
                  <a:spcPct val="70000"/>
                </a:lnSpc>
                <a:spcBef>
                  <a:spcPct val="60000"/>
                </a:spcBef>
                <a:spcAft>
                  <a:spcPct val="60000"/>
                </a:spcAft>
              </a:pPr>
              <a:r>
                <a:rPr kumimoji="1" lang="en-US" altLang="zh-CN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2</a:t>
              </a:r>
              <a:r>
                <a:rPr kumimoji="1" lang="zh-CN" altLang="en-US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、再确定和的符号；</a:t>
              </a:r>
            </a:p>
            <a:p>
              <a:pPr marL="476250" indent="-476250" algn="just">
                <a:lnSpc>
                  <a:spcPct val="70000"/>
                </a:lnSpc>
                <a:spcBef>
                  <a:spcPct val="60000"/>
                </a:spcBef>
                <a:spcAft>
                  <a:spcPct val="60000"/>
                </a:spcAft>
              </a:pPr>
              <a:r>
                <a:rPr kumimoji="1" lang="en-US" altLang="zh-CN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3</a:t>
              </a:r>
              <a:r>
                <a:rPr kumimoji="1" lang="zh-CN" altLang="en-US" sz="2800" dirty="0">
                  <a:latin typeface="隶书" panose="02010509060101010101" pitchFamily="49" charset="-122"/>
                  <a:ea typeface="隶书" panose="02010509060101010101" pitchFamily="49" charset="-122"/>
                </a:rPr>
                <a:t>、后进行绝对值的加减运算。</a:t>
              </a: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284" y="758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3600" dirty="0">
                  <a:solidFill>
                    <a:schemeClr val="tx2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运算步骤：</a:t>
              </a:r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3801" y="1008"/>
              <a:ext cx="462" cy="2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>
                  <a:latin typeface="隶书" panose="02010509060101010101" pitchFamily="49" charset="-122"/>
                  <a:ea typeface="隶书" panose="02010509060101010101" pitchFamily="49" charset="-122"/>
                </a:rPr>
                <a:t>算术加减</a:t>
              </a:r>
              <a:r>
                <a:rPr kumimoji="1" lang="en-US" altLang="zh-CN" sz="3600" b="1">
                  <a:solidFill>
                    <a:srgbClr val="0000FF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+</a:t>
              </a:r>
              <a:r>
                <a:rPr kumimoji="1" lang="zh-CN" altLang="en-US" sz="3600">
                  <a:latin typeface="隶书" panose="02010509060101010101" pitchFamily="49" charset="-122"/>
                  <a:ea typeface="隶书" panose="02010509060101010101" pitchFamily="49" charset="-122"/>
                </a:rPr>
                <a:t>符号法则</a:t>
              </a:r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4752" y="672"/>
              <a:ext cx="538" cy="1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4400">
                  <a:solidFill>
                    <a:schemeClr val="tx2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八字口诀</a:t>
              </a:r>
            </a:p>
          </p:txBody>
        </p:sp>
      </p:grp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929063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7248525" y="4876800"/>
          <a:ext cx="12858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r:id="rId3" imgW="1285875" imgH="952500" progId="Paint.Picture">
                  <p:embed/>
                </p:oleObj>
              </mc:Choice>
              <mc:Fallback>
                <p:oleObj r:id="rId3" imgW="1285875" imgH="952500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4876800"/>
                        <a:ext cx="12858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024313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6781800" cy="609600"/>
          </a:xfrm>
        </p:spPr>
        <p:txBody>
          <a:bodyPr/>
          <a:lstStyle/>
          <a:p>
            <a:r>
              <a:rPr lang="zh-CN" altLang="en-US" sz="2400" b="1"/>
              <a:t>有理数中的“和”与小学算术中 “和”的比较</a:t>
            </a:r>
          </a:p>
        </p:txBody>
      </p:sp>
      <p:graphicFrame>
        <p:nvGraphicFramePr>
          <p:cNvPr id="32898" name="Group 130"/>
          <p:cNvGraphicFramePr>
            <a:graphicFrameLocks noGrp="1"/>
          </p:cNvGraphicFramePr>
          <p:nvPr/>
        </p:nvGraphicFramePr>
        <p:xfrm>
          <a:off x="419100" y="1828800"/>
          <a:ext cx="8420100" cy="3508249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和的符号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和与加数关系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算术中的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不谈符号，通常是正数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比两个加数都大或相等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有理数中的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和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可正、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可负、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可为零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可能比两个加数都大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可能比两个加数都小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可能大于其中一个而小于另一个加数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878" name="Text Box 110"/>
          <p:cNvSpPr txBox="1">
            <a:spLocks noChangeArrowheads="1"/>
          </p:cNvSpPr>
          <p:nvPr/>
        </p:nvSpPr>
        <p:spPr bwMode="auto">
          <a:xfrm>
            <a:off x="2209800" y="2182813"/>
            <a:ext cx="755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latin typeface="Times New Roman" panose="02020603050405020304" pitchFamily="18" charset="0"/>
              </a:rPr>
              <a:t>结果</a:t>
            </a:r>
            <a:r>
              <a:rPr kumimoji="1" lang="zh-CN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879" name="Rectangle 111"/>
          <p:cNvSpPr>
            <a:spLocks noChangeArrowheads="1"/>
          </p:cNvSpPr>
          <p:nvPr/>
        </p:nvSpPr>
        <p:spPr bwMode="auto">
          <a:xfrm>
            <a:off x="838200" y="2590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000" b="1">
                <a:latin typeface="Times New Roman" panose="02020603050405020304" pitchFamily="18" charset="0"/>
              </a:rPr>
              <a:t>类型</a:t>
            </a:r>
            <a:r>
              <a:rPr kumimoji="1" lang="zh-CN" altLang="en-US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894" name="Text Box 126"/>
          <p:cNvSpPr txBox="1">
            <a:spLocks noChangeArrowheads="1"/>
          </p:cNvSpPr>
          <p:nvPr/>
        </p:nvSpPr>
        <p:spPr bwMode="auto">
          <a:xfrm>
            <a:off x="1258888" y="5805488"/>
            <a:ext cx="741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63600" indent="-863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054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44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351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/>
              <a:t>结论</a:t>
            </a:r>
            <a:r>
              <a:rPr lang="zh-CN" altLang="en-US" sz="1800" b="1"/>
              <a:t>：在有理数运算中，算术中的某些结论不一定再成立。 </a:t>
            </a:r>
          </a:p>
        </p:txBody>
      </p:sp>
      <p:sp>
        <p:nvSpPr>
          <p:cNvPr id="32895" name="Text Box 127"/>
          <p:cNvSpPr txBox="1">
            <a:spLocks noChangeArrowheads="1"/>
          </p:cNvSpPr>
          <p:nvPr/>
        </p:nvSpPr>
        <p:spPr bwMode="auto">
          <a:xfrm>
            <a:off x="838200" y="457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000">
              <a:latin typeface="Times New Roman" panose="02020603050405020304" pitchFamily="18" charset="0"/>
            </a:endParaRPr>
          </a:p>
        </p:txBody>
      </p:sp>
      <p:sp>
        <p:nvSpPr>
          <p:cNvPr id="32896" name="Text Box 128"/>
          <p:cNvSpPr txBox="1">
            <a:spLocks noChangeArrowheads="1"/>
          </p:cNvSpPr>
          <p:nvPr/>
        </p:nvSpPr>
        <p:spPr bwMode="auto">
          <a:xfrm>
            <a:off x="990600" y="304800"/>
            <a:ext cx="285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000">
              <a:latin typeface="Times New Roman" panose="02020603050405020304" pitchFamily="18" charset="0"/>
            </a:endParaRPr>
          </a:p>
        </p:txBody>
      </p:sp>
      <p:sp>
        <p:nvSpPr>
          <p:cNvPr id="32897" name="Text Box 129"/>
          <p:cNvSpPr txBox="1">
            <a:spLocks noChangeArrowheads="1"/>
          </p:cNvSpPr>
          <p:nvPr/>
        </p:nvSpPr>
        <p:spPr bwMode="auto">
          <a:xfrm>
            <a:off x="228600" y="473075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四、对比异同   强化记忆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9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粉色花瓣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粉色花瓣">
      <a:majorFont>
        <a:latin typeface="华文细黑"/>
        <a:ea typeface="华文细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粉色花瓣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花瓣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花瓣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花瓣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花瓣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花瓣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粉色花瓣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</Template>
  <TotalTime>0</TotalTime>
  <Words>1429</Words>
  <Application>Microsoft Office PowerPoint</Application>
  <PresentationFormat>全屏显示(4:3)</PresentationFormat>
  <Paragraphs>123</Paragraphs>
  <Slides>12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汉仪大黑简</vt:lpstr>
      <vt:lpstr>黑体</vt:lpstr>
      <vt:lpstr>华文仿宋</vt:lpstr>
      <vt:lpstr>华文行楷</vt:lpstr>
      <vt:lpstr>华文细黑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Bitmap Image</vt:lpstr>
      <vt:lpstr>MSPhotoEd.3</vt:lpstr>
      <vt:lpstr>BMP 图象</vt:lpstr>
      <vt:lpstr>有理数的加法</vt:lpstr>
      <vt:lpstr>教学过程</vt:lpstr>
      <vt:lpstr>二、动态演示   分类归纳   总结法则</vt:lpstr>
      <vt:lpstr>PowerPoint 演示文稿</vt:lpstr>
      <vt:lpstr>PowerPoint 演示文稿</vt:lpstr>
      <vt:lpstr>PowerPoint 演示文稿</vt:lpstr>
      <vt:lpstr>三、分析特征   强化理解   总结步骤</vt:lpstr>
      <vt:lpstr>PowerPoint 演示文稿</vt:lpstr>
      <vt:lpstr>有理数中的“和”与小学算术中 “和”的比较</vt:lpstr>
      <vt:lpstr>PowerPoint 演示文稿</vt:lpstr>
      <vt:lpstr>六、应用举例   巩固练习       例题：计算下列各题</vt:lpstr>
      <vt:lpstr>七、课程小结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2002-05-19T11:29:00Z</dcterms:created>
  <dcterms:modified xsi:type="dcterms:W3CDTF">2023-01-16T16:22:15Z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39627A315B254A04A7DD0112814FE3CC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