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14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2094205-63AD-4ED0-B4F0-97BEF45103F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38D104E-E739-47E9-A41F-A0FA23B2009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3549BCD-E79D-4247-8CAC-559EE59BB29C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7ADCE6-62BA-4320-8C88-4639F0A3FA09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5A84A0-89EF-4BAE-B15D-D7E114E04CB5}" type="slidenum">
              <a:rPr lang="zh-CN" altLang="en-US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6C06FB-2264-4F66-B2DF-0A53F126760C}" type="slidenum">
              <a:rPr lang="zh-CN" altLang="en-US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93C75A-DE90-4687-AD52-B5AB6276101E}" type="slidenum">
              <a:rPr lang="zh-CN" altLang="en-US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79AC9F-925C-4FA0-9185-81F7A3A77734}" type="slidenum">
              <a:rPr lang="zh-CN" altLang="en-US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F2F5E0-114A-4042-90AA-2FD0DCC295DE}" type="slidenum">
              <a:rPr lang="zh-CN" altLang="en-US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7E2A16-0B1A-4A05-B622-8273FEE0DF0A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51A1FF-1FFC-4027-9D47-30FAF0D9628F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5881CE-0642-4679-BA8F-AC1E2B76E4D9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32D35D-250F-4AF3-9F4B-824C4DB8DF28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63A126-4A3A-41BA-A243-CFB8BD8DE30B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234C00-58E1-4538-A7E1-A9BCB4C1F5C6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CEEA8A-7E74-4183-B0C4-406892602869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1FD785-090C-4C84-82F5-770CCE0E9CA2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227138"/>
          </a:xfrm>
        </p:spPr>
        <p:txBody>
          <a:bodyPr/>
          <a:lstStyle>
            <a:lvl1pPr algn="ctr">
              <a:defRPr sz="4000" b="1"/>
            </a:lvl1pPr>
          </a:lstStyle>
          <a:p>
            <a:pPr lvl="0"/>
            <a:r>
              <a:rPr lang="zh-CN" altLang="en-US" noProof="0" smtClean="0">
                <a:sym typeface="Verdana" panose="020B0604030504040204" pitchFamily="34" charset="0"/>
              </a:rPr>
              <a:t>单击此处编辑母版标题样式</a:t>
            </a:r>
            <a:endParaRPr lang="zh-CN" noProof="0" smtClean="0">
              <a:sym typeface="Verdana" panose="020B060403050404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1913" y="3536950"/>
            <a:ext cx="6400800" cy="1296988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800"/>
            </a:lvl1pPr>
          </a:lstStyle>
          <a:p>
            <a:pPr lvl="0"/>
            <a:r>
              <a:rPr lang="zh-CN" altLang="en-US" noProof="0" smtClean="0">
                <a:sym typeface="Verdana" panose="020B0604030504040204" pitchFamily="34" charset="0"/>
              </a:rPr>
              <a:t>单击此处编辑母版副标题样式</a:t>
            </a:r>
            <a:endParaRPr lang="zh-CN" noProof="0" smtClean="0">
              <a:sym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>
                <a:sym typeface="Verdana" panose="020B0604030504040204" pitchFamily="34" charset="0"/>
              </a:rPr>
              <a:t>单击此处编辑母版标题样式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>
                <a:sym typeface="Verdana" panose="020B0604030504040204" pitchFamily="34" charset="0"/>
              </a:rPr>
              <a:t>单击此处编辑母版文本样式</a:t>
            </a:r>
          </a:p>
          <a:p>
            <a:pPr lvl="1"/>
            <a:r>
              <a:rPr lang="zh-CN" smtClean="0">
                <a:sym typeface="Verdana" panose="020B0604030504040204" pitchFamily="34" charset="0"/>
              </a:rPr>
              <a:t>第二级</a:t>
            </a:r>
          </a:p>
          <a:p>
            <a:pPr lvl="2"/>
            <a:r>
              <a:rPr lang="zh-CN" smtClean="0">
                <a:sym typeface="Verdana" panose="020B0604030504040204" pitchFamily="34" charset="0"/>
              </a:rPr>
              <a:t>第三级</a:t>
            </a:r>
          </a:p>
          <a:p>
            <a:pPr lvl="3"/>
            <a:r>
              <a:rPr lang="zh-CN" smtClean="0">
                <a:sym typeface="Verdana" panose="020B0604030504040204" pitchFamily="34" charset="0"/>
              </a:rPr>
              <a:t>第四级</a:t>
            </a:r>
          </a:p>
          <a:p>
            <a:pPr lvl="4"/>
            <a:r>
              <a:rPr lang="zh-CN" smtClean="0">
                <a:sym typeface="Verdana" panose="020B0604030504040204" pitchFamily="34" charset="0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  <a:sym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  <a:sym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  <a:sym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  <a:sym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  <a:sym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  <a:sym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  <a:sym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  <a:sym typeface="Verdana" panose="020B0604030504040204" pitchFamily="34" charset="0"/>
        </a:defRPr>
      </a:lvl9pPr>
    </p:titleStyle>
    <p:bodyStyle>
      <a:lvl1pPr marL="342900" indent="-3429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1pPr>
      <a:lvl2pPr marL="742950" indent="-28575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Verdana" panose="020B0604030504040204" pitchFamily="34" charset="0"/>
        </a:defRPr>
      </a:lvl2pPr>
      <a:lvl3pPr marL="11430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Verdana" panose="020B0604030504040204" pitchFamily="34" charset="0"/>
        </a:defRPr>
      </a:lvl3pPr>
      <a:lvl4pPr marL="16002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Verdana" panose="020B0604030504040204" pitchFamily="34" charset="0"/>
        </a:defRPr>
      </a:lvl4pPr>
      <a:lvl5pPr marL="20574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Verdana" panose="020B0604030504040204" pitchFamily="34" charset="0"/>
        </a:defRPr>
      </a:lvl5pPr>
      <a:lvl6pPr marL="25146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Verdana" panose="020B0604030504040204" pitchFamily="34" charset="0"/>
        </a:defRPr>
      </a:lvl6pPr>
      <a:lvl7pPr marL="29718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Verdana" panose="020B0604030504040204" pitchFamily="34" charset="0"/>
        </a:defRPr>
      </a:lvl7pPr>
      <a:lvl8pPr marL="34290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Verdana" panose="020B0604030504040204" pitchFamily="34" charset="0"/>
        </a:defRPr>
      </a:lvl8pPr>
      <a:lvl9pPr marL="38862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Verdana" panose="020B060403050404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428875" y="944387"/>
            <a:ext cx="4357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冀教版小学数学五年级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714374" y="1979547"/>
            <a:ext cx="77866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9600" b="1" dirty="0" smtClean="0">
                <a:latin typeface="汉仪小隶书简" pitchFamily="49" charset="-122"/>
                <a:ea typeface="汉仪小隶书简" pitchFamily="49" charset="-122"/>
              </a:rPr>
              <a:t>种植问题</a:t>
            </a:r>
            <a:endParaRPr lang="zh-CN" altLang="en-US" sz="9600" b="1" dirty="0">
              <a:latin typeface="汉仪小隶书简" pitchFamily="49" charset="-122"/>
              <a:ea typeface="汉仪小隶书简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30628" y="5877272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1" descr="3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325" y="800100"/>
            <a:ext cx="2154238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14"/>
          <p:cNvSpPr txBox="1">
            <a:spLocks noChangeArrowheads="1"/>
          </p:cNvSpPr>
          <p:nvPr/>
        </p:nvSpPr>
        <p:spPr bwMode="auto">
          <a:xfrm>
            <a:off x="285750" y="2044700"/>
            <a:ext cx="9001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靠山屯要把一座面积为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3.2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公顷的荒山绿化。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sp>
        <p:nvSpPr>
          <p:cNvPr id="22533" name="Text Box 14"/>
          <p:cNvSpPr txBox="1">
            <a:spLocks noChangeArrowheads="1"/>
          </p:cNvSpPr>
          <p:nvPr/>
        </p:nvSpPr>
        <p:spPr bwMode="auto">
          <a:xfrm>
            <a:off x="285750" y="2701925"/>
            <a:ext cx="9001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）栽松树。一共需要购买多少棵树苗？</a:t>
            </a:r>
          </a:p>
        </p:txBody>
      </p:sp>
      <p:sp>
        <p:nvSpPr>
          <p:cNvPr id="22534" name="Text Box 14"/>
          <p:cNvSpPr txBox="1">
            <a:spLocks noChangeArrowheads="1"/>
          </p:cNvSpPr>
          <p:nvPr/>
        </p:nvSpPr>
        <p:spPr bwMode="auto">
          <a:xfrm>
            <a:off x="285750" y="3416300"/>
            <a:ext cx="407193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）每棵树苗售价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15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元，购买这些树苗需要多  少元钱？</a:t>
            </a:r>
          </a:p>
        </p:txBody>
      </p:sp>
      <p:sp>
        <p:nvSpPr>
          <p:cNvPr id="22535" name="Text Box 14"/>
          <p:cNvSpPr txBox="1">
            <a:spLocks noChangeArrowheads="1"/>
          </p:cNvSpPr>
          <p:nvPr/>
        </p:nvSpPr>
        <p:spPr bwMode="auto">
          <a:xfrm>
            <a:off x="285750" y="5000625"/>
            <a:ext cx="42148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人承包了绿化任务，大约多少天可以完成绿化任务？</a:t>
            </a:r>
          </a:p>
        </p:txBody>
      </p:sp>
      <p:pic>
        <p:nvPicPr>
          <p:cNvPr id="22536" name="图片 9" descr="0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0113" y="3314700"/>
            <a:ext cx="37909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4"/>
          <p:cNvSpPr txBox="1">
            <a:spLocks noChangeArrowheads="1"/>
          </p:cNvSpPr>
          <p:nvPr/>
        </p:nvSpPr>
        <p:spPr bwMode="auto">
          <a:xfrm>
            <a:off x="214313" y="773113"/>
            <a:ext cx="89296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一块长方形棉花试验田，长是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360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米，宽是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120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米。面糊的株距是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0.3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米，行距是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0.6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米。</a:t>
            </a: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23557" name="图片 6" descr="00.png"/>
          <p:cNvPicPr>
            <a:picLocks noChangeAspect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4714875" y="1890713"/>
            <a:ext cx="4019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 Box 14"/>
          <p:cNvSpPr txBox="1">
            <a:spLocks noChangeArrowheads="1"/>
          </p:cNvSpPr>
          <p:nvPr/>
        </p:nvSpPr>
        <p:spPr bwMode="auto">
          <a:xfrm>
            <a:off x="285750" y="4857750"/>
            <a:ext cx="9001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）这块棉田一共有多少株棉花？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4375" y="5500688"/>
            <a:ext cx="7715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360×120÷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0.6×0.3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240000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（株）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14375" y="6130925"/>
            <a:ext cx="8429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答：这块棉田一共有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240000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株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棉花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46579" y="1926581"/>
            <a:ext cx="4151376" cy="2767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4"/>
          <p:cNvSpPr txBox="1">
            <a:spLocks noChangeArrowheads="1"/>
          </p:cNvSpPr>
          <p:nvPr/>
        </p:nvSpPr>
        <p:spPr bwMode="auto">
          <a:xfrm>
            <a:off x="214313" y="773113"/>
            <a:ext cx="89296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一块长方形棉花试验田，长是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360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米，宽是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120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米。面糊的株距是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0.3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米，行距是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0.6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米。</a:t>
            </a: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24581" name="图片 6" descr="00.png"/>
          <p:cNvPicPr>
            <a:picLocks noChangeAspect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4714875" y="1890713"/>
            <a:ext cx="4019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14"/>
          <p:cNvSpPr txBox="1">
            <a:spLocks noChangeArrowheads="1"/>
          </p:cNvSpPr>
          <p:nvPr/>
        </p:nvSpPr>
        <p:spPr bwMode="auto">
          <a:xfrm>
            <a:off x="285750" y="4857750"/>
            <a:ext cx="9001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）大约可以产棉花多少千克？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4375" y="5500688"/>
            <a:ext cx="7715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240000×0.08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19200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（千克）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14375" y="6130925"/>
            <a:ext cx="8429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答：大约可以产棉花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240000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千克。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46579" y="1926581"/>
            <a:ext cx="4151376" cy="2767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4"/>
          <p:cNvSpPr txBox="1">
            <a:spLocks noChangeArrowheads="1"/>
          </p:cNvSpPr>
          <p:nvPr/>
        </p:nvSpPr>
        <p:spPr bwMode="auto">
          <a:xfrm>
            <a:off x="214313" y="773113"/>
            <a:ext cx="89296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一块长方形棉花试验田，长是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360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米，宽是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120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米。面糊的株距是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0.3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米，行距是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0.6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米。</a:t>
            </a:r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25605" name="图片 6" descr="00.png"/>
          <p:cNvPicPr>
            <a:picLocks noChangeAspect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4714875" y="1890713"/>
            <a:ext cx="4019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 Box 14"/>
          <p:cNvSpPr txBox="1">
            <a:spLocks noChangeArrowheads="1"/>
          </p:cNvSpPr>
          <p:nvPr/>
        </p:nvSpPr>
        <p:spPr bwMode="auto">
          <a:xfrm>
            <a:off x="285750" y="4857750"/>
            <a:ext cx="85725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）向老师和家长了解棉花收购的价钱，算出这块棉田大约可以收入多少元。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46579" y="1926581"/>
            <a:ext cx="4151376" cy="2767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4"/>
          <p:cNvSpPr txBox="1">
            <a:spLocks noChangeArrowheads="1"/>
          </p:cNvSpPr>
          <p:nvPr/>
        </p:nvSpPr>
        <p:spPr bwMode="auto">
          <a:xfrm>
            <a:off x="214313" y="773113"/>
            <a:ext cx="89296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华丰农场有一块长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600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米、宽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400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米的长方形麦田，去年共收小麦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144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吨。今年预计比去年增收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36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吨。</a:t>
            </a: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sp>
        <p:nvSpPr>
          <p:cNvPr id="26628" name="Text Box 14"/>
          <p:cNvSpPr txBox="1">
            <a:spLocks noChangeArrowheads="1"/>
          </p:cNvSpPr>
          <p:nvPr/>
        </p:nvSpPr>
        <p:spPr bwMode="auto">
          <a:xfrm>
            <a:off x="285750" y="2428875"/>
            <a:ext cx="4143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）今年预计每公顷收多少吨小麦？</a:t>
            </a:r>
          </a:p>
        </p:txBody>
      </p:sp>
      <p:sp>
        <p:nvSpPr>
          <p:cNvPr id="26630" name="Text Box 14"/>
          <p:cNvSpPr txBox="1">
            <a:spLocks noChangeArrowheads="1"/>
          </p:cNvSpPr>
          <p:nvPr/>
        </p:nvSpPr>
        <p:spPr bwMode="auto">
          <a:xfrm>
            <a:off x="285750" y="3565525"/>
            <a:ext cx="414337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）如果每吨小麦的收购价是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2360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元，每公顷小麦可收入多少元？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2341563"/>
            <a:ext cx="4072128" cy="2889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4"/>
          <p:cNvSpPr txBox="1">
            <a:spLocks noChangeArrowheads="1"/>
          </p:cNvSpPr>
          <p:nvPr/>
        </p:nvSpPr>
        <p:spPr bwMode="auto">
          <a:xfrm>
            <a:off x="214313" y="773113"/>
            <a:ext cx="89296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4.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一块近似平行四边形，底是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43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米，高是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米。在这块地里种白菜。如果白菜的行距是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0.6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米，株距是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0.4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米，这块地可以约种白菜多少棵？</a:t>
            </a: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3714750" y="2500313"/>
            <a:ext cx="5214938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4375" y="5000625"/>
            <a:ext cx="7715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43×20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860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75" y="6130925"/>
            <a:ext cx="8429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答：这块地可以约种白菜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3583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棵。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4375" y="5559425"/>
            <a:ext cx="7715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860÷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0.6×0.4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）≈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3583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（棵）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395536" y="1412776"/>
            <a:ext cx="855345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ts val="5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经历搜集数据，对数据进行分析、比较等认识我国有关陆地问题现状的过程。</a:t>
            </a:r>
          </a:p>
          <a:p>
            <a:pPr>
              <a:lnSpc>
                <a:spcPts val="5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了解我国陆地面积与人均面积的实际情况，以及全球土地荒漠化问题，能借助计算器解决大数目计算。</a:t>
            </a:r>
          </a:p>
          <a:p>
            <a:pPr>
              <a:lnSpc>
                <a:spcPts val="5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体会用数据说明问题的客观性，培养用数据说话的科学态度，激发热爱祖国、关心环境资源的意识和责任感。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987033" y="476672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714375" y="844550"/>
            <a:ext cx="82153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李大叔要在一块长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120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米、宽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米的地理栽种果树。他对果树的栽种技术和树苗价格作了调查，初步拟了两个种植方案：</a:t>
            </a:r>
          </a:p>
        </p:txBody>
      </p:sp>
      <p:pic>
        <p:nvPicPr>
          <p:cNvPr id="15364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2713" y="808038"/>
            <a:ext cx="622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4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214313" y="2443163"/>
            <a:ext cx="87153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3"/>
          <p:cNvSpPr txBox="1">
            <a:spLocks noChangeArrowheads="1"/>
          </p:cNvSpPr>
          <p:nvPr/>
        </p:nvSpPr>
        <p:spPr bwMode="auto">
          <a:xfrm>
            <a:off x="214313" y="5357813"/>
            <a:ext cx="8786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结合生活经验，说一说株距、行距的实际含义。</a:t>
            </a:r>
          </a:p>
        </p:txBody>
      </p:sp>
      <p:sp>
        <p:nvSpPr>
          <p:cNvPr id="9" name="矩形 8"/>
          <p:cNvSpPr/>
          <p:nvPr/>
        </p:nvSpPr>
        <p:spPr>
          <a:xfrm>
            <a:off x="5429250" y="3214688"/>
            <a:ext cx="785813" cy="428625"/>
          </a:xfrm>
          <a:prstGeom prst="rect">
            <a:avLst/>
          </a:prstGeom>
          <a:noFill/>
          <a:ln w="38100">
            <a:solidFill>
              <a:srgbClr val="FF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143750" y="3214688"/>
            <a:ext cx="785813" cy="428625"/>
          </a:xfrm>
          <a:prstGeom prst="rect">
            <a:avLst/>
          </a:prstGeom>
          <a:noFill/>
          <a:ln w="38100">
            <a:solidFill>
              <a:srgbClr val="FF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1352550" y="900113"/>
            <a:ext cx="65055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00063" y="4786313"/>
            <a:ext cx="8643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株距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：同一行中相邻的两棵植株之间的距离。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96888" y="5500688"/>
            <a:ext cx="7143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行距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：相邻的两行植株之间的距离。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2201863"/>
            <a:ext cx="1357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行距</a:t>
            </a:r>
          </a:p>
        </p:txBody>
      </p:sp>
      <p:cxnSp>
        <p:nvCxnSpPr>
          <p:cNvPr id="10" name="直接箭头连接符 9"/>
          <p:cNvCxnSpPr/>
          <p:nvPr/>
        </p:nvCxnSpPr>
        <p:spPr>
          <a:xfrm rot="10800000">
            <a:off x="1571625" y="2643188"/>
            <a:ext cx="1071563" cy="28575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rot="10800000" flipV="1">
            <a:off x="1428750" y="3429000"/>
            <a:ext cx="928688" cy="428625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00063" y="3559175"/>
            <a:ext cx="1357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株距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357313" y="4786313"/>
            <a:ext cx="8643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每棵植株的占地面积＝行距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×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株距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1352550" y="900113"/>
            <a:ext cx="65055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000125" y="5130800"/>
            <a:ext cx="8643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小组合作，算一算：各需要多少棵树苗？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714375" y="844550"/>
            <a:ext cx="82153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李大叔要在一块长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120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米、宽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米的地理栽种果树。</a:t>
            </a:r>
          </a:p>
        </p:txBody>
      </p:sp>
      <p:pic>
        <p:nvPicPr>
          <p:cNvPr id="18436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2713" y="808038"/>
            <a:ext cx="622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4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214313" y="1928813"/>
            <a:ext cx="87153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50" y="4368800"/>
            <a:ext cx="2428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方案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A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00125" y="4987925"/>
            <a:ext cx="7715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120×60÷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4×5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360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（棵）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00125" y="5702300"/>
            <a:ext cx="7715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15×360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5400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（元）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714375" y="844550"/>
            <a:ext cx="82153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李大叔要在一块长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120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米、宽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米的地理栽种果树。</a:t>
            </a:r>
          </a:p>
        </p:txBody>
      </p:sp>
      <p:pic>
        <p:nvPicPr>
          <p:cNvPr id="19460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2713" y="808038"/>
            <a:ext cx="622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4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214313" y="1928813"/>
            <a:ext cx="87153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50" y="4368800"/>
            <a:ext cx="2428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方案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B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00125" y="4987925"/>
            <a:ext cx="7715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120×60÷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4×3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600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（棵）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00125" y="5702300"/>
            <a:ext cx="7715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18×600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10800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（元）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2928938" y="4214813"/>
            <a:ext cx="53816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1071563"/>
            <a:ext cx="557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5536" y="2857500"/>
            <a:ext cx="6000750" cy="168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323528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pic>
        <p:nvPicPr>
          <p:cNvPr id="21507" name="图片 4" descr="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5" y="857250"/>
            <a:ext cx="35147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714375" y="3357563"/>
            <a:ext cx="8215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对上面两个种植方案，谈一谈你的想法。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秋记PPT案例之六年终工作总结汇报悦目蓝色系">
      <a:majorFont>
        <a:latin typeface="Verdana"/>
        <a:ea typeface="微软雅黑"/>
        <a:cs typeface=""/>
      </a:majorFont>
      <a:minorFont>
        <a:latin typeface="Verdan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      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</Template>
  <TotalTime>0</TotalTime>
  <Words>676</Words>
  <Application>Microsoft Office PowerPoint</Application>
  <PresentationFormat>全屏显示(4:3)</PresentationFormat>
  <Paragraphs>73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汉仪小隶书简</vt:lpstr>
      <vt:lpstr>华文楷体</vt:lpstr>
      <vt:lpstr>楷体_GB2312</vt:lpstr>
      <vt:lpstr>宋体</vt:lpstr>
      <vt:lpstr>微软雅黑</vt:lpstr>
      <vt:lpstr>Arial</vt:lpstr>
      <vt:lpstr>Calibri</vt:lpstr>
      <vt:lpstr>Verdana</vt:lpstr>
      <vt:lpstr>WWW.2PPT.COM
</vt:lpstr>
      <vt:lpstr>      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2014-11-28T09:50:00Z</dcterms:created>
  <dcterms:modified xsi:type="dcterms:W3CDTF">2023-01-16T16:22:20Z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BE1B5A3D124440B89A952E80DF61AAEF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