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7E8914-0551-432C-B4C5-37D4B66A6E0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09EA22B-2F74-4E1F-B2A4-9BA3C09358D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71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pPr>
              <a:defRPr/>
            </a:pPr>
            <a:fld id="{3B46EFB6-85B2-4005-BFF8-6E7407405DF6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3B403-77ED-4EA5-B0D0-C3198DE56EC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A2D8B-CFA2-4852-888B-38245E5A44F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264EC-CF06-47D1-94E1-D9DB72A6F8E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80B38-4E62-40E1-AEF0-AA769C2947A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FEA1B-0161-4B36-98AF-D76563E8ACA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0604D-DF6C-4C25-B612-1FE7DE694D4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77722-67CE-439D-B6A7-BB951F73BB0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F8FC5-6A18-4C03-B52E-E2D081FF3A6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181A6-44A0-4C7B-B001-690EA59CBFB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84E22-DCE0-4630-B09D-C603D4AF9F1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EF5B0-A009-4D5E-AA9F-773AD74C1EE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文本占位符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78B8DE-1FD3-41BB-BFB8-1B143EEED942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6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image" Target="../media/image5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7.png"/><Relationship Id="rId8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3108325" y="11636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7171" name="标题 2"/>
          <p:cNvSpPr txBox="1">
            <a:spLocks noChangeArrowheads="1"/>
          </p:cNvSpPr>
          <p:nvPr/>
        </p:nvSpPr>
        <p:spPr bwMode="auto">
          <a:xfrm>
            <a:off x="0" y="931726"/>
            <a:ext cx="91440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sz="2800" b="1" dirty="0">
                <a:solidFill>
                  <a:srgbClr val="000000"/>
                </a:solidFill>
                <a:ea typeface="黑体" panose="02010609060101010101" pitchFamily="49" charset="-122"/>
              </a:rPr>
              <a:t>人教版八年级上册</a:t>
            </a:r>
          </a:p>
        </p:txBody>
      </p:sp>
      <p:pic>
        <p:nvPicPr>
          <p:cNvPr id="7172" name="PA_图片 1" hidden="1"/>
          <p:cNvPicPr>
            <a:picLocks noGrp="1" noRot="1" noChangeAspect="1" noEditPoints="1" noChangeArrowheads="1"/>
          </p:cNvPicPr>
          <p:nvPr>
            <p:custDataLst>
              <p:tags r:id="rId1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1023938" y="1054100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A_图片 1" hidden="1"/>
          <p:cNvPicPr>
            <a:picLocks noGrp="1" noRot="1" noChangeAspect="1" noEditPoints="1" noChangeArrowheads="1"/>
          </p:cNvPicPr>
          <p:nvPr>
            <p:custDataLst>
              <p:tags r:id="rId2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2038350" y="1054100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A_图片 1" hidden="1"/>
          <p:cNvPicPr>
            <a:picLocks noGrp="1" noRot="1" noChangeAspect="1" noEditPoints="1" noChangeArrowheads="1"/>
          </p:cNvPicPr>
          <p:nvPr>
            <p:custDataLst>
              <p:tags r:id="rId3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3054350" y="1054100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A_图片 1" hidden="1"/>
          <p:cNvPicPr>
            <a:picLocks noGrp="1" noRot="1" noChangeAspect="1" noEditPoints="1" noChangeArrowheads="1"/>
          </p:cNvPicPr>
          <p:nvPr>
            <p:custDataLst>
              <p:tags r:id="rId4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4068763" y="1054100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A_图片 1" hidden="1"/>
          <p:cNvPicPr>
            <a:picLocks noGrp="1" noRot="1" noChangeAspect="1" noEditPoints="1" noChangeArrowheads="1"/>
          </p:cNvPicPr>
          <p:nvPr>
            <p:custDataLst>
              <p:tags r:id="rId5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5084763" y="1054100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A_图片 1" hidden="1"/>
          <p:cNvPicPr>
            <a:picLocks noGrp="1" noRot="1" noChangeAspect="1" noEditPoints="1" noChangeArrowheads="1"/>
          </p:cNvPicPr>
          <p:nvPr>
            <p:custDataLst>
              <p:tags r:id="rId6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6097588" y="1054100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A_图片 1" hidden="1"/>
          <p:cNvPicPr>
            <a:picLocks noGrp="1" noRot="1" noChangeAspect="1" noEditPoints="1" noChangeArrowheads="1"/>
          </p:cNvPicPr>
          <p:nvPr>
            <p:custDataLst>
              <p:tags r:id="rId7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7113588" y="1054100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A_图片 1" hidden="1"/>
          <p:cNvPicPr>
            <a:picLocks noGrp="1" noRot="1" noChangeAspect="1" noEditPoints="1" noChangeArrowheads="1"/>
          </p:cNvPicPr>
          <p:nvPr>
            <p:custDataLst>
              <p:tags r:id="rId8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1023938" y="1730375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A_图片 1" hidden="1"/>
          <p:cNvPicPr>
            <a:picLocks noGrp="1" noRot="1" noChangeAspect="1" noEditPoints="1" noChangeArrowheads="1"/>
          </p:cNvPicPr>
          <p:nvPr>
            <p:custDataLst>
              <p:tags r:id="rId9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2038350" y="1730375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A_图片 1" hidden="1"/>
          <p:cNvPicPr>
            <a:picLocks noGrp="1" noRot="1" noChangeAspect="1" noEditPoints="1" noChangeArrowheads="1"/>
          </p:cNvPicPr>
          <p:nvPr>
            <p:custDataLst>
              <p:tags r:id="rId10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3054350" y="1730375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A_图片 1" hidden="1"/>
          <p:cNvPicPr>
            <a:picLocks noGrp="1" noRot="1" noChangeAspect="1" noEditPoints="1" noChangeArrowheads="1"/>
          </p:cNvPicPr>
          <p:nvPr>
            <p:custDataLst>
              <p:tags r:id="rId11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4068763" y="1730375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A_图片 1" hidden="1"/>
          <p:cNvPicPr>
            <a:picLocks noGrp="1" noRot="1" noChangeAspect="1" noEditPoints="1" noChangeArrowheads="1"/>
          </p:cNvPicPr>
          <p:nvPr>
            <p:custDataLst>
              <p:tags r:id="rId12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5084763" y="1730375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A_图片 1" hidden="1"/>
          <p:cNvPicPr>
            <a:picLocks noGrp="1" noRot="1" noChangeAspect="1" noEditPoints="1" noChangeArrowheads="1"/>
          </p:cNvPicPr>
          <p:nvPr>
            <p:custDataLst>
              <p:tags r:id="rId13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6097588" y="1730375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A_图片 1" hidden="1"/>
          <p:cNvPicPr>
            <a:picLocks noGrp="1" noRot="1" noChangeAspect="1" noEditPoints="1" noChangeArrowheads="1"/>
          </p:cNvPicPr>
          <p:nvPr>
            <p:custDataLst>
              <p:tags r:id="rId14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7113588" y="1730375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A_图片 1" hidden="1"/>
          <p:cNvPicPr>
            <a:picLocks noGrp="1" noRot="1" noChangeAspect="1" noEditPoints="1" noChangeArrowheads="1"/>
          </p:cNvPicPr>
          <p:nvPr>
            <p:custDataLst>
              <p:tags r:id="rId15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1023938" y="4437063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A_图片 1" hidden="1"/>
          <p:cNvPicPr>
            <a:picLocks noGrp="1" noRot="1" noChangeAspect="1" noEditPoints="1" noChangeArrowheads="1"/>
          </p:cNvPicPr>
          <p:nvPr>
            <p:custDataLst>
              <p:tags r:id="rId16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2038350" y="4437063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A_图片 1" hidden="1"/>
          <p:cNvPicPr>
            <a:picLocks noGrp="1" noRot="1" noChangeAspect="1" noEditPoints="1" noChangeArrowheads="1"/>
          </p:cNvPicPr>
          <p:nvPr>
            <p:custDataLst>
              <p:tags r:id="rId17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3054350" y="4437063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A_图片 1" hidden="1"/>
          <p:cNvPicPr>
            <a:picLocks noGrp="1" noRot="1" noChangeAspect="1" noEditPoints="1" noChangeArrowheads="1"/>
          </p:cNvPicPr>
          <p:nvPr>
            <p:custDataLst>
              <p:tags r:id="rId18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4068763" y="4437063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A_图片 1" hidden="1"/>
          <p:cNvPicPr>
            <a:picLocks noGrp="1" noRot="1" noChangeAspect="1" noEditPoints="1" noChangeArrowheads="1"/>
          </p:cNvPicPr>
          <p:nvPr>
            <p:custDataLst>
              <p:tags r:id="rId19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5084763" y="4437063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A_图片 1" hidden="1"/>
          <p:cNvPicPr>
            <a:picLocks noGrp="1" noRot="1" noChangeAspect="1" noEditPoints="1" noChangeArrowheads="1"/>
          </p:cNvPicPr>
          <p:nvPr>
            <p:custDataLst>
              <p:tags r:id="rId20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6097588" y="4437063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A_图片 1" hidden="1"/>
          <p:cNvPicPr>
            <a:picLocks noGrp="1" noRot="1" noChangeAspect="1" noEditPoints="1" noChangeArrowheads="1"/>
          </p:cNvPicPr>
          <p:nvPr>
            <p:custDataLst>
              <p:tags r:id="rId21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7113588" y="4437063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A_图片 1" hidden="1"/>
          <p:cNvPicPr>
            <a:picLocks noGrp="1" noRot="1" noChangeAspect="1" noEditPoints="1" noChangeArrowheads="1"/>
          </p:cNvPicPr>
          <p:nvPr>
            <p:custDataLst>
              <p:tags r:id="rId22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1023938" y="5113338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A_图片 1" hidden="1"/>
          <p:cNvPicPr>
            <a:picLocks noGrp="1" noRot="1" noChangeAspect="1" noEditPoints="1" noChangeArrowheads="1"/>
          </p:cNvPicPr>
          <p:nvPr>
            <p:custDataLst>
              <p:tags r:id="rId23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2038350" y="5113338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A_图片 1" hidden="1"/>
          <p:cNvPicPr>
            <a:picLocks noGrp="1" noRot="1" noChangeAspect="1" noEditPoints="1" noChangeArrowheads="1"/>
          </p:cNvPicPr>
          <p:nvPr>
            <p:custDataLst>
              <p:tags r:id="rId24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3054350" y="5113338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A_图片 1" hidden="1"/>
          <p:cNvPicPr>
            <a:picLocks noGrp="1" noRot="1" noChangeAspect="1" noEditPoints="1" noChangeArrowheads="1"/>
          </p:cNvPicPr>
          <p:nvPr>
            <p:custDataLst>
              <p:tags r:id="rId25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4068763" y="5113338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A_图片 1" hidden="1"/>
          <p:cNvPicPr>
            <a:picLocks noGrp="1" noRot="1" noChangeAspect="1" noEditPoints="1" noChangeArrowheads="1"/>
          </p:cNvPicPr>
          <p:nvPr>
            <p:custDataLst>
              <p:tags r:id="rId26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5084763" y="5113338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A_图片 1" hidden="1"/>
          <p:cNvPicPr>
            <a:picLocks noGrp="1" noRot="1" noChangeAspect="1" noEditPoints="1" noChangeArrowheads="1"/>
          </p:cNvPicPr>
          <p:nvPr>
            <p:custDataLst>
              <p:tags r:id="rId27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6097588" y="5113338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A_图片 1" hidden="1"/>
          <p:cNvPicPr>
            <a:picLocks noGrp="1" noRot="1" noChangeAspect="1" noEditPoints="1" noChangeArrowheads="1"/>
          </p:cNvPicPr>
          <p:nvPr>
            <p:custDataLst>
              <p:tags r:id="rId28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7113588" y="5113338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0" name="PA_文本框 123" hidden="1"/>
          <p:cNvSpPr>
            <a:spLocks noGrp="1" noRot="1" noChangeAspect="1" noEditPoints="1" noChangeArrowheads="1" noTextEdit="1"/>
          </p:cNvSpPr>
          <p:nvPr>
            <p:custDataLst>
              <p:tags r:id="rId29"/>
            </p:custDataLst>
          </p:nvPr>
        </p:nvSpPr>
        <p:spPr bwMode="auto">
          <a:xfrm>
            <a:off x="1131888" y="2754313"/>
            <a:ext cx="6889750" cy="1333500"/>
          </a:xfrm>
          <a:custGeom>
            <a:avLst/>
            <a:gdLst>
              <a:gd name="T0" fmla="*/ 930241 w 10306347"/>
              <a:gd name="T1" fmla="*/ 915038 h 1778496"/>
              <a:gd name="T2" fmla="*/ 676539 w 10306347"/>
              <a:gd name="T3" fmla="*/ 1210751 h 1778496"/>
              <a:gd name="T4" fmla="*/ 273601 w 10306347"/>
              <a:gd name="T5" fmla="*/ 1210751 h 1778496"/>
              <a:gd name="T6" fmla="*/ 164161 w 10306347"/>
              <a:gd name="T7" fmla="*/ 825766 h 1778496"/>
              <a:gd name="T8" fmla="*/ 1188917 w 10306347"/>
              <a:gd name="T9" fmla="*/ 1205172 h 1778496"/>
              <a:gd name="T10" fmla="*/ 0 w 10306347"/>
              <a:gd name="T11" fmla="*/ 1305603 h 1778496"/>
              <a:gd name="T12" fmla="*/ 164161 w 10306347"/>
              <a:gd name="T13" fmla="*/ 825766 h 1778496"/>
              <a:gd name="T14" fmla="*/ 6118696 w 10306347"/>
              <a:gd name="T15" fmla="*/ 814607 h 1778496"/>
              <a:gd name="T16" fmla="*/ 6118696 w 10306347"/>
              <a:gd name="T17" fmla="*/ 725335 h 1778496"/>
              <a:gd name="T18" fmla="*/ 2731028 w 10306347"/>
              <a:gd name="T19" fmla="*/ 781130 h 1778496"/>
              <a:gd name="T20" fmla="*/ 4104004 w 10306347"/>
              <a:gd name="T21" fmla="*/ 496575 h 1778496"/>
              <a:gd name="T22" fmla="*/ 4104004 w 10306347"/>
              <a:gd name="T23" fmla="*/ 496575 h 1778496"/>
              <a:gd name="T24" fmla="*/ 129339 w 10306347"/>
              <a:gd name="T25" fmla="*/ 781130 h 1778496"/>
              <a:gd name="T26" fmla="*/ 4004513 w 10306347"/>
              <a:gd name="T27" fmla="*/ 401724 h 1778496"/>
              <a:gd name="T28" fmla="*/ 4492017 w 10306347"/>
              <a:gd name="T29" fmla="*/ 998730 h 1778496"/>
              <a:gd name="T30" fmla="*/ 4104004 w 10306347"/>
              <a:gd name="T31" fmla="*/ 1048945 h 1778496"/>
              <a:gd name="T32" fmla="*/ 4004513 w 10306347"/>
              <a:gd name="T33" fmla="*/ 401724 h 1778496"/>
              <a:gd name="T34" fmla="*/ 6118696 w 10306347"/>
              <a:gd name="T35" fmla="*/ 223180 h 1778496"/>
              <a:gd name="T36" fmla="*/ 4810387 w 10306347"/>
              <a:gd name="T37" fmla="*/ 139487 h 1778496"/>
              <a:gd name="T38" fmla="*/ 4785517 w 10306347"/>
              <a:gd name="T39" fmla="*/ 234339 h 1778496"/>
              <a:gd name="T40" fmla="*/ 4482068 w 10306347"/>
              <a:gd name="T41" fmla="*/ 1199592 h 1778496"/>
              <a:gd name="T42" fmla="*/ 4079130 w 10306347"/>
              <a:gd name="T43" fmla="*/ 234339 h 1778496"/>
              <a:gd name="T44" fmla="*/ 5964482 w 10306347"/>
              <a:gd name="T45" fmla="*/ 133908 h 1778496"/>
              <a:gd name="T46" fmla="*/ 6203264 w 10306347"/>
              <a:gd name="T47" fmla="*/ 223180 h 1778496"/>
              <a:gd name="T48" fmla="*/ 6203264 w 10306347"/>
              <a:gd name="T49" fmla="*/ 1054525 h 1778496"/>
              <a:gd name="T50" fmla="*/ 5897328 w 10306347"/>
              <a:gd name="T51" fmla="*/ 1141008 h 1778496"/>
              <a:gd name="T52" fmla="*/ 5855042 w 10306347"/>
              <a:gd name="T53" fmla="*/ 223180 h 1778496"/>
              <a:gd name="T54" fmla="*/ 358167 w 10306347"/>
              <a:gd name="T55" fmla="*/ 223180 h 1778496"/>
              <a:gd name="T56" fmla="*/ 2989704 w 10306347"/>
              <a:gd name="T57" fmla="*/ 55795 h 1778496"/>
              <a:gd name="T58" fmla="*/ 2576817 w 10306347"/>
              <a:gd name="T59" fmla="*/ 424042 h 1778496"/>
              <a:gd name="T60" fmla="*/ 2957370 w 10306347"/>
              <a:gd name="T61" fmla="*/ 1163325 h 1778496"/>
              <a:gd name="T62" fmla="*/ 2795697 w 10306347"/>
              <a:gd name="T63" fmla="*/ 1149377 h 1778496"/>
              <a:gd name="T64" fmla="*/ 2656409 w 10306347"/>
              <a:gd name="T65" fmla="*/ 842504 h 1778496"/>
              <a:gd name="T66" fmla="*/ 2442504 w 10306347"/>
              <a:gd name="T67" fmla="*/ 1255387 h 1778496"/>
              <a:gd name="T68" fmla="*/ 2492249 w 10306347"/>
              <a:gd name="T69" fmla="*/ 424042 h 1778496"/>
              <a:gd name="T70" fmla="*/ 2228598 w 10306347"/>
              <a:gd name="T71" fmla="*/ 55795 h 1778496"/>
              <a:gd name="T72" fmla="*/ 2422605 w 10306347"/>
              <a:gd name="T73" fmla="*/ 446360 h 1778496"/>
              <a:gd name="T74" fmla="*/ 2109209 w 10306347"/>
              <a:gd name="T75" fmla="*/ 719755 h 1778496"/>
              <a:gd name="T76" fmla="*/ 2253470 w 10306347"/>
              <a:gd name="T77" fmla="*/ 1283284 h 1778496"/>
              <a:gd name="T78" fmla="*/ 2019667 w 10306347"/>
              <a:gd name="T79" fmla="*/ 1300023 h 1778496"/>
              <a:gd name="T80" fmla="*/ 2119158 w 10306347"/>
              <a:gd name="T81" fmla="*/ 89272 h 1778496"/>
              <a:gd name="T82" fmla="*/ 2233572 w 10306347"/>
              <a:gd name="T83" fmla="*/ 189703 h 1778496"/>
              <a:gd name="T84" fmla="*/ 6665895 w 10306347"/>
              <a:gd name="T85" fmla="*/ 239919 h 1778496"/>
              <a:gd name="T86" fmla="*/ 6665895 w 10306347"/>
              <a:gd name="T87" fmla="*/ 557950 h 1778496"/>
              <a:gd name="T88" fmla="*/ 6889750 w 10306347"/>
              <a:gd name="T89" fmla="*/ 1244228 h 1778496"/>
              <a:gd name="T90" fmla="*/ 6272905 w 10306347"/>
              <a:gd name="T91" fmla="*/ 1143797 h 1778496"/>
              <a:gd name="T92" fmla="*/ 6451987 w 10306347"/>
              <a:gd name="T93" fmla="*/ 357088 h 1778496"/>
              <a:gd name="T94" fmla="*/ 6576354 w 10306347"/>
              <a:gd name="T95" fmla="*/ 239919 h 1778496"/>
              <a:gd name="T96" fmla="*/ 616844 w 10306347"/>
              <a:gd name="T97" fmla="*/ 172965 h 1778496"/>
              <a:gd name="T98" fmla="*/ 975012 w 10306347"/>
              <a:gd name="T99" fmla="*/ 262236 h 1778496"/>
              <a:gd name="T100" fmla="*/ 1064554 w 10306347"/>
              <a:gd name="T101" fmla="*/ 786709 h 1778496"/>
              <a:gd name="T102" fmla="*/ 402939 w 10306347"/>
              <a:gd name="T103" fmla="*/ 797868 h 1778496"/>
              <a:gd name="T104" fmla="*/ 582023 w 10306347"/>
              <a:gd name="T105" fmla="*/ 262236 h 1778496"/>
              <a:gd name="T106" fmla="*/ 577048 w 10306347"/>
              <a:gd name="T107" fmla="*/ 0 h 177849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306347"/>
              <a:gd name="T163" fmla="*/ 0 h 1778496"/>
              <a:gd name="T164" fmla="*/ 10306347 w 10306347"/>
              <a:gd name="T165" fmla="*/ 1778496 h 177849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306347" h="1778496">
                <a:moveTo>
                  <a:pt x="1145977" y="1220391"/>
                </a:moveTo>
                <a:lnTo>
                  <a:pt x="1145977" y="1614785"/>
                </a:lnTo>
                <a:lnTo>
                  <a:pt x="1391543" y="1614785"/>
                </a:lnTo>
                <a:lnTo>
                  <a:pt x="1391543" y="1220391"/>
                </a:lnTo>
                <a:lnTo>
                  <a:pt x="1145977" y="1220391"/>
                </a:lnTo>
                <a:close/>
                <a:moveTo>
                  <a:pt x="773907" y="1220391"/>
                </a:moveTo>
                <a:lnTo>
                  <a:pt x="773907" y="1614785"/>
                </a:lnTo>
                <a:lnTo>
                  <a:pt x="1012031" y="1614785"/>
                </a:lnTo>
                <a:lnTo>
                  <a:pt x="1012031" y="1220391"/>
                </a:lnTo>
                <a:lnTo>
                  <a:pt x="773907" y="1220391"/>
                </a:lnTo>
                <a:close/>
                <a:moveTo>
                  <a:pt x="409278" y="1220391"/>
                </a:moveTo>
                <a:lnTo>
                  <a:pt x="409278" y="1614785"/>
                </a:lnTo>
                <a:lnTo>
                  <a:pt x="632520" y="1614785"/>
                </a:lnTo>
                <a:lnTo>
                  <a:pt x="632520" y="1220391"/>
                </a:lnTo>
                <a:lnTo>
                  <a:pt x="409278" y="1220391"/>
                </a:lnTo>
                <a:close/>
                <a:moveTo>
                  <a:pt x="245567" y="1101328"/>
                </a:moveTo>
                <a:lnTo>
                  <a:pt x="1555254" y="1101328"/>
                </a:lnTo>
                <a:cubicBezTo>
                  <a:pt x="1550293" y="1190625"/>
                  <a:pt x="1547813" y="1279922"/>
                  <a:pt x="1547813" y="1369219"/>
                </a:cubicBezTo>
                <a:lnTo>
                  <a:pt x="1547813" y="1614785"/>
                </a:lnTo>
                <a:cubicBezTo>
                  <a:pt x="1622227" y="1614785"/>
                  <a:pt x="1699121" y="1612305"/>
                  <a:pt x="1778496" y="1607344"/>
                </a:cubicBezTo>
                <a:lnTo>
                  <a:pt x="1778496" y="1741289"/>
                </a:lnTo>
                <a:cubicBezTo>
                  <a:pt x="1659434" y="1736328"/>
                  <a:pt x="1520527" y="1733848"/>
                  <a:pt x="1361778" y="1733848"/>
                </a:cubicBezTo>
                <a:lnTo>
                  <a:pt x="364629" y="1733848"/>
                </a:lnTo>
                <a:cubicBezTo>
                  <a:pt x="205879" y="1733848"/>
                  <a:pt x="84336" y="1736328"/>
                  <a:pt x="0" y="1741289"/>
                </a:cubicBezTo>
                <a:lnTo>
                  <a:pt x="0" y="1607344"/>
                </a:lnTo>
                <a:cubicBezTo>
                  <a:pt x="89297" y="1612305"/>
                  <a:pt x="173633" y="1614785"/>
                  <a:pt x="253008" y="1614785"/>
                </a:cubicBezTo>
                <a:lnTo>
                  <a:pt x="253008" y="1369219"/>
                </a:lnTo>
                <a:cubicBezTo>
                  <a:pt x="253008" y="1270000"/>
                  <a:pt x="250528" y="1180703"/>
                  <a:pt x="245567" y="1101328"/>
                </a:cubicBezTo>
                <a:close/>
                <a:moveTo>
                  <a:pt x="8885038" y="1086445"/>
                </a:moveTo>
                <a:lnTo>
                  <a:pt x="8885038" y="1369219"/>
                </a:lnTo>
                <a:cubicBezTo>
                  <a:pt x="9009062" y="1339453"/>
                  <a:pt x="9098359" y="1319609"/>
                  <a:pt x="9152929" y="1309688"/>
                </a:cubicBezTo>
                <a:lnTo>
                  <a:pt x="9152929" y="1086445"/>
                </a:lnTo>
                <a:lnTo>
                  <a:pt x="8885038" y="1086445"/>
                </a:lnTo>
                <a:close/>
                <a:moveTo>
                  <a:pt x="8885038" y="684609"/>
                </a:moveTo>
                <a:lnTo>
                  <a:pt x="8885038" y="967383"/>
                </a:lnTo>
                <a:lnTo>
                  <a:pt x="9152929" y="967383"/>
                </a:lnTo>
                <a:lnTo>
                  <a:pt x="9152929" y="684609"/>
                </a:lnTo>
                <a:lnTo>
                  <a:pt x="8885038" y="684609"/>
                </a:lnTo>
                <a:close/>
                <a:moveTo>
                  <a:pt x="4025801" y="677168"/>
                </a:moveTo>
                <a:cubicBezTo>
                  <a:pt x="4040684" y="811113"/>
                  <a:pt x="4060527" y="932656"/>
                  <a:pt x="4085332" y="1041797"/>
                </a:cubicBezTo>
                <a:cubicBezTo>
                  <a:pt x="4115098" y="1155898"/>
                  <a:pt x="4147344" y="1242715"/>
                  <a:pt x="4182070" y="1302246"/>
                </a:cubicBezTo>
                <a:cubicBezTo>
                  <a:pt x="4251523" y="1148457"/>
                  <a:pt x="4301133" y="940098"/>
                  <a:pt x="4330898" y="677168"/>
                </a:cubicBezTo>
                <a:lnTo>
                  <a:pt x="4025801" y="677168"/>
                </a:lnTo>
                <a:close/>
                <a:moveTo>
                  <a:pt x="6139160" y="662285"/>
                </a:moveTo>
                <a:lnTo>
                  <a:pt x="6139160" y="1071563"/>
                </a:lnTo>
                <a:lnTo>
                  <a:pt x="6563320" y="1071563"/>
                </a:lnTo>
                <a:lnTo>
                  <a:pt x="6563320" y="662285"/>
                </a:lnTo>
                <a:lnTo>
                  <a:pt x="6139160" y="662285"/>
                </a:lnTo>
                <a:close/>
                <a:moveTo>
                  <a:pt x="535781" y="558106"/>
                </a:moveTo>
                <a:cubicBezTo>
                  <a:pt x="545703" y="612676"/>
                  <a:pt x="568027" y="657324"/>
                  <a:pt x="602754" y="692051"/>
                </a:cubicBezTo>
                <a:cubicBezTo>
                  <a:pt x="558106" y="726777"/>
                  <a:pt x="503535" y="772666"/>
                  <a:pt x="439043" y="829717"/>
                </a:cubicBezTo>
                <a:cubicBezTo>
                  <a:pt x="374551" y="886768"/>
                  <a:pt x="292696" y="957461"/>
                  <a:pt x="193477" y="1041797"/>
                </a:cubicBezTo>
                <a:cubicBezTo>
                  <a:pt x="153789" y="987227"/>
                  <a:pt x="116582" y="947539"/>
                  <a:pt x="81856" y="922734"/>
                </a:cubicBezTo>
                <a:cubicBezTo>
                  <a:pt x="171153" y="873125"/>
                  <a:pt x="250528" y="818555"/>
                  <a:pt x="319981" y="759024"/>
                </a:cubicBezTo>
                <a:cubicBezTo>
                  <a:pt x="389434" y="699492"/>
                  <a:pt x="461367" y="632520"/>
                  <a:pt x="535781" y="558106"/>
                </a:cubicBezTo>
                <a:close/>
                <a:moveTo>
                  <a:pt x="5990332" y="535781"/>
                </a:moveTo>
                <a:lnTo>
                  <a:pt x="6719590" y="535781"/>
                </a:lnTo>
                <a:cubicBezTo>
                  <a:pt x="6714629" y="600274"/>
                  <a:pt x="6712148" y="672207"/>
                  <a:pt x="6712148" y="751582"/>
                </a:cubicBezTo>
                <a:lnTo>
                  <a:pt x="6712148" y="1116211"/>
                </a:lnTo>
                <a:cubicBezTo>
                  <a:pt x="6712148" y="1200547"/>
                  <a:pt x="6714629" y="1272481"/>
                  <a:pt x="6719590" y="1332012"/>
                </a:cubicBezTo>
                <a:lnTo>
                  <a:pt x="6563320" y="1332012"/>
                </a:lnTo>
                <a:lnTo>
                  <a:pt x="6563320" y="1198066"/>
                </a:lnTo>
                <a:lnTo>
                  <a:pt x="6139160" y="1198066"/>
                </a:lnTo>
                <a:lnTo>
                  <a:pt x="6139160" y="1398984"/>
                </a:lnTo>
                <a:lnTo>
                  <a:pt x="5990332" y="1398984"/>
                </a:lnTo>
                <a:cubicBezTo>
                  <a:pt x="5995293" y="1364258"/>
                  <a:pt x="5997773" y="1307207"/>
                  <a:pt x="5997773" y="1227832"/>
                </a:cubicBezTo>
                <a:lnTo>
                  <a:pt x="5997773" y="751582"/>
                </a:lnTo>
                <a:cubicBezTo>
                  <a:pt x="5997773" y="672207"/>
                  <a:pt x="5995293" y="600274"/>
                  <a:pt x="5990332" y="535781"/>
                </a:cubicBezTo>
                <a:close/>
                <a:moveTo>
                  <a:pt x="8885038" y="297656"/>
                </a:moveTo>
                <a:lnTo>
                  <a:pt x="8885038" y="565547"/>
                </a:lnTo>
                <a:lnTo>
                  <a:pt x="9152929" y="565547"/>
                </a:lnTo>
                <a:lnTo>
                  <a:pt x="9152929" y="297656"/>
                </a:lnTo>
                <a:lnTo>
                  <a:pt x="8885038" y="297656"/>
                </a:lnTo>
                <a:close/>
                <a:moveTo>
                  <a:pt x="5752207" y="178594"/>
                </a:moveTo>
                <a:cubicBezTo>
                  <a:pt x="5856386" y="183555"/>
                  <a:pt x="5970488" y="186035"/>
                  <a:pt x="6094511" y="186035"/>
                </a:cubicBezTo>
                <a:lnTo>
                  <a:pt x="7195839" y="186035"/>
                </a:lnTo>
                <a:cubicBezTo>
                  <a:pt x="7275215" y="186035"/>
                  <a:pt x="7359550" y="183555"/>
                  <a:pt x="7448847" y="178594"/>
                </a:cubicBezTo>
                <a:lnTo>
                  <a:pt x="7448847" y="319981"/>
                </a:lnTo>
                <a:cubicBezTo>
                  <a:pt x="7369473" y="315019"/>
                  <a:pt x="7287617" y="312539"/>
                  <a:pt x="7203281" y="312539"/>
                </a:cubicBezTo>
                <a:lnTo>
                  <a:pt x="7158632" y="312539"/>
                </a:lnTo>
                <a:lnTo>
                  <a:pt x="7158632" y="1540371"/>
                </a:lnTo>
                <a:cubicBezTo>
                  <a:pt x="7158632" y="1629668"/>
                  <a:pt x="7132587" y="1687959"/>
                  <a:pt x="7080498" y="1715244"/>
                </a:cubicBezTo>
                <a:cubicBezTo>
                  <a:pt x="7028408" y="1742529"/>
                  <a:pt x="6922988" y="1763613"/>
                  <a:pt x="6764238" y="1778496"/>
                </a:cubicBezTo>
                <a:cubicBezTo>
                  <a:pt x="6754316" y="1714004"/>
                  <a:pt x="6734472" y="1654473"/>
                  <a:pt x="6704707" y="1599902"/>
                </a:cubicBezTo>
                <a:cubicBezTo>
                  <a:pt x="6808886" y="1604863"/>
                  <a:pt x="6883300" y="1602383"/>
                  <a:pt x="6927949" y="1592461"/>
                </a:cubicBezTo>
                <a:cubicBezTo>
                  <a:pt x="6972597" y="1582539"/>
                  <a:pt x="6994922" y="1555254"/>
                  <a:pt x="6994922" y="1510606"/>
                </a:cubicBezTo>
                <a:lnTo>
                  <a:pt x="6994922" y="312539"/>
                </a:lnTo>
                <a:lnTo>
                  <a:pt x="6101953" y="312539"/>
                </a:lnTo>
                <a:cubicBezTo>
                  <a:pt x="5972969" y="312539"/>
                  <a:pt x="5856386" y="315019"/>
                  <a:pt x="5752207" y="319981"/>
                </a:cubicBezTo>
                <a:lnTo>
                  <a:pt x="5752207" y="178594"/>
                </a:lnTo>
                <a:close/>
                <a:moveTo>
                  <a:pt x="8602265" y="171152"/>
                </a:moveTo>
                <a:cubicBezTo>
                  <a:pt x="8681640" y="176113"/>
                  <a:pt x="8788300" y="178594"/>
                  <a:pt x="8922246" y="178594"/>
                </a:cubicBezTo>
                <a:lnTo>
                  <a:pt x="9138046" y="178594"/>
                </a:lnTo>
                <a:cubicBezTo>
                  <a:pt x="9242226" y="178594"/>
                  <a:pt x="9341445" y="176113"/>
                  <a:pt x="9435703" y="171152"/>
                </a:cubicBezTo>
                <a:lnTo>
                  <a:pt x="9435703" y="305098"/>
                </a:lnTo>
                <a:cubicBezTo>
                  <a:pt x="9361288" y="300137"/>
                  <a:pt x="9309199" y="297656"/>
                  <a:pt x="9279433" y="297656"/>
                </a:cubicBezTo>
                <a:lnTo>
                  <a:pt x="9279433" y="1279922"/>
                </a:lnTo>
                <a:cubicBezTo>
                  <a:pt x="9324081" y="1270000"/>
                  <a:pt x="9381133" y="1255117"/>
                  <a:pt x="9450585" y="1235274"/>
                </a:cubicBezTo>
                <a:cubicBezTo>
                  <a:pt x="9445625" y="1284883"/>
                  <a:pt x="9443144" y="1329531"/>
                  <a:pt x="9443144" y="1369219"/>
                </a:cubicBezTo>
                <a:cubicBezTo>
                  <a:pt x="9358808" y="1389063"/>
                  <a:pt x="9304238" y="1401465"/>
                  <a:pt x="9279433" y="1406426"/>
                </a:cubicBezTo>
                <a:cubicBezTo>
                  <a:pt x="9279433" y="1555254"/>
                  <a:pt x="9281914" y="1669355"/>
                  <a:pt x="9286874" y="1748730"/>
                </a:cubicBezTo>
                <a:lnTo>
                  <a:pt x="9145488" y="1748730"/>
                </a:lnTo>
                <a:cubicBezTo>
                  <a:pt x="9150449" y="1669355"/>
                  <a:pt x="9152929" y="1565176"/>
                  <a:pt x="9152929" y="1436191"/>
                </a:cubicBezTo>
                <a:cubicBezTo>
                  <a:pt x="9009062" y="1470918"/>
                  <a:pt x="8898681" y="1499443"/>
                  <a:pt x="8821787" y="1521768"/>
                </a:cubicBezTo>
                <a:cubicBezTo>
                  <a:pt x="8744892" y="1544092"/>
                  <a:pt x="8679160" y="1567656"/>
                  <a:pt x="8624589" y="1592461"/>
                </a:cubicBezTo>
                <a:cubicBezTo>
                  <a:pt x="8609706" y="1532930"/>
                  <a:pt x="8592344" y="1478359"/>
                  <a:pt x="8572499" y="1428750"/>
                </a:cubicBezTo>
                <a:cubicBezTo>
                  <a:pt x="8627070" y="1418828"/>
                  <a:pt x="8689082" y="1406426"/>
                  <a:pt x="8758535" y="1391543"/>
                </a:cubicBezTo>
                <a:lnTo>
                  <a:pt x="8758535" y="297656"/>
                </a:lnTo>
                <a:cubicBezTo>
                  <a:pt x="8718847" y="297656"/>
                  <a:pt x="8666758" y="300137"/>
                  <a:pt x="8602265" y="305098"/>
                </a:cubicBezTo>
                <a:lnTo>
                  <a:pt x="8602265" y="171152"/>
                </a:lnTo>
                <a:close/>
                <a:moveTo>
                  <a:pt x="230684" y="81855"/>
                </a:moveTo>
                <a:cubicBezTo>
                  <a:pt x="349746" y="166191"/>
                  <a:pt x="451446" y="238125"/>
                  <a:pt x="535781" y="297656"/>
                </a:cubicBezTo>
                <a:cubicBezTo>
                  <a:pt x="501055" y="332383"/>
                  <a:pt x="466328" y="372070"/>
                  <a:pt x="431602" y="416719"/>
                </a:cubicBezTo>
                <a:cubicBezTo>
                  <a:pt x="352227" y="342305"/>
                  <a:pt x="255489" y="267891"/>
                  <a:pt x="141387" y="193477"/>
                </a:cubicBezTo>
                <a:cubicBezTo>
                  <a:pt x="181074" y="153789"/>
                  <a:pt x="210840" y="116582"/>
                  <a:pt x="230684" y="81855"/>
                </a:cubicBezTo>
                <a:close/>
                <a:moveTo>
                  <a:pt x="4472285" y="74414"/>
                </a:moveTo>
                <a:cubicBezTo>
                  <a:pt x="4497090" y="138906"/>
                  <a:pt x="4524375" y="188516"/>
                  <a:pt x="4554141" y="223242"/>
                </a:cubicBezTo>
                <a:cubicBezTo>
                  <a:pt x="4454922" y="233164"/>
                  <a:pt x="4351982" y="244326"/>
                  <a:pt x="4245322" y="256729"/>
                </a:cubicBezTo>
                <a:cubicBezTo>
                  <a:pt x="4138662" y="269131"/>
                  <a:pt x="4008437" y="280293"/>
                  <a:pt x="3854648" y="290215"/>
                </a:cubicBezTo>
                <a:lnTo>
                  <a:pt x="3854648" y="565547"/>
                </a:lnTo>
                <a:lnTo>
                  <a:pt x="4487168" y="565547"/>
                </a:lnTo>
                <a:cubicBezTo>
                  <a:pt x="4467324" y="729258"/>
                  <a:pt x="4441279" y="885527"/>
                  <a:pt x="4409033" y="1034356"/>
                </a:cubicBezTo>
                <a:cubicBezTo>
                  <a:pt x="4376787" y="1183184"/>
                  <a:pt x="4328418" y="1314648"/>
                  <a:pt x="4263926" y="1428750"/>
                </a:cubicBezTo>
                <a:cubicBezTo>
                  <a:pt x="4308574" y="1473399"/>
                  <a:pt x="4361904" y="1514326"/>
                  <a:pt x="4423916" y="1551533"/>
                </a:cubicBezTo>
                <a:cubicBezTo>
                  <a:pt x="4485928" y="1588740"/>
                  <a:pt x="4546699" y="1617266"/>
                  <a:pt x="4606230" y="1637109"/>
                </a:cubicBezTo>
                <a:cubicBezTo>
                  <a:pt x="4566543" y="1666875"/>
                  <a:pt x="4526855" y="1711523"/>
                  <a:pt x="4487168" y="1771055"/>
                </a:cubicBezTo>
                <a:cubicBezTo>
                  <a:pt x="4432598" y="1736328"/>
                  <a:pt x="4378027" y="1697881"/>
                  <a:pt x="4323457" y="1655713"/>
                </a:cubicBezTo>
                <a:cubicBezTo>
                  <a:pt x="4268887" y="1613545"/>
                  <a:pt x="4221758" y="1572617"/>
                  <a:pt x="4182070" y="1532930"/>
                </a:cubicBezTo>
                <a:cubicBezTo>
                  <a:pt x="4102695" y="1617266"/>
                  <a:pt x="3998515" y="1699121"/>
                  <a:pt x="3869531" y="1778496"/>
                </a:cubicBezTo>
                <a:cubicBezTo>
                  <a:pt x="3834804" y="1738809"/>
                  <a:pt x="3795117" y="1699121"/>
                  <a:pt x="3750469" y="1659434"/>
                </a:cubicBezTo>
                <a:cubicBezTo>
                  <a:pt x="3879453" y="1609824"/>
                  <a:pt x="3993555" y="1527969"/>
                  <a:pt x="4092773" y="1413867"/>
                </a:cubicBezTo>
                <a:cubicBezTo>
                  <a:pt x="4048125" y="1329531"/>
                  <a:pt x="4008437" y="1232793"/>
                  <a:pt x="3973711" y="1123652"/>
                </a:cubicBezTo>
                <a:cubicBezTo>
                  <a:pt x="3943945" y="1019473"/>
                  <a:pt x="3919141" y="870645"/>
                  <a:pt x="3899297" y="677168"/>
                </a:cubicBezTo>
                <a:lnTo>
                  <a:pt x="3854648" y="677168"/>
                </a:lnTo>
                <a:cubicBezTo>
                  <a:pt x="3849687" y="930176"/>
                  <a:pt x="3832324" y="1128613"/>
                  <a:pt x="3802558" y="1272481"/>
                </a:cubicBezTo>
                <a:cubicBezTo>
                  <a:pt x="3772793" y="1416348"/>
                  <a:pt x="3723183" y="1550293"/>
                  <a:pt x="3653730" y="1674316"/>
                </a:cubicBezTo>
                <a:cubicBezTo>
                  <a:pt x="3604121" y="1634629"/>
                  <a:pt x="3559472" y="1609824"/>
                  <a:pt x="3519785" y="1599902"/>
                </a:cubicBezTo>
                <a:cubicBezTo>
                  <a:pt x="3569394" y="1540371"/>
                  <a:pt x="3611562" y="1456035"/>
                  <a:pt x="3646289" y="1346895"/>
                </a:cubicBezTo>
                <a:cubicBezTo>
                  <a:pt x="3681015" y="1237754"/>
                  <a:pt x="3703339" y="1121172"/>
                  <a:pt x="3713262" y="997149"/>
                </a:cubicBezTo>
                <a:cubicBezTo>
                  <a:pt x="3723183" y="868164"/>
                  <a:pt x="3728144" y="724297"/>
                  <a:pt x="3728144" y="565547"/>
                </a:cubicBezTo>
                <a:cubicBezTo>
                  <a:pt x="3728144" y="401836"/>
                  <a:pt x="3723183" y="270371"/>
                  <a:pt x="3713262" y="171152"/>
                </a:cubicBezTo>
                <a:cubicBezTo>
                  <a:pt x="3852168" y="176113"/>
                  <a:pt x="3992314" y="168672"/>
                  <a:pt x="4133701" y="148828"/>
                </a:cubicBezTo>
                <a:cubicBezTo>
                  <a:pt x="4275088" y="128984"/>
                  <a:pt x="4387949" y="104180"/>
                  <a:pt x="4472285" y="74414"/>
                </a:cubicBezTo>
                <a:close/>
                <a:moveTo>
                  <a:pt x="3333750" y="74414"/>
                </a:moveTo>
                <a:lnTo>
                  <a:pt x="3475137" y="74414"/>
                </a:lnTo>
                <a:cubicBezTo>
                  <a:pt x="3470176" y="128984"/>
                  <a:pt x="3467695" y="188516"/>
                  <a:pt x="3467695" y="253008"/>
                </a:cubicBezTo>
                <a:lnTo>
                  <a:pt x="3467695" y="602754"/>
                </a:lnTo>
                <a:cubicBezTo>
                  <a:pt x="3527226" y="602754"/>
                  <a:pt x="3579316" y="600274"/>
                  <a:pt x="3623965" y="595313"/>
                </a:cubicBezTo>
                <a:lnTo>
                  <a:pt x="3623965" y="721816"/>
                </a:lnTo>
                <a:cubicBezTo>
                  <a:pt x="3569394" y="716856"/>
                  <a:pt x="3512344" y="714375"/>
                  <a:pt x="3452812" y="714375"/>
                </a:cubicBezTo>
                <a:lnTo>
                  <a:pt x="3155156" y="714375"/>
                </a:lnTo>
                <a:lnTo>
                  <a:pt x="3155156" y="959941"/>
                </a:lnTo>
                <a:lnTo>
                  <a:pt x="3512344" y="959941"/>
                </a:lnTo>
                <a:cubicBezTo>
                  <a:pt x="3507383" y="1029395"/>
                  <a:pt x="3504902" y="1126133"/>
                  <a:pt x="3504902" y="1250156"/>
                </a:cubicBezTo>
                <a:lnTo>
                  <a:pt x="3504902" y="1711523"/>
                </a:lnTo>
                <a:lnTo>
                  <a:pt x="3370957" y="1711523"/>
                </a:lnTo>
                <a:cubicBezTo>
                  <a:pt x="3375918" y="1537891"/>
                  <a:pt x="3378398" y="1324570"/>
                  <a:pt x="3378398" y="1071563"/>
                </a:cubicBezTo>
                <a:lnTo>
                  <a:pt x="3155156" y="1071563"/>
                </a:lnTo>
                <a:cubicBezTo>
                  <a:pt x="3150195" y="1185664"/>
                  <a:pt x="3137793" y="1296045"/>
                  <a:pt x="3117949" y="1402705"/>
                </a:cubicBezTo>
                <a:cubicBezTo>
                  <a:pt x="3098105" y="1509365"/>
                  <a:pt x="3065859" y="1619746"/>
                  <a:pt x="3021211" y="1733848"/>
                </a:cubicBezTo>
                <a:cubicBezTo>
                  <a:pt x="2986484" y="1709043"/>
                  <a:pt x="2939355" y="1686719"/>
                  <a:pt x="2879825" y="1666875"/>
                </a:cubicBezTo>
                <a:cubicBezTo>
                  <a:pt x="2979043" y="1493242"/>
                  <a:pt x="3028652" y="1227832"/>
                  <a:pt x="3028652" y="870645"/>
                </a:cubicBezTo>
                <a:cubicBezTo>
                  <a:pt x="3028652" y="508496"/>
                  <a:pt x="3026172" y="250528"/>
                  <a:pt x="3021211" y="96738"/>
                </a:cubicBezTo>
                <a:cubicBezTo>
                  <a:pt x="3070820" y="106660"/>
                  <a:pt x="3120429" y="114101"/>
                  <a:pt x="3170039" y="119063"/>
                </a:cubicBezTo>
                <a:cubicBezTo>
                  <a:pt x="3160117" y="198438"/>
                  <a:pt x="3155156" y="272852"/>
                  <a:pt x="3155156" y="342305"/>
                </a:cubicBezTo>
                <a:lnTo>
                  <a:pt x="3155156" y="602754"/>
                </a:lnTo>
                <a:lnTo>
                  <a:pt x="3341191" y="602754"/>
                </a:lnTo>
                <a:lnTo>
                  <a:pt x="3341191" y="253008"/>
                </a:lnTo>
                <a:cubicBezTo>
                  <a:pt x="3341191" y="198438"/>
                  <a:pt x="3338711" y="138906"/>
                  <a:pt x="3333750" y="74414"/>
                </a:cubicBezTo>
                <a:close/>
                <a:moveTo>
                  <a:pt x="9830097" y="52090"/>
                </a:moveTo>
                <a:lnTo>
                  <a:pt x="9978925" y="52090"/>
                </a:lnTo>
                <a:cubicBezTo>
                  <a:pt x="9973964" y="136426"/>
                  <a:pt x="9971484" y="225723"/>
                  <a:pt x="9971484" y="319981"/>
                </a:cubicBezTo>
                <a:lnTo>
                  <a:pt x="9971484" y="625078"/>
                </a:lnTo>
                <a:cubicBezTo>
                  <a:pt x="10100468" y="625078"/>
                  <a:pt x="10207129" y="622598"/>
                  <a:pt x="10291464" y="617637"/>
                </a:cubicBezTo>
                <a:lnTo>
                  <a:pt x="10291464" y="751582"/>
                </a:lnTo>
                <a:cubicBezTo>
                  <a:pt x="10177363" y="746621"/>
                  <a:pt x="10070702" y="744141"/>
                  <a:pt x="9971484" y="744141"/>
                </a:cubicBezTo>
                <a:lnTo>
                  <a:pt x="9971484" y="1532930"/>
                </a:lnTo>
                <a:lnTo>
                  <a:pt x="10097988" y="1532930"/>
                </a:lnTo>
                <a:cubicBezTo>
                  <a:pt x="10152558" y="1532930"/>
                  <a:pt x="10222012" y="1530449"/>
                  <a:pt x="10306347" y="1525488"/>
                </a:cubicBezTo>
                <a:lnTo>
                  <a:pt x="10306347" y="1659434"/>
                </a:lnTo>
                <a:cubicBezTo>
                  <a:pt x="10222012" y="1654473"/>
                  <a:pt x="10152558" y="1651992"/>
                  <a:pt x="10097988" y="1651992"/>
                </a:cubicBezTo>
                <a:lnTo>
                  <a:pt x="9524999" y="1651992"/>
                </a:lnTo>
                <a:cubicBezTo>
                  <a:pt x="9470429" y="1651992"/>
                  <a:pt x="9423300" y="1654473"/>
                  <a:pt x="9383613" y="1659434"/>
                </a:cubicBezTo>
                <a:lnTo>
                  <a:pt x="9383613" y="1525488"/>
                </a:lnTo>
                <a:cubicBezTo>
                  <a:pt x="9418340" y="1530449"/>
                  <a:pt x="9460507" y="1532930"/>
                  <a:pt x="9510117" y="1532930"/>
                </a:cubicBezTo>
                <a:lnTo>
                  <a:pt x="9510117" y="699492"/>
                </a:lnTo>
                <a:cubicBezTo>
                  <a:pt x="9510117" y="630039"/>
                  <a:pt x="9507637" y="555625"/>
                  <a:pt x="9502675" y="476250"/>
                </a:cubicBezTo>
                <a:lnTo>
                  <a:pt x="9651503" y="476250"/>
                </a:lnTo>
                <a:cubicBezTo>
                  <a:pt x="9646543" y="555625"/>
                  <a:pt x="9644062" y="632520"/>
                  <a:pt x="9644062" y="706934"/>
                </a:cubicBezTo>
                <a:lnTo>
                  <a:pt x="9644062" y="1532930"/>
                </a:lnTo>
                <a:lnTo>
                  <a:pt x="9837538" y="1532930"/>
                </a:lnTo>
                <a:lnTo>
                  <a:pt x="9837538" y="319981"/>
                </a:lnTo>
                <a:cubicBezTo>
                  <a:pt x="9837538" y="230684"/>
                  <a:pt x="9835058" y="141387"/>
                  <a:pt x="9830097" y="52090"/>
                </a:cubicBezTo>
                <a:close/>
                <a:moveTo>
                  <a:pt x="863203" y="0"/>
                </a:moveTo>
                <a:cubicBezTo>
                  <a:pt x="917774" y="34727"/>
                  <a:pt x="969864" y="59531"/>
                  <a:pt x="1019473" y="74414"/>
                </a:cubicBezTo>
                <a:cubicBezTo>
                  <a:pt x="979786" y="133945"/>
                  <a:pt x="947539" y="186035"/>
                  <a:pt x="922734" y="230684"/>
                </a:cubicBezTo>
                <a:lnTo>
                  <a:pt x="1644551" y="230684"/>
                </a:lnTo>
                <a:cubicBezTo>
                  <a:pt x="1609825" y="344785"/>
                  <a:pt x="1577578" y="461367"/>
                  <a:pt x="1547813" y="580430"/>
                </a:cubicBezTo>
                <a:cubicBezTo>
                  <a:pt x="1493242" y="555625"/>
                  <a:pt x="1443633" y="543223"/>
                  <a:pt x="1398985" y="543223"/>
                </a:cubicBezTo>
                <a:lnTo>
                  <a:pt x="1458516" y="349746"/>
                </a:lnTo>
                <a:lnTo>
                  <a:pt x="1153418" y="349746"/>
                </a:lnTo>
                <a:cubicBezTo>
                  <a:pt x="1143496" y="488652"/>
                  <a:pt x="1190625" y="607715"/>
                  <a:pt x="1294805" y="706934"/>
                </a:cubicBezTo>
                <a:cubicBezTo>
                  <a:pt x="1398985" y="806152"/>
                  <a:pt x="1530449" y="870645"/>
                  <a:pt x="1689200" y="900410"/>
                </a:cubicBezTo>
                <a:cubicBezTo>
                  <a:pt x="1649512" y="945059"/>
                  <a:pt x="1617266" y="994668"/>
                  <a:pt x="1592461" y="1049238"/>
                </a:cubicBezTo>
                <a:cubicBezTo>
                  <a:pt x="1513086" y="1024434"/>
                  <a:pt x="1422549" y="978545"/>
                  <a:pt x="1320850" y="911572"/>
                </a:cubicBezTo>
                <a:cubicBezTo>
                  <a:pt x="1219151" y="844600"/>
                  <a:pt x="1145977" y="749102"/>
                  <a:pt x="1101328" y="625078"/>
                </a:cubicBezTo>
                <a:cubicBezTo>
                  <a:pt x="1061641" y="734219"/>
                  <a:pt x="1004590" y="822275"/>
                  <a:pt x="930176" y="889248"/>
                </a:cubicBezTo>
                <a:cubicBezTo>
                  <a:pt x="855762" y="956221"/>
                  <a:pt x="746621" y="1014512"/>
                  <a:pt x="602754" y="1064121"/>
                </a:cubicBezTo>
                <a:cubicBezTo>
                  <a:pt x="587871" y="1019473"/>
                  <a:pt x="555625" y="977305"/>
                  <a:pt x="506016" y="937617"/>
                </a:cubicBezTo>
                <a:cubicBezTo>
                  <a:pt x="709414" y="888008"/>
                  <a:pt x="843360" y="813594"/>
                  <a:pt x="907852" y="714375"/>
                </a:cubicBezTo>
                <a:cubicBezTo>
                  <a:pt x="972344" y="615156"/>
                  <a:pt x="1009551" y="493613"/>
                  <a:pt x="1019473" y="349746"/>
                </a:cubicBezTo>
                <a:lnTo>
                  <a:pt x="870645" y="349746"/>
                </a:lnTo>
                <a:cubicBezTo>
                  <a:pt x="825996" y="419199"/>
                  <a:pt x="771426" y="491133"/>
                  <a:pt x="706934" y="565547"/>
                </a:cubicBezTo>
                <a:cubicBezTo>
                  <a:pt x="687090" y="525859"/>
                  <a:pt x="647403" y="493613"/>
                  <a:pt x="587871" y="468809"/>
                </a:cubicBezTo>
                <a:cubicBezTo>
                  <a:pt x="657325" y="404316"/>
                  <a:pt x="711895" y="337344"/>
                  <a:pt x="751582" y="267891"/>
                </a:cubicBezTo>
                <a:cubicBezTo>
                  <a:pt x="791270" y="198438"/>
                  <a:pt x="828476" y="109141"/>
                  <a:pt x="86320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PA_文本框 1" hidden="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96130" y="6629399"/>
            <a:ext cx="1219220" cy="1077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prstClr val="white">
                    <a:lumMod val="95000"/>
                    <a:alpha val="0"/>
                  </a:prstClr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0</a:t>
            </a:r>
            <a:endParaRPr lang="zh-CN" altLang="en-US" sz="100" dirty="0" smtClean="0">
              <a:solidFill>
                <a:prstClr val="white">
                  <a:lumMod val="95000"/>
                  <a:alpha val="0"/>
                </a:prstClr>
              </a:solidFill>
              <a:latin typeface="Times New Roman" panose="02020603050405020304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7202" name="PA_图片 1" hidden="1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3" name="标题 2"/>
          <p:cNvSpPr txBox="1">
            <a:spLocks noChangeArrowheads="1"/>
          </p:cNvSpPr>
          <p:nvPr/>
        </p:nvSpPr>
        <p:spPr bwMode="auto">
          <a:xfrm>
            <a:off x="4427537" y="2006212"/>
            <a:ext cx="4716463" cy="17907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Unit 8</a:t>
            </a:r>
          </a:p>
          <a:p>
            <a:pPr algn="ctr">
              <a:lnSpc>
                <a:spcPct val="9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do you make a banana milk shake?</a:t>
            </a:r>
          </a:p>
        </p:txBody>
      </p:sp>
      <p:sp>
        <p:nvSpPr>
          <p:cNvPr id="7204" name="标题 2"/>
          <p:cNvSpPr txBox="1">
            <a:spLocks noChangeArrowheads="1"/>
          </p:cNvSpPr>
          <p:nvPr/>
        </p:nvSpPr>
        <p:spPr bwMode="auto">
          <a:xfrm>
            <a:off x="4433888" y="4049460"/>
            <a:ext cx="4710112" cy="8540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Section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（第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课时）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205" name="图片 1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0" y="1950986"/>
            <a:ext cx="4433888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矩形 37"/>
          <p:cNvSpPr/>
          <p:nvPr/>
        </p:nvSpPr>
        <p:spPr>
          <a:xfrm>
            <a:off x="0" y="5948111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 bwMode="auto">
          <a:xfrm>
            <a:off x="611188" y="1484313"/>
            <a:ext cx="7637462" cy="4840287"/>
          </a:xfrm>
          <a:prstGeom prst="roundRect">
            <a:avLst>
              <a:gd name="adj" fmla="val 9762"/>
            </a:avLst>
          </a:prstGeom>
          <a:solidFill>
            <a:srgbClr val="FFFFCC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zh-CN" dirty="0">
              <a:solidFill>
                <a:srgbClr val="000000"/>
              </a:solidFill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27063" y="819150"/>
            <a:ext cx="6156325" cy="6413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accent2">
                    <a:lumMod val="75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600" dirty="0" smtClean="0">
                <a:solidFill>
                  <a:schemeClr val="accent2">
                    <a:lumMod val="75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如何问答名词的数量：</a:t>
            </a:r>
            <a:endParaRPr lang="en-US" altLang="zh-CN" sz="3600" dirty="0" smtClean="0">
              <a:solidFill>
                <a:schemeClr val="accent2">
                  <a:lumMod val="75000"/>
                </a:schemeClr>
              </a:solidFill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611188" y="1773238"/>
            <a:ext cx="7164387" cy="93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indent="-742950">
              <a:lnSpc>
                <a:spcPct val="120000"/>
              </a:lnSpc>
            </a:pPr>
            <a:r>
              <a:rPr lang="en-US" altLang="zh-CN" sz="2400" dirty="0">
                <a:ea typeface="黑体" panose="02010609060101010101" pitchFamily="49" charset="-122"/>
              </a:rPr>
              <a:t>1. </a:t>
            </a:r>
            <a:r>
              <a:rPr lang="zh-CN" altLang="en-US" sz="2400" dirty="0">
                <a:ea typeface="黑体" panose="02010609060101010101" pitchFamily="49" charset="-122"/>
              </a:rPr>
              <a:t>询问不可数名词的数量：</a:t>
            </a:r>
            <a:endParaRPr lang="en-US" altLang="zh-CN" sz="2400" dirty="0">
              <a:ea typeface="黑体" panose="02010609060101010101" pitchFamily="49" charset="-122"/>
            </a:endParaRPr>
          </a:p>
          <a:p>
            <a:pPr marL="742950" indent="-742950">
              <a:lnSpc>
                <a:spcPct val="120000"/>
              </a:lnSpc>
            </a:pPr>
            <a:r>
              <a:rPr lang="en-US" altLang="zh-CN" sz="2400" dirty="0">
                <a:ea typeface="黑体" panose="02010609060101010101" pitchFamily="49" charset="-122"/>
              </a:rPr>
              <a:t>     _________ + </a:t>
            </a:r>
            <a:r>
              <a:rPr lang="zh-CN" altLang="en-US" sz="2400" dirty="0">
                <a:ea typeface="黑体" panose="02010609060101010101" pitchFamily="49" charset="-122"/>
              </a:rPr>
              <a:t>不可数名词 </a:t>
            </a:r>
            <a:r>
              <a:rPr lang="en-US" altLang="zh-CN" sz="2400" dirty="0">
                <a:ea typeface="黑体" panose="02010609060101010101" pitchFamily="49" charset="-122"/>
              </a:rPr>
              <a:t>……? </a:t>
            </a:r>
          </a:p>
        </p:txBody>
      </p:sp>
      <p:sp>
        <p:nvSpPr>
          <p:cNvPr id="4" name="矩形 16"/>
          <p:cNvSpPr>
            <a:spLocks noChangeArrowheads="1"/>
          </p:cNvSpPr>
          <p:nvPr/>
        </p:nvSpPr>
        <p:spPr bwMode="auto">
          <a:xfrm>
            <a:off x="1130300" y="2352675"/>
            <a:ext cx="2808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ea typeface="黑体" panose="02010609060101010101" pitchFamily="49" charset="-122"/>
              </a:rPr>
              <a:t>How much</a:t>
            </a:r>
            <a:endParaRPr lang="zh-CN" altLang="en-US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6390" name="Text Box 16"/>
          <p:cNvSpPr txBox="1">
            <a:spLocks noChangeArrowheads="1"/>
          </p:cNvSpPr>
          <p:nvPr/>
        </p:nvSpPr>
        <p:spPr bwMode="auto">
          <a:xfrm>
            <a:off x="571500" y="2957513"/>
            <a:ext cx="7959725" cy="93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ea typeface="黑体" panose="02010609060101010101" pitchFamily="49" charset="-122"/>
              </a:rPr>
              <a:t>2. </a:t>
            </a:r>
            <a:r>
              <a:rPr lang="zh-CN" altLang="en-US" sz="2400" dirty="0">
                <a:ea typeface="黑体" panose="02010609060101010101" pitchFamily="49" charset="-122"/>
              </a:rPr>
              <a:t>询问可数名词的数量：</a:t>
            </a:r>
            <a:endParaRPr lang="en-US" altLang="zh-CN" sz="2400" dirty="0"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ea typeface="黑体" panose="02010609060101010101" pitchFamily="49" charset="-122"/>
              </a:rPr>
              <a:t>    __________ + </a:t>
            </a:r>
            <a:r>
              <a:rPr lang="zh-CN" altLang="en-US" sz="2400" dirty="0">
                <a:ea typeface="黑体" panose="02010609060101010101" pitchFamily="49" charset="-122"/>
              </a:rPr>
              <a:t>可数名词复数</a:t>
            </a:r>
            <a:r>
              <a:rPr lang="en-US" altLang="zh-CN" sz="2400" dirty="0">
                <a:ea typeface="黑体" panose="02010609060101010101" pitchFamily="49" charset="-122"/>
              </a:rPr>
              <a:t>……?   </a:t>
            </a:r>
          </a:p>
        </p:txBody>
      </p:sp>
      <p:sp>
        <p:nvSpPr>
          <p:cNvPr id="16391" name="Text Box 19"/>
          <p:cNvSpPr txBox="1">
            <a:spLocks noChangeArrowheads="1"/>
          </p:cNvSpPr>
          <p:nvPr/>
        </p:nvSpPr>
        <p:spPr bwMode="auto">
          <a:xfrm>
            <a:off x="611188" y="4364038"/>
            <a:ext cx="7920037" cy="127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400">
                <a:ea typeface="黑体" panose="02010609060101010101" pitchFamily="49" charset="-122"/>
              </a:rPr>
              <a:t>3. </a:t>
            </a:r>
            <a:r>
              <a:rPr lang="zh-CN" altLang="en-US" sz="2400">
                <a:ea typeface="黑体" panose="02010609060101010101" pitchFamily="49" charset="-122"/>
              </a:rPr>
              <a:t>回答不可数名词的数量：</a:t>
            </a:r>
            <a:endParaRPr lang="en-US" altLang="zh-CN" sz="2400">
              <a:ea typeface="黑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400">
                <a:ea typeface="黑体" panose="02010609060101010101" pitchFamily="49" charset="-122"/>
              </a:rPr>
              <a:t>     ___________ + </a:t>
            </a:r>
            <a:r>
              <a:rPr lang="zh-CN" altLang="en-US" sz="2400">
                <a:ea typeface="黑体" panose="02010609060101010101" pitchFamily="49" charset="-122"/>
              </a:rPr>
              <a:t>不可数名词</a:t>
            </a:r>
            <a:endParaRPr lang="en-US" altLang="zh-CN" sz="2400">
              <a:ea typeface="黑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400">
                <a:ea typeface="黑体" panose="02010609060101010101" pitchFamily="49" charset="-122"/>
              </a:rPr>
              <a:t>     </a:t>
            </a:r>
            <a:r>
              <a:rPr lang="zh-CN" altLang="en-US" sz="2400">
                <a:ea typeface="黑体" panose="02010609060101010101" pitchFamily="49" charset="-122"/>
              </a:rPr>
              <a:t>一杯</a:t>
            </a:r>
            <a:r>
              <a:rPr lang="en-US" altLang="zh-CN" sz="2400">
                <a:ea typeface="黑体" panose="02010609060101010101" pitchFamily="49" charset="-122"/>
              </a:rPr>
              <a:t> ________; </a:t>
            </a:r>
            <a:r>
              <a:rPr lang="zh-CN" altLang="en-US" sz="2400">
                <a:ea typeface="黑体" panose="02010609060101010101" pitchFamily="49" charset="-122"/>
              </a:rPr>
              <a:t>一碗 </a:t>
            </a:r>
            <a:r>
              <a:rPr lang="en-US" altLang="zh-CN" sz="2400">
                <a:ea typeface="黑体" panose="02010609060101010101" pitchFamily="49" charset="-122"/>
              </a:rPr>
              <a:t>__________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550988" y="4845050"/>
            <a:ext cx="19446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ea typeface="黑体" panose="02010609060101010101" pitchFamily="49" charset="-122"/>
              </a:rPr>
              <a:t>数量词</a:t>
            </a:r>
            <a:endParaRPr lang="en-US" altLang="zh-CN">
              <a:solidFill>
                <a:srgbClr val="C00000"/>
              </a:solidFill>
              <a:ea typeface="黑体" panose="02010609060101010101" pitchFamily="49" charset="-122"/>
            </a:endParaRPr>
          </a:p>
        </p:txBody>
      </p:sp>
      <p:sp>
        <p:nvSpPr>
          <p:cNvPr id="8" name="矩形 9"/>
          <p:cNvSpPr>
            <a:spLocks noChangeArrowheads="1"/>
          </p:cNvSpPr>
          <p:nvPr/>
        </p:nvSpPr>
        <p:spPr bwMode="auto">
          <a:xfrm>
            <a:off x="1144588" y="3551238"/>
            <a:ext cx="28082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ea typeface="黑体" panose="02010609060101010101" pitchFamily="49" charset="-122"/>
              </a:rPr>
              <a:t>How many</a:t>
            </a:r>
            <a:endParaRPr lang="zh-CN" altLang="en-US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9" name="矩形 10"/>
          <p:cNvSpPr>
            <a:spLocks noChangeArrowheads="1"/>
          </p:cNvSpPr>
          <p:nvPr/>
        </p:nvSpPr>
        <p:spPr bwMode="auto">
          <a:xfrm>
            <a:off x="2092325" y="5430838"/>
            <a:ext cx="2808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ea typeface="黑体" panose="02010609060101010101" pitchFamily="49" charset="-122"/>
              </a:rPr>
              <a:t>a cup of</a:t>
            </a:r>
            <a:endParaRPr lang="zh-CN" altLang="en-US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0" name="矩形 11"/>
          <p:cNvSpPr>
            <a:spLocks noChangeArrowheads="1"/>
          </p:cNvSpPr>
          <p:nvPr/>
        </p:nvSpPr>
        <p:spPr bwMode="auto">
          <a:xfrm>
            <a:off x="4899025" y="5430838"/>
            <a:ext cx="2808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ea typeface="黑体" panose="02010609060101010101" pitchFamily="49" charset="-122"/>
              </a:rPr>
              <a:t>a bowl of</a:t>
            </a:r>
            <a:endParaRPr lang="zh-CN" altLang="en-US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68313" y="765175"/>
            <a:ext cx="4535487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 smtClean="0"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完成下列句子。</a:t>
            </a:r>
            <a:endParaRPr lang="en-US" altLang="zh-CN" kern="0" dirty="0" smtClean="0"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4000" y="1477963"/>
            <a:ext cx="9142413" cy="4425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742950" indent="-7429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1. We need </a:t>
            </a:r>
            <a:r>
              <a:rPr lang="en-US" altLang="zh-CN" u="sng" kern="0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three cups of</a:t>
            </a:r>
            <a:r>
              <a:rPr lang="en-US" altLang="zh-CN" kern="0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sugar. (</a:t>
            </a:r>
            <a:r>
              <a:rPr lang="zh-CN" altLang="en-US" kern="0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提问</a:t>
            </a:r>
            <a:r>
              <a:rPr lang="en-US" altLang="zh-CN" kern="0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kern="0" dirty="0" smtClean="0">
              <a:solidFill>
                <a:srgbClr val="000000"/>
              </a:solidFill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_____ ______ sugar do we need?</a:t>
            </a:r>
            <a:endParaRPr lang="zh-CN" altLang="en-US" kern="0" dirty="0" smtClean="0">
              <a:solidFill>
                <a:srgbClr val="000000"/>
              </a:solidFill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2. They need </a:t>
            </a:r>
            <a:r>
              <a:rPr lang="en-US" altLang="zh-CN" u="sng" kern="0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ten</a:t>
            </a:r>
            <a:r>
              <a:rPr lang="en-US" altLang="zh-CN" kern="0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tomatoes for the soup. (</a:t>
            </a:r>
            <a:r>
              <a:rPr lang="zh-CN" altLang="en-US" kern="0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提问</a:t>
            </a:r>
            <a:r>
              <a:rPr lang="en-US" altLang="zh-CN" kern="0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)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_____ ______ tomatoes do they need? </a:t>
            </a:r>
            <a:endParaRPr lang="zh-CN" altLang="en-US" kern="0" dirty="0" smtClean="0">
              <a:solidFill>
                <a:srgbClr val="000000"/>
              </a:solidFill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3. The T-shirt is </a:t>
            </a:r>
            <a:r>
              <a:rPr lang="en-US" altLang="zh-CN" u="sng" kern="0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twenty dollars</a:t>
            </a:r>
            <a:r>
              <a:rPr lang="en-US" altLang="zh-CN" kern="0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. (</a:t>
            </a:r>
            <a:r>
              <a:rPr lang="zh-CN" altLang="en-US" kern="0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提问</a:t>
            </a:r>
            <a:r>
              <a:rPr lang="en-US" altLang="zh-CN" kern="0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)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 _____ _____ is the T-shirt?</a:t>
            </a:r>
            <a:endParaRPr lang="zh-CN" altLang="en-US" kern="0" dirty="0" smtClean="0">
              <a:solidFill>
                <a:srgbClr val="000000"/>
              </a:solidFill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4. We have </a:t>
            </a:r>
            <a:r>
              <a:rPr lang="en-US" altLang="zh-CN" u="sng" kern="0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six</a:t>
            </a:r>
            <a:r>
              <a:rPr lang="en-US" altLang="zh-CN" kern="0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bottles of juice. (</a:t>
            </a:r>
            <a:r>
              <a:rPr lang="zh-CN" altLang="en-US" kern="0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提问</a:t>
            </a:r>
            <a:r>
              <a:rPr lang="en-US" altLang="zh-CN" kern="0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)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kern="0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____ ______ bottles of juice do you have?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84213" y="1989138"/>
            <a:ext cx="23050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How   much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03263" y="3084513"/>
            <a:ext cx="2305050" cy="585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How   many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03263" y="4181475"/>
            <a:ext cx="23050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How    much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84213" y="5219700"/>
            <a:ext cx="2305050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How many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7950" y="1989138"/>
            <a:ext cx="8785225" cy="3663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3500" dirty="0" smtClean="0">
                <a:sym typeface="+mn-ea"/>
              </a:rPr>
              <a:t>1. How (much/many) bananas do we need? 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3500" dirty="0" smtClean="0">
                <a:sym typeface="+mn-ea"/>
              </a:rPr>
              <a:t>2. How (much/many) sugar do we need?</a:t>
            </a:r>
            <a:r>
              <a:rPr lang="zh-CN" altLang="en-US" sz="3500" dirty="0" smtClean="0">
                <a:sym typeface="+mn-ea"/>
              </a:rPr>
              <a:t>  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3500" dirty="0" smtClean="0">
                <a:sym typeface="+mn-ea"/>
              </a:rPr>
              <a:t>3. How (much/many) bread do we need? 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3500" dirty="0" smtClean="0">
                <a:sym typeface="+mn-ea"/>
              </a:rPr>
              <a:t>4. How (much/many) tomatoes do we need? 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3500" dirty="0" smtClean="0">
                <a:sym typeface="+mn-ea"/>
              </a:rPr>
              <a:t>5. How (much/many) cheese do we need?</a:t>
            </a:r>
            <a:endParaRPr lang="zh-CN" altLang="en-US" sz="3500" dirty="0" smtClean="0">
              <a:sym typeface="+mn-ea"/>
            </a:endParaRPr>
          </a:p>
        </p:txBody>
      </p:sp>
      <p:sp>
        <p:nvSpPr>
          <p:cNvPr id="4" name="椭圆形标注 5"/>
          <p:cNvSpPr/>
          <p:nvPr/>
        </p:nvSpPr>
        <p:spPr bwMode="auto">
          <a:xfrm>
            <a:off x="4081463" y="4868863"/>
            <a:ext cx="1257300" cy="650875"/>
          </a:xfrm>
          <a:prstGeom prst="borderCallout1">
            <a:avLst>
              <a:gd name="adj1" fmla="val 161403"/>
              <a:gd name="adj2" fmla="val -4495"/>
              <a:gd name="adj3" fmla="val 97236"/>
              <a:gd name="adj4" fmla="val 26282"/>
            </a:avLst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形标注 6"/>
          <p:cNvSpPr/>
          <p:nvPr/>
        </p:nvSpPr>
        <p:spPr bwMode="auto">
          <a:xfrm>
            <a:off x="4056063" y="2803525"/>
            <a:ext cx="1125537" cy="649288"/>
          </a:xfrm>
          <a:prstGeom prst="borderCallout1">
            <a:avLst>
              <a:gd name="adj1" fmla="val -282"/>
              <a:gd name="adj2" fmla="val 94778"/>
              <a:gd name="adj3" fmla="val -94940"/>
              <a:gd name="adj4" fmla="val 144856"/>
            </a:avLst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形标注 9"/>
          <p:cNvSpPr>
            <a:spLocks noChangeArrowheads="1"/>
          </p:cNvSpPr>
          <p:nvPr/>
        </p:nvSpPr>
        <p:spPr bwMode="auto">
          <a:xfrm>
            <a:off x="1643063" y="4929188"/>
            <a:ext cx="1166812" cy="487362"/>
          </a:xfrm>
          <a:prstGeom prst="wedgeEllipseCallout">
            <a:avLst>
              <a:gd name="adj1" fmla="val -15949"/>
              <a:gd name="adj2" fmla="val 39829"/>
            </a:avLst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椭圆形标注 10"/>
          <p:cNvSpPr>
            <a:spLocks noChangeArrowheads="1"/>
          </p:cNvSpPr>
          <p:nvPr/>
        </p:nvSpPr>
        <p:spPr bwMode="auto">
          <a:xfrm>
            <a:off x="2843213" y="4294188"/>
            <a:ext cx="1085850" cy="563562"/>
          </a:xfrm>
          <a:prstGeom prst="wedgeEllipseCallout">
            <a:avLst>
              <a:gd name="adj1" fmla="val -15949"/>
              <a:gd name="adj2" fmla="val 39829"/>
            </a:avLst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椭圆形标注 11"/>
          <p:cNvSpPr>
            <a:spLocks noChangeArrowheads="1"/>
          </p:cNvSpPr>
          <p:nvPr/>
        </p:nvSpPr>
        <p:spPr bwMode="auto">
          <a:xfrm>
            <a:off x="1619250" y="3605213"/>
            <a:ext cx="1166813" cy="466725"/>
          </a:xfrm>
          <a:prstGeom prst="wedgeEllipseCallout">
            <a:avLst>
              <a:gd name="adj1" fmla="val -15949"/>
              <a:gd name="adj2" fmla="val 39829"/>
            </a:avLst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椭圆形标注 12"/>
          <p:cNvSpPr>
            <a:spLocks noChangeArrowheads="1"/>
          </p:cNvSpPr>
          <p:nvPr/>
        </p:nvSpPr>
        <p:spPr bwMode="auto">
          <a:xfrm>
            <a:off x="1619250" y="2925763"/>
            <a:ext cx="1166813" cy="431800"/>
          </a:xfrm>
          <a:prstGeom prst="wedgeEllipseCallout">
            <a:avLst>
              <a:gd name="adj1" fmla="val -15949"/>
              <a:gd name="adj2" fmla="val 39829"/>
            </a:avLst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椭圆形标注 13"/>
          <p:cNvSpPr>
            <a:spLocks noChangeArrowheads="1"/>
          </p:cNvSpPr>
          <p:nvPr/>
        </p:nvSpPr>
        <p:spPr bwMode="auto">
          <a:xfrm>
            <a:off x="2843213" y="2205038"/>
            <a:ext cx="1014412" cy="509587"/>
          </a:xfrm>
          <a:prstGeom prst="wedgeEllipseCallout">
            <a:avLst>
              <a:gd name="adj1" fmla="val -15949"/>
              <a:gd name="adj2" fmla="val 39829"/>
            </a:avLst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77825" y="808038"/>
            <a:ext cx="8964613" cy="6477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sym typeface="+mn-ea"/>
              </a:rPr>
              <a:t>Circle the correct word in each question.</a:t>
            </a:r>
            <a:endParaRPr lang="zh-CN" altLang="en-US" sz="36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18443" name="椭圆 11"/>
          <p:cNvSpPr>
            <a:spLocks noChangeArrowheads="1"/>
          </p:cNvSpPr>
          <p:nvPr/>
        </p:nvSpPr>
        <p:spPr bwMode="auto">
          <a:xfrm>
            <a:off x="250825" y="808038"/>
            <a:ext cx="1476375" cy="574675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58599" y="5600186"/>
            <a:ext cx="1296988" cy="115252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9691" y="1078529"/>
            <a:ext cx="1223962" cy="122396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8313" y="836613"/>
            <a:ext cx="6875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ea typeface="黑体" panose="02010609060101010101" pitchFamily="49" charset="-122"/>
              </a:rPr>
              <a:t>1.</a:t>
            </a:r>
            <a:r>
              <a:rPr lang="en-US" altLang="zh-CN" sz="2800" dirty="0">
                <a:solidFill>
                  <a:srgbClr val="FF0000"/>
                </a:solidFill>
                <a:ea typeface="黑体" panose="02010609060101010101" pitchFamily="49" charset="-122"/>
              </a:rPr>
              <a:t> machine  </a:t>
            </a:r>
            <a:r>
              <a:rPr lang="en-US" altLang="zh-CN" sz="2800" i="1" dirty="0">
                <a:solidFill>
                  <a:srgbClr val="FF0000"/>
                </a:solidFill>
                <a:ea typeface="黑体" panose="02010609060101010101" pitchFamily="49" charset="-122"/>
              </a:rPr>
              <a:t>n.</a:t>
            </a:r>
            <a:r>
              <a:rPr lang="en-US" altLang="zh-CN" sz="2800" dirty="0">
                <a:solidFill>
                  <a:srgbClr val="FF0000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800" dirty="0">
                <a:ea typeface="黑体" panose="02010609060101010101" pitchFamily="49" charset="-122"/>
              </a:rPr>
              <a:t>机器；机械装置</a:t>
            </a:r>
            <a:endParaRPr lang="en-US" altLang="zh-CN" sz="2800" dirty="0"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98475" y="1363663"/>
            <a:ext cx="82438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ea typeface="黑体" panose="02010609060101010101" pitchFamily="49" charset="-122"/>
              </a:rPr>
              <a:t>e.g. Do you know how to handle this machine?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ea typeface="黑体" panose="02010609060101010101" pitchFamily="49" charset="-122"/>
              </a:rPr>
              <a:t>      你知道如何操作这个机器吗？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5938" y="3065463"/>
            <a:ext cx="792162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zh-CN" sz="2800" dirty="0">
                <a:ea typeface="黑体" panose="02010609060101010101" pitchFamily="49" charset="-122"/>
              </a:rPr>
              <a:t>e.g. It takes a lot of time to </a:t>
            </a:r>
            <a:r>
              <a:rPr lang="en-US" altLang="zh-CN" sz="2800" dirty="0">
                <a:solidFill>
                  <a:srgbClr val="0000FF"/>
                </a:solidFill>
                <a:ea typeface="黑体" panose="02010609060101010101" pitchFamily="49" charset="-122"/>
              </a:rPr>
              <a:t>dig</a:t>
            </a:r>
            <a:r>
              <a:rPr lang="en-US" altLang="zh-CN" sz="2800" dirty="0">
                <a:ea typeface="黑体" panose="02010609060101010101" pitchFamily="49" charset="-122"/>
              </a:rPr>
              <a:t> a well.  </a:t>
            </a:r>
          </a:p>
          <a:p>
            <a:pPr eaLnBrk="1" hangingPunct="1">
              <a:lnSpc>
                <a:spcPct val="115000"/>
              </a:lnSpc>
            </a:pPr>
            <a:r>
              <a:rPr lang="zh-CN" altLang="en-US" sz="2800" dirty="0">
                <a:ea typeface="黑体" panose="02010609060101010101" pitchFamily="49" charset="-122"/>
              </a:rPr>
              <a:t>       挖一口井要花费很多时间。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68313" y="2562225"/>
            <a:ext cx="83169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ea typeface="黑体" panose="02010609060101010101" pitchFamily="49" charset="-122"/>
              </a:rPr>
              <a:t>2.</a:t>
            </a:r>
            <a:r>
              <a:rPr lang="en-US" altLang="zh-CN" sz="2800" dirty="0">
                <a:solidFill>
                  <a:srgbClr val="FF0000"/>
                </a:solidFill>
                <a:ea typeface="黑体" panose="02010609060101010101" pitchFamily="49" charset="-122"/>
              </a:rPr>
              <a:t> dig  </a:t>
            </a:r>
            <a:r>
              <a:rPr lang="en-US" altLang="zh-CN" sz="2800" i="1" dirty="0">
                <a:solidFill>
                  <a:srgbClr val="FF0000"/>
                </a:solidFill>
                <a:ea typeface="黑体" panose="02010609060101010101" pitchFamily="49" charset="-122"/>
              </a:rPr>
              <a:t>v.</a:t>
            </a:r>
            <a:r>
              <a:rPr lang="en-US" altLang="zh-CN" sz="2800" dirty="0">
                <a:solidFill>
                  <a:srgbClr val="FF0000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800" dirty="0">
                <a:solidFill>
                  <a:srgbClr val="FF0000"/>
                </a:solidFill>
                <a:ea typeface="黑体" panose="02010609060101010101" pitchFamily="49" charset="-122"/>
              </a:rPr>
              <a:t>掘（地）；凿（洞）挖（土）</a:t>
            </a:r>
            <a:endParaRPr lang="en-US" altLang="zh-CN" sz="2800" dirty="0">
              <a:ea typeface="黑体" panose="02010609060101010101" pitchFamily="49" charset="-122"/>
            </a:endParaRPr>
          </a:p>
        </p:txBody>
      </p:sp>
      <p:sp>
        <p:nvSpPr>
          <p:cNvPr id="7" name="Oval 22"/>
          <p:cNvSpPr>
            <a:spLocks noChangeArrowheads="1"/>
          </p:cNvSpPr>
          <p:nvPr/>
        </p:nvSpPr>
        <p:spPr bwMode="auto">
          <a:xfrm>
            <a:off x="5940425" y="549275"/>
            <a:ext cx="2928938" cy="8270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kern="1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Present new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kern="1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words</a:t>
            </a:r>
            <a:endParaRPr lang="zh-CN" altLang="en-US" sz="2800" kern="1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68313" y="4202113"/>
            <a:ext cx="6193744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ea typeface="黑体" panose="02010609060101010101" pitchFamily="49" charset="-122"/>
              </a:rPr>
              <a:t>3.</a:t>
            </a:r>
            <a:r>
              <a:rPr lang="en-US" altLang="zh-CN" sz="2800" dirty="0">
                <a:solidFill>
                  <a:srgbClr val="FF0000"/>
                </a:solidFill>
                <a:ea typeface="黑体" panose="02010609060101010101" pitchFamily="49" charset="-122"/>
              </a:rPr>
              <a:t> hole  </a:t>
            </a:r>
            <a:r>
              <a:rPr lang="en-US" altLang="zh-CN" sz="2800" i="1" dirty="0">
                <a:solidFill>
                  <a:srgbClr val="FF0000"/>
                </a:solidFill>
                <a:ea typeface="黑体" panose="02010609060101010101" pitchFamily="49" charset="-122"/>
              </a:rPr>
              <a:t>n.</a:t>
            </a:r>
            <a:r>
              <a:rPr lang="en-US" altLang="zh-CN" sz="2800" dirty="0">
                <a:solidFill>
                  <a:srgbClr val="FF0000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800" dirty="0">
                <a:ea typeface="黑体" panose="02010609060101010101" pitchFamily="49" charset="-122"/>
              </a:rPr>
              <a:t>洞；孔；坑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39737" y="4741863"/>
            <a:ext cx="808595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800" dirty="0">
                <a:ea typeface="黑体" panose="02010609060101010101" pitchFamily="49" charset="-122"/>
              </a:rPr>
              <a:t>e.g. There is a </a:t>
            </a:r>
            <a:r>
              <a:rPr lang="en-US" altLang="zh-CN" sz="2800" dirty="0">
                <a:solidFill>
                  <a:srgbClr val="0000FF"/>
                </a:solidFill>
                <a:ea typeface="黑体" panose="02010609060101010101" pitchFamily="49" charset="-122"/>
              </a:rPr>
              <a:t>hole</a:t>
            </a:r>
            <a:r>
              <a:rPr lang="en-US" altLang="zh-CN" sz="2800" dirty="0">
                <a:ea typeface="黑体" panose="02010609060101010101" pitchFamily="49" charset="-122"/>
              </a:rPr>
              <a:t> in the wall. </a:t>
            </a:r>
            <a:r>
              <a:rPr lang="zh-CN" altLang="en-US" sz="2800" dirty="0">
                <a:ea typeface="黑体" panose="02010609060101010101" pitchFamily="49" charset="-122"/>
              </a:rPr>
              <a:t>在墙上有个洞。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00063" y="5357813"/>
            <a:ext cx="54356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ea typeface="黑体" panose="02010609060101010101" pitchFamily="49" charset="-122"/>
              </a:rPr>
              <a:t>4. </a:t>
            </a:r>
            <a:r>
              <a:rPr lang="en-US" altLang="zh-CN" sz="2800" dirty="0">
                <a:solidFill>
                  <a:srgbClr val="FF0000"/>
                </a:solidFill>
                <a:ea typeface="黑体" panose="02010609060101010101" pitchFamily="49" charset="-122"/>
              </a:rPr>
              <a:t>corn </a:t>
            </a:r>
            <a:r>
              <a:rPr lang="en-US" altLang="zh-CN" sz="2800" dirty="0">
                <a:solidFill>
                  <a:srgbClr val="C00000"/>
                </a:solidFill>
                <a:ea typeface="黑体" panose="02010609060101010101" pitchFamily="49" charset="-122"/>
              </a:rPr>
              <a:t>  </a:t>
            </a:r>
            <a:r>
              <a:rPr lang="en-US" altLang="zh-CN" sz="2800" i="1" dirty="0">
                <a:solidFill>
                  <a:srgbClr val="C00000"/>
                </a:solidFill>
                <a:ea typeface="黑体" panose="02010609060101010101" pitchFamily="49" charset="-122"/>
              </a:rPr>
              <a:t>n.</a:t>
            </a:r>
            <a:r>
              <a:rPr lang="en-US" altLang="zh-CN" sz="2800" dirty="0">
                <a:solidFill>
                  <a:srgbClr val="C00000"/>
                </a:solidFill>
                <a:ea typeface="黑体" panose="02010609060101010101" pitchFamily="49" charset="-122"/>
              </a:rPr>
              <a:t>  </a:t>
            </a:r>
            <a:r>
              <a:rPr lang="zh-CN" altLang="en-US" sz="2800" dirty="0">
                <a:ea typeface="黑体" panose="02010609060101010101" pitchFamily="49" charset="-122"/>
              </a:rPr>
              <a:t>玉米；谷物</a:t>
            </a:r>
            <a:endParaRPr lang="en-US" altLang="zh-CN" sz="2800" dirty="0"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ea typeface="黑体" panose="02010609060101010101" pitchFamily="49" charset="-122"/>
              </a:rPr>
              <a:t>    </a:t>
            </a:r>
            <a:r>
              <a:rPr lang="en-US" altLang="zh-CN" sz="2800" dirty="0">
                <a:solidFill>
                  <a:srgbClr val="FF0000"/>
                </a:solidFill>
                <a:ea typeface="黑体" panose="02010609060101010101" pitchFamily="49" charset="-122"/>
              </a:rPr>
              <a:t>popcorn</a:t>
            </a:r>
            <a:r>
              <a:rPr lang="en-US" altLang="zh-CN" sz="2800" dirty="0">
                <a:ea typeface="黑体" panose="02010609060101010101" pitchFamily="49" charset="-122"/>
              </a:rPr>
              <a:t>   </a:t>
            </a:r>
            <a:r>
              <a:rPr lang="en-US" altLang="zh-CN" sz="2800" i="1" dirty="0">
                <a:ea typeface="黑体" panose="02010609060101010101" pitchFamily="49" charset="-122"/>
              </a:rPr>
              <a:t>n.</a:t>
            </a:r>
            <a:r>
              <a:rPr lang="en-US" altLang="zh-CN" sz="2800" dirty="0">
                <a:ea typeface="黑体" panose="02010609060101010101" pitchFamily="49" charset="-122"/>
              </a:rPr>
              <a:t>   </a:t>
            </a:r>
            <a:r>
              <a:rPr lang="zh-CN" altLang="en-US" sz="2800" dirty="0">
                <a:ea typeface="黑体" panose="02010609060101010101" pitchFamily="49" charset="-122"/>
              </a:rPr>
              <a:t>爆米花</a:t>
            </a:r>
            <a:r>
              <a:rPr lang="en-US" altLang="zh-CN" sz="2800" dirty="0">
                <a:ea typeface="黑体" panose="02010609060101010101" pitchFamily="49" charset="-122"/>
              </a:rPr>
              <a:t> </a:t>
            </a:r>
            <a:endParaRPr lang="zh-CN" altLang="en-US" sz="2800" dirty="0">
              <a:ea typeface="黑体" panose="02010609060101010101" pitchFamily="49" charset="-122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1" y="5214950"/>
            <a:ext cx="1077651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5929330"/>
            <a:ext cx="785818" cy="876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352425" y="396875"/>
            <a:ext cx="9188450" cy="10874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  <a:sym typeface="+mn-ea"/>
              </a:rPr>
              <a:t>Complete the questions and answers. Then match them.</a:t>
            </a:r>
            <a:endParaRPr lang="zh-CN" altLang="en-US" sz="2800" dirty="0" smtClean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11188" y="1320800"/>
            <a:ext cx="7848600" cy="2427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zh-CN" sz="2800" dirty="0" smtClean="0">
                <a:sym typeface="+mn-ea"/>
              </a:rPr>
              <a:t>___ 1. ___________ do you make popcorn?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zh-CN" sz="2800" dirty="0" smtClean="0">
                <a:sym typeface="+mn-ea"/>
              </a:rPr>
              <a:t>___ 2. ___________ corn do we need?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zh-CN" sz="2800" dirty="0" smtClean="0">
                <a:sym typeface="+mn-ea"/>
              </a:rPr>
              <a:t>___ 3. ___________ do we do next?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zh-CN" sz="2800" dirty="0" smtClean="0">
                <a:sym typeface="+mn-ea"/>
              </a:rPr>
              <a:t>___ 4. ___________ salt do we need?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zh-CN" sz="2800" dirty="0" smtClean="0">
                <a:sym typeface="+mn-ea"/>
              </a:rPr>
              <a:t>___ 5. Now can we eat it?</a:t>
            </a: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611188" y="3789363"/>
            <a:ext cx="7848600" cy="2632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609600" indent="-609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dirty="0" smtClean="0">
                <a:sym typeface="+mn-ea"/>
              </a:rPr>
              <a:t>a. Half a cup.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dirty="0" smtClean="0">
                <a:sym typeface="+mn-ea"/>
              </a:rPr>
              <a:t>b. ___, put the corn into the popcorn machine.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dirty="0" smtClean="0">
                <a:sym typeface="+mn-ea"/>
              </a:rPr>
              <a:t>c. Yes, we can!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dirty="0" smtClean="0">
                <a:sym typeface="+mn-ea"/>
              </a:rPr>
              <a:t>d.  Next, ___ on the machine. ___, add the salt.</a:t>
            </a:r>
            <a:endParaRPr lang="zh-CN" altLang="en-US" sz="2800" dirty="0" smtClean="0">
              <a:sym typeface="+mn-ea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dirty="0" smtClean="0">
                <a:sym typeface="+mn-ea"/>
              </a:rPr>
              <a:t>e. Just one spoon.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2"/>
          <p:cNvSpPr>
            <a:spLocks noChangeArrowheads="1"/>
          </p:cNvSpPr>
          <p:nvPr/>
        </p:nvSpPr>
        <p:spPr bwMode="auto">
          <a:xfrm>
            <a:off x="6942138" y="458788"/>
            <a:ext cx="2036762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600" kern="1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指导</a:t>
            </a:r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338138" y="620713"/>
            <a:ext cx="676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ea typeface="黑体" panose="02010609060101010101" pitchFamily="49" charset="-122"/>
              </a:rPr>
              <a:t>1.</a:t>
            </a:r>
            <a:r>
              <a:rPr lang="en-US" altLang="zh-CN" sz="2400">
                <a:solidFill>
                  <a:srgbClr val="FF0000"/>
                </a:solidFill>
                <a:ea typeface="黑体" panose="02010609060101010101" pitchFamily="49" charset="-122"/>
              </a:rPr>
              <a:t> How;  </a:t>
            </a:r>
            <a:r>
              <a:rPr lang="zh-CN" altLang="en-US" sz="2400">
                <a:ea typeface="黑体" panose="02010609060101010101" pitchFamily="49" charset="-122"/>
              </a:rPr>
              <a:t>句意“你如何制作爆米花？”</a:t>
            </a:r>
            <a:endParaRPr lang="en-US" altLang="zh-CN" sz="2400">
              <a:ea typeface="黑体" panose="02010609060101010101" pitchFamily="49" charset="-122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338138" y="1176338"/>
            <a:ext cx="8461375" cy="8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400" dirty="0">
                <a:ea typeface="黑体" panose="02010609060101010101" pitchFamily="49" charset="-122"/>
              </a:rPr>
              <a:t>2.</a:t>
            </a:r>
            <a:r>
              <a:rPr lang="en-US" altLang="zh-CN" sz="2400" dirty="0">
                <a:solidFill>
                  <a:srgbClr val="FF0000"/>
                </a:solidFill>
                <a:ea typeface="黑体" panose="02010609060101010101" pitchFamily="49" charset="-122"/>
              </a:rPr>
              <a:t> How much; </a:t>
            </a:r>
            <a:r>
              <a:rPr lang="zh-CN" altLang="en-US" sz="2400" dirty="0">
                <a:ea typeface="黑体" panose="02010609060101010101" pitchFamily="49" charset="-122"/>
              </a:rPr>
              <a:t>空格后是不可数名词</a:t>
            </a:r>
            <a:r>
              <a:rPr lang="en-US" altLang="zh-CN" sz="2400" dirty="0">
                <a:ea typeface="黑体" panose="02010609060101010101" pitchFamily="49" charset="-122"/>
              </a:rPr>
              <a:t>corn</a:t>
            </a:r>
            <a:r>
              <a:rPr lang="zh-CN" altLang="en-US" sz="2400" dirty="0">
                <a:ea typeface="黑体" panose="02010609060101010101" pitchFamily="49" charset="-122"/>
              </a:rPr>
              <a:t>，动词为</a:t>
            </a:r>
            <a:r>
              <a:rPr lang="en-US" altLang="zh-CN" sz="2400" dirty="0">
                <a:ea typeface="黑体" panose="02010609060101010101" pitchFamily="49" charset="-122"/>
              </a:rPr>
              <a:t>need</a:t>
            </a:r>
            <a:r>
              <a:rPr lang="zh-CN" altLang="en-US" sz="2400" dirty="0">
                <a:ea typeface="黑体" panose="02010609060101010101" pitchFamily="49" charset="-122"/>
              </a:rPr>
              <a:t>，可推知：我们需要多少玉米？</a:t>
            </a:r>
            <a:r>
              <a:rPr lang="en-US" altLang="zh-CN" sz="2400" dirty="0">
                <a:ea typeface="黑体" panose="02010609060101010101" pitchFamily="49" charset="-122"/>
              </a:rPr>
              <a:t>    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338138" y="2178050"/>
            <a:ext cx="8640762" cy="49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ea typeface="黑体" panose="02010609060101010101" pitchFamily="49" charset="-122"/>
              </a:rPr>
              <a:t>3.</a:t>
            </a:r>
            <a:r>
              <a:rPr lang="en-US" altLang="zh-CN" sz="2400" dirty="0">
                <a:solidFill>
                  <a:srgbClr val="FF0000"/>
                </a:solidFill>
                <a:ea typeface="黑体" panose="02010609060101010101" pitchFamily="49" charset="-122"/>
              </a:rPr>
              <a:t> What; </a:t>
            </a:r>
            <a:r>
              <a:rPr lang="zh-CN" altLang="en-US" sz="2400" dirty="0">
                <a:ea typeface="黑体" panose="02010609060101010101" pitchFamily="49" charset="-122"/>
              </a:rPr>
              <a:t>本句有动词</a:t>
            </a:r>
            <a:r>
              <a:rPr lang="en-US" altLang="zh-CN" sz="2400" dirty="0">
                <a:ea typeface="黑体" panose="02010609060101010101" pitchFamily="49" charset="-122"/>
              </a:rPr>
              <a:t>do</a:t>
            </a:r>
            <a:r>
              <a:rPr lang="zh-CN" altLang="en-US" sz="2400" dirty="0">
                <a:ea typeface="黑体" panose="02010609060101010101" pitchFamily="49" charset="-122"/>
              </a:rPr>
              <a:t>，故空格处应用特殊疑问词</a:t>
            </a:r>
            <a:r>
              <a:rPr lang="en-US" altLang="zh-CN" sz="2400" dirty="0">
                <a:ea typeface="黑体" panose="02010609060101010101" pitchFamily="49" charset="-122"/>
              </a:rPr>
              <a:t>what</a:t>
            </a:r>
            <a:r>
              <a:rPr lang="zh-CN" altLang="en-US" sz="2400" dirty="0">
                <a:ea typeface="黑体" panose="02010609060101010101" pitchFamily="49" charset="-122"/>
              </a:rPr>
              <a:t>。</a:t>
            </a:r>
            <a:endParaRPr lang="en-US" altLang="zh-CN" sz="2400" dirty="0">
              <a:ea typeface="黑体" panose="02010609060101010101" pitchFamily="49" charset="-122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38138" y="2751138"/>
            <a:ext cx="8569325" cy="8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400">
                <a:ea typeface="黑体" panose="02010609060101010101" pitchFamily="49" charset="-122"/>
              </a:rPr>
              <a:t>4.</a:t>
            </a:r>
            <a:r>
              <a:rPr lang="en-US" altLang="zh-CN" sz="2400">
                <a:solidFill>
                  <a:srgbClr val="FF0000"/>
                </a:solidFill>
                <a:ea typeface="黑体" panose="02010609060101010101" pitchFamily="49" charset="-122"/>
              </a:rPr>
              <a:t> How much; </a:t>
            </a:r>
            <a:r>
              <a:rPr lang="zh-CN" altLang="en-US" sz="2400">
                <a:ea typeface="黑体" panose="02010609060101010101" pitchFamily="49" charset="-122"/>
              </a:rPr>
              <a:t>空格后是不可数名词</a:t>
            </a:r>
            <a:r>
              <a:rPr lang="en-US" altLang="zh-CN" sz="2400">
                <a:ea typeface="黑体" panose="02010609060101010101" pitchFamily="49" charset="-122"/>
              </a:rPr>
              <a:t>salt</a:t>
            </a:r>
            <a:r>
              <a:rPr lang="zh-CN" altLang="en-US" sz="2400">
                <a:ea typeface="黑体" panose="02010609060101010101" pitchFamily="49" charset="-122"/>
              </a:rPr>
              <a:t>，动词为</a:t>
            </a:r>
            <a:r>
              <a:rPr lang="en-US" altLang="zh-CN" sz="2400">
                <a:ea typeface="黑体" panose="02010609060101010101" pitchFamily="49" charset="-122"/>
              </a:rPr>
              <a:t>need</a:t>
            </a:r>
            <a:r>
              <a:rPr lang="zh-CN" altLang="en-US" sz="2400">
                <a:ea typeface="黑体" panose="02010609060101010101" pitchFamily="49" charset="-122"/>
              </a:rPr>
              <a:t>，可推知：我们需要多少盐？</a:t>
            </a:r>
            <a:endParaRPr lang="en-US" altLang="zh-CN" sz="2400">
              <a:ea typeface="黑体" panose="02010609060101010101" pitchFamily="49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4013" y="4945063"/>
            <a:ext cx="8893175" cy="137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>
                <a:solidFill>
                  <a:srgbClr val="00B0F0"/>
                </a:solidFill>
                <a:ea typeface="黑体" panose="02010609060101010101" pitchFamily="49" charset="-122"/>
              </a:rPr>
              <a:t>d. </a:t>
            </a:r>
            <a:r>
              <a:rPr lang="en-US" altLang="zh-CN" sz="2400">
                <a:solidFill>
                  <a:srgbClr val="C00000"/>
                </a:solidFill>
                <a:ea typeface="黑体" panose="02010609060101010101" pitchFamily="49" charset="-122"/>
              </a:rPr>
              <a:t>turn;</a:t>
            </a:r>
            <a:r>
              <a:rPr lang="en-US" altLang="zh-CN" sz="2400">
                <a:solidFill>
                  <a:srgbClr val="00B0F0"/>
                </a:solidFill>
                <a:ea typeface="黑体" panose="02010609060101010101" pitchFamily="49" charset="-122"/>
              </a:rPr>
              <a:t> </a:t>
            </a:r>
            <a:r>
              <a:rPr lang="zh-CN" altLang="en-US" sz="2400">
                <a:ea typeface="黑体" panose="02010609060101010101" pitchFamily="49" charset="-122"/>
              </a:rPr>
              <a:t>由空格后的</a:t>
            </a:r>
            <a:r>
              <a:rPr lang="en-US" altLang="zh-CN" sz="2400">
                <a:ea typeface="黑体" panose="02010609060101010101" pitchFamily="49" charset="-122"/>
              </a:rPr>
              <a:t>on the machine</a:t>
            </a:r>
            <a:r>
              <a:rPr lang="zh-CN" altLang="en-US" sz="2400">
                <a:ea typeface="黑体" panose="02010609060101010101" pitchFamily="49" charset="-122"/>
              </a:rPr>
              <a:t>，一词可知空格处为</a:t>
            </a:r>
            <a:r>
              <a:rPr lang="en-US" altLang="zh-CN" sz="2400">
                <a:ea typeface="黑体" panose="02010609060101010101" pitchFamily="49" charset="-122"/>
              </a:rPr>
              <a:t>turn</a:t>
            </a:r>
            <a:r>
              <a:rPr lang="zh-CN" altLang="en-US" sz="2400">
                <a:ea typeface="黑体" panose="02010609060101010101" pitchFamily="49" charset="-122"/>
              </a:rPr>
              <a:t>一词，</a:t>
            </a:r>
            <a:r>
              <a:rPr lang="en-US" altLang="zh-CN" sz="2400">
                <a:ea typeface="黑体" panose="02010609060101010101" pitchFamily="49" charset="-122"/>
              </a:rPr>
              <a:t>turn on</a:t>
            </a:r>
            <a:r>
              <a:rPr lang="zh-CN" altLang="en-US" sz="2400">
                <a:ea typeface="黑体" panose="02010609060101010101" pitchFamily="49" charset="-122"/>
              </a:rPr>
              <a:t>打开。</a:t>
            </a:r>
            <a:r>
              <a:rPr lang="zh-CN" altLang="en-US" sz="2400">
                <a:solidFill>
                  <a:srgbClr val="FF0000"/>
                </a:solidFill>
                <a:ea typeface="黑体" panose="02010609060101010101" pitchFamily="49" charset="-122"/>
              </a:rPr>
              <a:t>F</a:t>
            </a:r>
            <a:r>
              <a:rPr lang="en-US" altLang="zh-CN" sz="2400">
                <a:solidFill>
                  <a:srgbClr val="FF0000"/>
                </a:solidFill>
                <a:ea typeface="黑体" panose="02010609060101010101" pitchFamily="49" charset="-122"/>
              </a:rPr>
              <a:t>inally;</a:t>
            </a:r>
            <a:r>
              <a:rPr lang="en-US" altLang="zh-CN" sz="2400">
                <a:ea typeface="黑体" panose="02010609060101010101" pitchFamily="49" charset="-122"/>
              </a:rPr>
              <a:t> </a:t>
            </a:r>
            <a:r>
              <a:rPr lang="zh-CN" altLang="en-US" sz="2400">
                <a:ea typeface="黑体" panose="02010609060101010101" pitchFamily="49" charset="-122"/>
              </a:rPr>
              <a:t>由最后的一词“加点盐”，可知这是最后一件事情，故应填</a:t>
            </a:r>
            <a:r>
              <a:rPr lang="en-US" altLang="zh-CN" sz="2400">
                <a:ea typeface="黑体" panose="02010609060101010101" pitchFamily="49" charset="-122"/>
              </a:rPr>
              <a:t>finally</a:t>
            </a:r>
            <a:r>
              <a:rPr lang="zh-CN" altLang="en-US" sz="2400">
                <a:ea typeface="黑体" panose="02010609060101010101" pitchFamily="49" charset="-122"/>
              </a:rPr>
              <a:t>一词。</a:t>
            </a:r>
            <a:endParaRPr lang="en-US" altLang="zh-CN" sz="2400">
              <a:ea typeface="黑体" panose="02010609060101010101" pitchFamily="49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4013" y="3771900"/>
            <a:ext cx="8321675" cy="99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>
                <a:solidFill>
                  <a:srgbClr val="00B0F0"/>
                </a:solidFill>
                <a:ea typeface="黑体" panose="02010609060101010101" pitchFamily="49" charset="-122"/>
              </a:rPr>
              <a:t>b. </a:t>
            </a:r>
            <a:r>
              <a:rPr lang="en-US" altLang="zh-CN" sz="2400">
                <a:solidFill>
                  <a:srgbClr val="C00000"/>
                </a:solidFill>
                <a:ea typeface="黑体" panose="02010609060101010101" pitchFamily="49" charset="-122"/>
              </a:rPr>
              <a:t>First</a:t>
            </a:r>
            <a:r>
              <a:rPr lang="en-US" altLang="zh-CN" sz="2400">
                <a:solidFill>
                  <a:srgbClr val="00B0F0"/>
                </a:solidFill>
                <a:ea typeface="黑体" panose="02010609060101010101" pitchFamily="49" charset="-122"/>
              </a:rPr>
              <a:t>; </a:t>
            </a:r>
            <a:r>
              <a:rPr lang="zh-CN" altLang="en-US" sz="2400">
                <a:ea typeface="黑体" panose="02010609060101010101" pitchFamily="49" charset="-122"/>
              </a:rPr>
              <a:t>句意“将玉米放进爆米机里”，由常识可知，这是爆爆米花的第一件事情。</a:t>
            </a:r>
            <a:r>
              <a:rPr lang="en-US" altLang="zh-CN" sz="2400">
                <a:ea typeface="黑体" panose="02010609060101010101" pitchFamily="49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50824" y="1930747"/>
            <a:ext cx="8124825" cy="46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400" dirty="0">
                <a:solidFill>
                  <a:srgbClr val="00B0F0"/>
                </a:solidFill>
                <a:ea typeface="黑体" panose="02010609060101010101" pitchFamily="49" charset="-122"/>
              </a:rPr>
              <a:t>2. </a:t>
            </a:r>
            <a:r>
              <a:rPr lang="en-US" altLang="zh-CN" sz="2400" dirty="0">
                <a:solidFill>
                  <a:srgbClr val="C00000"/>
                </a:solidFill>
                <a:ea typeface="黑体" panose="02010609060101010101" pitchFamily="49" charset="-122"/>
              </a:rPr>
              <a:t>a;</a:t>
            </a:r>
            <a:r>
              <a:rPr lang="en-US" altLang="zh-CN" sz="2400" dirty="0">
                <a:solidFill>
                  <a:srgbClr val="00B0F0"/>
                </a:solidFill>
                <a:ea typeface="黑体" panose="02010609060101010101" pitchFamily="49" charset="-122"/>
              </a:rPr>
              <a:t> </a:t>
            </a:r>
            <a:r>
              <a:rPr lang="zh-CN" altLang="en-US" sz="2400" dirty="0">
                <a:ea typeface="黑体" panose="02010609060101010101" pitchFamily="49" charset="-122"/>
              </a:rPr>
              <a:t>由常识可知，爆米花时所用玉米的数量大约为半茶杯。</a:t>
            </a:r>
            <a:endParaRPr lang="en-US" altLang="zh-CN" sz="2400" dirty="0">
              <a:ea typeface="黑体" panose="02010609060101010101" pitchFamily="49" charset="-122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0825" y="1194445"/>
            <a:ext cx="835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00B0F0"/>
                </a:solidFill>
                <a:ea typeface="黑体" panose="02010609060101010101" pitchFamily="49" charset="-122"/>
              </a:rPr>
              <a:t>1. </a:t>
            </a:r>
            <a:r>
              <a:rPr lang="en-US" altLang="zh-CN" sz="2400" dirty="0">
                <a:solidFill>
                  <a:srgbClr val="C00000"/>
                </a:solidFill>
                <a:ea typeface="黑体" panose="02010609060101010101" pitchFamily="49" charset="-122"/>
              </a:rPr>
              <a:t>b</a:t>
            </a:r>
            <a:r>
              <a:rPr lang="en-US" altLang="zh-CN" sz="2400" dirty="0">
                <a:solidFill>
                  <a:srgbClr val="00B0F0"/>
                </a:solidFill>
                <a:ea typeface="黑体" panose="02010609060101010101" pitchFamily="49" charset="-122"/>
              </a:rPr>
              <a:t>; </a:t>
            </a:r>
            <a:r>
              <a:rPr lang="zh-CN" altLang="en-US" sz="2400" dirty="0">
                <a:ea typeface="黑体" panose="02010609060101010101" pitchFamily="49" charset="-122"/>
              </a:rPr>
              <a:t>由问句可知应回答爆米花的制作过程。</a:t>
            </a:r>
            <a:endParaRPr lang="en-US" altLang="zh-CN" sz="2400" dirty="0">
              <a:ea typeface="黑体" panose="02010609060101010101" pitchFamily="49" charset="-122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50825" y="2922588"/>
            <a:ext cx="8713788" cy="46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400">
                <a:solidFill>
                  <a:srgbClr val="00B0F0"/>
                </a:solidFill>
                <a:ea typeface="黑体" panose="02010609060101010101" pitchFamily="49" charset="-122"/>
              </a:rPr>
              <a:t>3. </a:t>
            </a:r>
            <a:r>
              <a:rPr lang="en-US" altLang="zh-CN" sz="2400">
                <a:solidFill>
                  <a:srgbClr val="C00000"/>
                </a:solidFill>
                <a:ea typeface="黑体" panose="02010609060101010101" pitchFamily="49" charset="-122"/>
              </a:rPr>
              <a:t>d</a:t>
            </a:r>
            <a:r>
              <a:rPr lang="en-US" altLang="zh-CN" sz="2400">
                <a:solidFill>
                  <a:srgbClr val="00B0F0"/>
                </a:solidFill>
                <a:ea typeface="黑体" panose="02010609060101010101" pitchFamily="49" charset="-122"/>
              </a:rPr>
              <a:t>; </a:t>
            </a:r>
            <a:r>
              <a:rPr lang="zh-CN" altLang="en-US" sz="2400">
                <a:ea typeface="黑体" panose="02010609060101010101" pitchFamily="49" charset="-122"/>
              </a:rPr>
              <a:t>本句所答为接下来所做的事情，符合问句的意思。</a:t>
            </a:r>
            <a:endParaRPr lang="en-US" altLang="zh-CN" sz="2400">
              <a:ea typeface="黑体" panose="02010609060101010101" pitchFamily="49" charset="-122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0825" y="3729038"/>
            <a:ext cx="8353425" cy="8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400">
                <a:solidFill>
                  <a:srgbClr val="00B0F0"/>
                </a:solidFill>
                <a:ea typeface="黑体" panose="02010609060101010101" pitchFamily="49" charset="-122"/>
              </a:rPr>
              <a:t>4. </a:t>
            </a:r>
            <a:r>
              <a:rPr lang="en-US" altLang="zh-CN" sz="2400">
                <a:solidFill>
                  <a:srgbClr val="C00000"/>
                </a:solidFill>
                <a:ea typeface="黑体" panose="02010609060101010101" pitchFamily="49" charset="-122"/>
              </a:rPr>
              <a:t>e;</a:t>
            </a:r>
            <a:r>
              <a:rPr lang="en-US" altLang="zh-CN" sz="2400">
                <a:solidFill>
                  <a:srgbClr val="00B0F0"/>
                </a:solidFill>
                <a:ea typeface="黑体" panose="02010609060101010101" pitchFamily="49" charset="-122"/>
              </a:rPr>
              <a:t> </a:t>
            </a:r>
            <a:r>
              <a:rPr lang="zh-CN" altLang="en-US" sz="2400">
                <a:ea typeface="黑体" panose="02010609060101010101" pitchFamily="49" charset="-122"/>
              </a:rPr>
              <a:t>由常识可知我们所需的盐不用太多，有一小匙便可，故选</a:t>
            </a:r>
            <a:r>
              <a:rPr lang="en-US" altLang="zh-CN" sz="2400">
                <a:ea typeface="黑体" panose="02010609060101010101" pitchFamily="49" charset="-122"/>
              </a:rPr>
              <a:t>e</a:t>
            </a:r>
            <a:r>
              <a:rPr lang="zh-CN" altLang="en-US" sz="2400">
                <a:ea typeface="黑体" panose="02010609060101010101" pitchFamily="49" charset="-122"/>
              </a:rPr>
              <a:t>。</a:t>
            </a:r>
            <a:r>
              <a:rPr lang="en-US" altLang="zh-CN" sz="2400"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0825" y="4918075"/>
            <a:ext cx="8353425" cy="46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400">
                <a:solidFill>
                  <a:srgbClr val="00B0F0"/>
                </a:solidFill>
                <a:ea typeface="黑体" panose="02010609060101010101" pitchFamily="49" charset="-122"/>
              </a:rPr>
              <a:t>5. </a:t>
            </a:r>
            <a:r>
              <a:rPr lang="en-US" altLang="zh-CN" sz="2400">
                <a:solidFill>
                  <a:srgbClr val="C00000"/>
                </a:solidFill>
                <a:ea typeface="黑体" panose="02010609060101010101" pitchFamily="49" charset="-122"/>
              </a:rPr>
              <a:t>c;</a:t>
            </a:r>
            <a:r>
              <a:rPr lang="en-US" altLang="zh-CN" sz="2400">
                <a:solidFill>
                  <a:srgbClr val="00B0F0"/>
                </a:solidFill>
                <a:ea typeface="黑体" panose="02010609060101010101" pitchFamily="49" charset="-122"/>
              </a:rPr>
              <a:t> </a:t>
            </a:r>
            <a:r>
              <a:rPr lang="zh-CN" altLang="en-US" sz="2400">
                <a:ea typeface="黑体" panose="02010609060101010101" pitchFamily="49" charset="-122"/>
              </a:rPr>
              <a:t>问句为一般疑问句，故应用</a:t>
            </a:r>
            <a:r>
              <a:rPr lang="en-US" altLang="zh-CN" sz="2400">
                <a:ea typeface="黑体" panose="02010609060101010101" pitchFamily="49" charset="-122"/>
              </a:rPr>
              <a:t>yes</a:t>
            </a:r>
            <a:r>
              <a:rPr lang="zh-CN" altLang="en-US" sz="2400">
                <a:ea typeface="黑体" panose="02010609060101010101" pitchFamily="49" charset="-122"/>
              </a:rPr>
              <a:t>或</a:t>
            </a:r>
            <a:r>
              <a:rPr lang="en-US" altLang="zh-CN" sz="2400">
                <a:ea typeface="黑体" panose="02010609060101010101" pitchFamily="49" charset="-122"/>
              </a:rPr>
              <a:t>no</a:t>
            </a:r>
            <a:r>
              <a:rPr lang="zh-CN" altLang="en-US" sz="2400">
                <a:ea typeface="黑体" panose="02010609060101010101" pitchFamily="49" charset="-122"/>
              </a:rPr>
              <a:t>来回答。</a:t>
            </a:r>
            <a:r>
              <a:rPr lang="en-US" altLang="zh-CN" sz="2400">
                <a:ea typeface="黑体" panose="02010609060101010101" pitchFamily="49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611188" y="396875"/>
            <a:ext cx="8545512" cy="10874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  <a:sym typeface="+mn-ea"/>
              </a:rPr>
              <a:t>Check the answers.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11188" y="1320800"/>
            <a:ext cx="7993062" cy="2427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zh-CN" sz="2800" dirty="0" smtClean="0">
                <a:sym typeface="+mn-ea"/>
              </a:rPr>
              <a:t>___ 1. ___________ do you make popcorn?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zh-CN" sz="2800" dirty="0" smtClean="0">
                <a:sym typeface="+mn-ea"/>
              </a:rPr>
              <a:t>___ 2. ___________ corn do we need?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zh-CN" sz="2800" dirty="0" smtClean="0">
                <a:sym typeface="+mn-ea"/>
              </a:rPr>
              <a:t>___ 3. ___________ do we do next?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zh-CN" sz="2800" dirty="0" smtClean="0">
                <a:sym typeface="+mn-ea"/>
              </a:rPr>
              <a:t>___ 4. ___________ salt do we need?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zh-CN" sz="2800" dirty="0" smtClean="0">
                <a:sym typeface="+mn-ea"/>
              </a:rPr>
              <a:t>___ 5. Now can we eat it?</a:t>
            </a: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611188" y="3860800"/>
            <a:ext cx="7993062" cy="2632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609600" indent="-609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dirty="0" smtClean="0">
                <a:sym typeface="+mn-ea"/>
              </a:rPr>
              <a:t>a. Half a cup.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dirty="0" smtClean="0">
                <a:sym typeface="+mn-ea"/>
              </a:rPr>
              <a:t>b. ______, put the corn into the popcorn machine.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dirty="0" smtClean="0">
                <a:sym typeface="+mn-ea"/>
              </a:rPr>
              <a:t>c. Yes, we can!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dirty="0" smtClean="0">
                <a:sym typeface="+mn-ea"/>
              </a:rPr>
              <a:t>d.  Next, ____ on the machine. _____, add the salt.</a:t>
            </a:r>
            <a:endParaRPr lang="zh-CN" altLang="en-US" sz="2800" dirty="0" smtClean="0">
              <a:sym typeface="+mn-ea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dirty="0" smtClean="0">
                <a:sym typeface="+mn-ea"/>
              </a:rPr>
              <a:t>e. Just one spoon.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124075" y="1320800"/>
            <a:ext cx="884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How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835150" y="1801813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How much 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124075" y="2330450"/>
            <a:ext cx="960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What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854200" y="2813050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How much 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844550" y="1811338"/>
            <a:ext cx="34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a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33438" y="2333625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d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65188" y="2813050"/>
            <a:ext cx="34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e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844550" y="3265488"/>
            <a:ext cx="34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c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833438" y="1301750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b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187450" y="4456113"/>
            <a:ext cx="842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First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051050" y="5426075"/>
            <a:ext cx="763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turn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027613" y="5426075"/>
            <a:ext cx="1200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Finally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2"/>
          <p:cNvSpPr>
            <a:spLocks noChangeArrowheads="1"/>
          </p:cNvSpPr>
          <p:nvPr/>
        </p:nvSpPr>
        <p:spPr bwMode="auto">
          <a:xfrm>
            <a:off x="6970713" y="657225"/>
            <a:ext cx="2065337" cy="8270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600" kern="1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Talking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lum bright="12000" contrast="6000"/>
          </a:blip>
          <a:srcRect/>
          <a:stretch>
            <a:fillRect/>
          </a:stretch>
        </p:blipFill>
        <p:spPr bwMode="auto">
          <a:xfrm>
            <a:off x="1531938" y="981075"/>
            <a:ext cx="5508625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558800" y="4797425"/>
            <a:ext cx="85852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 First, put the corn into the popcorn machine.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 Next, turn on the machine.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 Finally, add the salt. And you can eat it now.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39750" y="2205038"/>
            <a:ext cx="7200900" cy="34559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931863" y="2492375"/>
          <a:ext cx="6442075" cy="2617788"/>
        </p:xfrm>
        <a:graphic>
          <a:graphicData uri="http://schemas.openxmlformats.org/drawingml/2006/table">
            <a:tbl>
              <a:tblPr/>
              <a:tblGrid>
                <a:gridCol w="644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7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plant a tree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make beef noodles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wash clothes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take out a book from the library</a:t>
                      </a:r>
                      <a:endParaRPr kumimoji="0" lang="zh-CN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9750" y="692150"/>
            <a:ext cx="8064500" cy="13668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  <a:defRPr/>
            </a:pPr>
            <a:r>
              <a:rPr lang="en-US" altLang="zh-CN" sz="3600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  <a:sym typeface="+mn-ea"/>
              </a:rPr>
              <a:t>Write how to do one of the following things. Then tell your partner how to do it. </a:t>
            </a:r>
          </a:p>
        </p:txBody>
      </p:sp>
      <p:sp>
        <p:nvSpPr>
          <p:cNvPr id="5" name="Oval 22"/>
          <p:cNvSpPr>
            <a:spLocks noChangeArrowheads="1"/>
          </p:cNvSpPr>
          <p:nvPr/>
        </p:nvSpPr>
        <p:spPr bwMode="auto">
          <a:xfrm rot="21203427">
            <a:off x="5113338" y="5392738"/>
            <a:ext cx="3289300" cy="8270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600" kern="1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Try to do it!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1"/>
          <p:cNvSpPr>
            <a:spLocks noGrp="1" noChangeArrowheads="1"/>
          </p:cNvSpPr>
          <p:nvPr>
            <p:ph type="title"/>
          </p:nvPr>
        </p:nvSpPr>
        <p:spPr>
          <a:xfrm>
            <a:off x="527844" y="620713"/>
            <a:ext cx="8066087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能准确运用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how much, how many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短语询问不可数名词和可数名词的数量。</a:t>
            </a:r>
            <a:b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能恰当运用表示顺序的副词表达制作步骤的先后顺序。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/>
            </a:r>
            <a:b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懂得不同的国家地区有不同的生活饮食习惯，并学会尊重。</a:t>
            </a:r>
            <a:b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能有自己动手制作食物的生活情趣，并与他人分享美食。</a:t>
            </a:r>
            <a:b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5.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能从品尝美食想到珍惜食物。</a:t>
            </a:r>
          </a:p>
        </p:txBody>
      </p:sp>
      <p:sp>
        <p:nvSpPr>
          <p:cNvPr id="3" name="矩形 2"/>
          <p:cNvSpPr/>
          <p:nvPr/>
        </p:nvSpPr>
        <p:spPr>
          <a:xfrm>
            <a:off x="3541713" y="620713"/>
            <a:ext cx="2038350" cy="646112"/>
          </a:xfrm>
          <a:prstGeom prst="rect">
            <a:avLst/>
          </a:prstGeom>
          <a:solidFill>
            <a:srgbClr val="669900"/>
          </a:solidFill>
        </p:spPr>
        <p:txBody>
          <a:bodyPr wrap="none">
            <a:spAutoFit/>
          </a:bodyPr>
          <a:lstStyle/>
          <a:p>
            <a:pPr defTabSz="912495" eaLnBrk="0" hangingPunct="0">
              <a:defRPr/>
            </a:pPr>
            <a:r>
              <a:rPr lang="zh-CN" altLang="en-US" sz="3600" b="1" dirty="0">
                <a:latin typeface="+mn-ea"/>
                <a:sym typeface="+mn-ea"/>
              </a:rPr>
              <a:t>学习目标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 bwMode="auto">
          <a:xfrm>
            <a:off x="611188" y="1693863"/>
            <a:ext cx="7637462" cy="4471987"/>
          </a:xfrm>
          <a:prstGeom prst="roundRect">
            <a:avLst>
              <a:gd name="adj" fmla="val 9762"/>
            </a:avLst>
          </a:prstGeom>
          <a:solidFill>
            <a:srgbClr val="FFFFCC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zh-CN" dirty="0">
              <a:solidFill>
                <a:srgbClr val="000000"/>
              </a:solidFill>
            </a:endParaRPr>
          </a:p>
        </p:txBody>
      </p:sp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877888" y="1944688"/>
            <a:ext cx="710406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ea typeface="黑体" panose="02010609060101010101" pitchFamily="49" charset="-122"/>
              </a:rPr>
              <a:t>1. </a:t>
            </a:r>
            <a:r>
              <a:rPr lang="zh-CN" altLang="en-US" sz="2800" dirty="0">
                <a:ea typeface="黑体" panose="02010609060101010101" pitchFamily="49" charset="-122"/>
              </a:rPr>
              <a:t>根据生活经验，将如何做这些事情的过     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ea typeface="黑体" panose="02010609060101010101" pitchFamily="49" charset="-122"/>
              </a:rPr>
              <a:t>    程写出来。如果自己不会做，可以让会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ea typeface="黑体" panose="02010609060101010101" pitchFamily="49" charset="-122"/>
              </a:rPr>
              <a:t>    做的同学分享下他们的做法。</a:t>
            </a:r>
            <a:endParaRPr lang="en-US" altLang="zh-CN" sz="2800" dirty="0"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ea typeface="黑体" panose="02010609060101010101" pitchFamily="49" charset="-122"/>
              </a:rPr>
              <a:t>2. </a:t>
            </a:r>
            <a:r>
              <a:rPr lang="zh-CN" altLang="en-US" sz="2800" dirty="0">
                <a:ea typeface="黑体" panose="02010609060101010101" pitchFamily="49" charset="-122"/>
              </a:rPr>
              <a:t>注意，恰当用</a:t>
            </a:r>
            <a:r>
              <a:rPr lang="en-US" altLang="zh-CN" sz="2800" dirty="0">
                <a:ea typeface="黑体" panose="02010609060101010101" pitchFamily="49" charset="-122"/>
              </a:rPr>
              <a:t>first, next, then, finally</a:t>
            </a:r>
            <a:r>
              <a:rPr lang="zh-CN" altLang="en-US" sz="2800" dirty="0">
                <a:ea typeface="黑体" panose="02010609060101010101" pitchFamily="49" charset="-122"/>
              </a:rPr>
              <a:t>等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ea typeface="黑体" panose="02010609060101010101" pitchFamily="49" charset="-122"/>
              </a:rPr>
              <a:t>    表示做事情顺序的词汇，让你的描述更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ea typeface="黑体" panose="02010609060101010101" pitchFamily="49" charset="-122"/>
              </a:rPr>
              <a:t>    加清晰。</a:t>
            </a:r>
            <a:endParaRPr lang="en-US" altLang="zh-CN" sz="2800" dirty="0">
              <a:ea typeface="黑体" panose="02010609060101010101" pitchFamily="49" charset="-122"/>
            </a:endParaRPr>
          </a:p>
        </p:txBody>
      </p:sp>
      <p:sp>
        <p:nvSpPr>
          <p:cNvPr id="3" name="Oval 22"/>
          <p:cNvSpPr>
            <a:spLocks noChangeArrowheads="1"/>
          </p:cNvSpPr>
          <p:nvPr/>
        </p:nvSpPr>
        <p:spPr bwMode="auto">
          <a:xfrm>
            <a:off x="6659563" y="992188"/>
            <a:ext cx="1800225" cy="8270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600" kern="1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指导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11150" y="2552700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Dig a hole.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190875" y="2560638"/>
            <a:ext cx="23415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Put the tree in the hole.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975350" y="2573338"/>
            <a:ext cx="2997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Put the soil back into the hole.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8738" y="5805488"/>
            <a:ext cx="3384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Water the tree.</a:t>
            </a:r>
          </a:p>
        </p:txBody>
      </p:sp>
      <p:pic>
        <p:nvPicPr>
          <p:cNvPr id="6" name="Picture 2" descr="http://t2.baidu.com/it/u=3598966963,1627142788&amp;fm=21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6013" y="3813175"/>
            <a:ext cx="211772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t3.baidu.com/it/u=3032270538,946215776&amp;fm=23&amp;gp=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887413"/>
            <a:ext cx="1801813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t2.baidu.com/it/u=2460190831,3657267028&amp;fm=23&amp;gp=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300" y="981075"/>
            <a:ext cx="221773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t1.baidu.com/it/u=2756434071,2419118629&amp;fm=23&amp;gp=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25" y="936625"/>
            <a:ext cx="179228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http://t2.baidu.com/it/u=911722369,2600306343&amp;fm=23&amp;gp=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300" y="4137025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773738" y="4922838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It’s OK 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"/>
          <p:cNvSpPr>
            <a:spLocks noChangeArrowheads="1"/>
          </p:cNvSpPr>
          <p:nvPr/>
        </p:nvSpPr>
        <p:spPr bwMode="auto">
          <a:xfrm>
            <a:off x="323850" y="692150"/>
            <a:ext cx="72009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重排下列句子，成为一段完整的对话。</a:t>
            </a:r>
            <a:endParaRPr lang="en-US" altLang="zh-CN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23850" y="1344613"/>
            <a:ext cx="8785225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800" dirty="0"/>
              <a:t>A. First, put the water into the pot.</a:t>
            </a:r>
            <a:endParaRPr lang="zh-CN" altLang="en-US" sz="2800" dirty="0"/>
          </a:p>
          <a:p>
            <a:pPr eaLnBrk="1" hangingPunct="1">
              <a:lnSpc>
                <a:spcPct val="110000"/>
              </a:lnSpc>
            </a:pPr>
            <a:r>
              <a:rPr lang="en-US" altLang="zh-CN" sz="2800" dirty="0"/>
              <a:t>B. Next, put the noodles into the pot and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800" dirty="0"/>
              <a:t>     cook for five minutes.</a:t>
            </a:r>
            <a:endParaRPr lang="zh-CN" altLang="en-US" sz="2800" dirty="0"/>
          </a:p>
          <a:p>
            <a:pPr eaLnBrk="1" hangingPunct="1">
              <a:lnSpc>
                <a:spcPct val="110000"/>
              </a:lnSpc>
            </a:pPr>
            <a:r>
              <a:rPr lang="en-US" altLang="zh-CN" sz="2800" dirty="0"/>
              <a:t>C. How many noodles do we need? </a:t>
            </a:r>
            <a:endParaRPr lang="zh-CN" altLang="en-US" sz="2800" dirty="0"/>
          </a:p>
          <a:p>
            <a:pPr eaLnBrk="1" hangingPunct="1"/>
            <a:r>
              <a:rPr lang="en-US" altLang="zh-CN" sz="2800" dirty="0"/>
              <a:t>D. How much water do we need?</a:t>
            </a:r>
            <a:endParaRPr lang="zh-CN" altLang="en-US" sz="2800" dirty="0"/>
          </a:p>
          <a:p>
            <a:pPr eaLnBrk="1" hangingPunct="1">
              <a:lnSpc>
                <a:spcPct val="110000"/>
              </a:lnSpc>
            </a:pPr>
            <a:r>
              <a:rPr lang="en-US" altLang="zh-CN" sz="2800" dirty="0"/>
              <a:t>E. How do we make egg noodles?</a:t>
            </a:r>
            <a:endParaRPr lang="zh-CN" altLang="en-US" sz="2800" dirty="0"/>
          </a:p>
          <a:p>
            <a:pPr eaLnBrk="1" hangingPunct="1">
              <a:lnSpc>
                <a:spcPct val="110000"/>
              </a:lnSpc>
            </a:pPr>
            <a:r>
              <a:rPr lang="en-US" altLang="zh-CN" sz="2800" dirty="0"/>
              <a:t>F. What do we do next?</a:t>
            </a:r>
            <a:endParaRPr lang="zh-CN" altLang="en-US" sz="2800" dirty="0"/>
          </a:p>
          <a:p>
            <a:pPr eaLnBrk="1" hangingPunct="1">
              <a:lnSpc>
                <a:spcPct val="110000"/>
              </a:lnSpc>
            </a:pPr>
            <a:r>
              <a:rPr lang="en-US" altLang="zh-CN" sz="2800" dirty="0"/>
              <a:t>G. Four bowls.     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800" dirty="0"/>
              <a:t>H. Half a kilo.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800" dirty="0"/>
              <a:t>I. Finally, put the egg into the pot and cook for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800" dirty="0"/>
              <a:t>    another five minutes.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372225" y="3571875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11863" y="1246188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413500" y="3148013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25763" y="4516438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140200" y="40767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329363" y="1919288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369050" y="26797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925763" y="5013325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135813" y="5516563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C00000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0" y="620713"/>
            <a:ext cx="2195513" cy="64611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solidFill>
                  <a:srgbClr val="FF0000"/>
                </a:solidFill>
              </a:rPr>
              <a:t>问题探究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0" y="1341438"/>
            <a:ext cx="889317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/>
              <a:t>▲可数名词与不可数名词</a:t>
            </a:r>
            <a:endParaRPr lang="en-US" altLang="zh-CN" sz="2800" dirty="0"/>
          </a:p>
          <a:p>
            <a:r>
              <a:rPr lang="zh-CN" altLang="en-US" sz="2800" dirty="0"/>
              <a:t>凡是可计数的名词叫可数名词；凡是不可计数的名词叫不可数名词。</a:t>
            </a:r>
            <a:endParaRPr lang="en-US" altLang="zh-CN" sz="2800" dirty="0"/>
          </a:p>
          <a:p>
            <a:r>
              <a:rPr lang="en-US" altLang="zh-CN" sz="2800" dirty="0"/>
              <a:t>1</a:t>
            </a:r>
            <a:r>
              <a:rPr lang="zh-CN" altLang="en-US" sz="2800" dirty="0"/>
              <a:t>）可数名词分为单数和复数两种形式，前面可以用不定冠词、数词或</a:t>
            </a:r>
            <a:r>
              <a:rPr lang="en-US" altLang="zh-CN" sz="2800" dirty="0"/>
              <a:t>some</a:t>
            </a:r>
            <a:r>
              <a:rPr lang="zh-CN" altLang="en-US" sz="2800" dirty="0"/>
              <a:t>、</a:t>
            </a:r>
            <a:r>
              <a:rPr lang="en-US" altLang="zh-CN" sz="2800" dirty="0"/>
              <a:t>many</a:t>
            </a:r>
            <a:r>
              <a:rPr lang="zh-CN" altLang="en-US" sz="2800" dirty="0"/>
              <a:t>等词语修饰。如：</a:t>
            </a:r>
            <a:r>
              <a:rPr lang="en-US" altLang="zh-CN" sz="2800" dirty="0"/>
              <a:t>an apple </a:t>
            </a:r>
            <a:r>
              <a:rPr lang="zh-CN" altLang="en-US" sz="2800" dirty="0"/>
              <a:t>一个苹果，</a:t>
            </a:r>
            <a:r>
              <a:rPr lang="en-US" altLang="zh-CN" sz="2800" dirty="0"/>
              <a:t>some children</a:t>
            </a:r>
            <a:r>
              <a:rPr lang="zh-CN" altLang="en-US" sz="2800" dirty="0"/>
              <a:t>一些孩子，</a:t>
            </a:r>
            <a:r>
              <a:rPr lang="en-US" altLang="zh-CN" sz="2800" dirty="0"/>
              <a:t>many women</a:t>
            </a:r>
            <a:r>
              <a:rPr lang="zh-CN" altLang="en-US" sz="2800" dirty="0"/>
              <a:t>很多妇女</a:t>
            </a:r>
            <a:endParaRPr lang="en-US" altLang="zh-CN" sz="2800" dirty="0"/>
          </a:p>
          <a:p>
            <a:r>
              <a:rPr lang="en-US" altLang="zh-CN" sz="2800" dirty="0"/>
              <a:t>2</a:t>
            </a:r>
            <a:r>
              <a:rPr lang="zh-CN" altLang="en-US" sz="2800" dirty="0"/>
              <a:t>）不可数名词没有复数形式，前面不能用不定代词、数词或</a:t>
            </a:r>
            <a:r>
              <a:rPr lang="en-US" altLang="zh-CN" sz="2800" dirty="0"/>
              <a:t>many</a:t>
            </a:r>
            <a:r>
              <a:rPr lang="zh-CN" altLang="en-US" sz="2800" dirty="0"/>
              <a:t>等词语修饰，但可以用</a:t>
            </a:r>
            <a:r>
              <a:rPr lang="en-US" altLang="zh-CN" sz="2800" dirty="0"/>
              <a:t>some</a:t>
            </a:r>
            <a:r>
              <a:rPr lang="zh-CN" altLang="en-US" sz="2800" dirty="0"/>
              <a:t>，</a:t>
            </a:r>
            <a:r>
              <a:rPr lang="en-US" altLang="zh-CN" sz="2800" dirty="0"/>
              <a:t>a little, much</a:t>
            </a:r>
            <a:r>
              <a:rPr lang="zh-CN" altLang="en-US" sz="2800" dirty="0"/>
              <a:t>等词语来修饰。有时可以与一些量词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"/>
          <p:cNvSpPr>
            <a:spLocks noChangeArrowheads="1"/>
          </p:cNvSpPr>
          <p:nvPr/>
        </p:nvSpPr>
        <p:spPr bwMode="auto">
          <a:xfrm>
            <a:off x="179388" y="836613"/>
            <a:ext cx="87852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dirty="0"/>
              <a:t>短语搭配，量词一般是可数的，有单数形式，也可以是复数形式。如：</a:t>
            </a:r>
            <a:r>
              <a:rPr lang="en-US" altLang="zh-CN" sz="2800" dirty="0">
                <a:solidFill>
                  <a:srgbClr val="FF0000"/>
                </a:solidFill>
              </a:rPr>
              <a:t>some water</a:t>
            </a:r>
            <a:r>
              <a:rPr lang="zh-CN" altLang="en-US" sz="2800" dirty="0"/>
              <a:t>一些水，</a:t>
            </a:r>
            <a:r>
              <a:rPr lang="en-US" altLang="zh-CN" sz="2800" dirty="0">
                <a:solidFill>
                  <a:srgbClr val="FF0000"/>
                </a:solidFill>
              </a:rPr>
              <a:t>a little milk</a:t>
            </a:r>
            <a:r>
              <a:rPr lang="zh-CN" altLang="en-US" sz="2800" dirty="0"/>
              <a:t>一点牛奶，</a:t>
            </a:r>
            <a:r>
              <a:rPr lang="en-US" altLang="zh-CN" sz="2800" dirty="0">
                <a:solidFill>
                  <a:srgbClr val="FF0000"/>
                </a:solidFill>
              </a:rPr>
              <a:t>much food</a:t>
            </a:r>
            <a:r>
              <a:rPr lang="zh-CN" altLang="en-US" sz="2800" dirty="0"/>
              <a:t>很多食物，</a:t>
            </a:r>
            <a:r>
              <a:rPr lang="en-US" altLang="zh-CN" sz="2800" dirty="0">
                <a:solidFill>
                  <a:srgbClr val="FF0000"/>
                </a:solidFill>
              </a:rPr>
              <a:t>a piece of bread</a:t>
            </a:r>
            <a:r>
              <a:rPr lang="zh-CN" altLang="en-US" sz="2800" dirty="0"/>
              <a:t>一片面包，</a:t>
            </a:r>
            <a:r>
              <a:rPr lang="en-US" altLang="zh-CN" sz="2800" dirty="0">
                <a:solidFill>
                  <a:srgbClr val="FF0000"/>
                </a:solidFill>
              </a:rPr>
              <a:t>two bottles of ink </a:t>
            </a:r>
            <a:r>
              <a:rPr lang="zh-CN" altLang="en-US" sz="2800" dirty="0"/>
              <a:t>两瓶墨水，</a:t>
            </a:r>
            <a:r>
              <a:rPr lang="en-US" altLang="zh-CN" sz="2800" dirty="0">
                <a:solidFill>
                  <a:srgbClr val="FF0000"/>
                </a:solidFill>
              </a:rPr>
              <a:t>some glasses of water </a:t>
            </a:r>
            <a:r>
              <a:rPr lang="zh-CN" altLang="en-US" sz="2800" dirty="0"/>
              <a:t>几杯水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0" y="620713"/>
            <a:ext cx="1835150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rgbClr val="FF0000"/>
                </a:solidFill>
              </a:rPr>
              <a:t>课堂评价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0" y="1268413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/>
              <a:t>单项选择</a:t>
            </a:r>
            <a:endParaRPr lang="en-US" altLang="zh-CN" sz="2800" dirty="0"/>
          </a:p>
          <a:p>
            <a:r>
              <a:rPr lang="zh-CN" altLang="en-US" sz="2800" dirty="0"/>
              <a:t>（ ）</a:t>
            </a:r>
            <a:r>
              <a:rPr lang="en-US" altLang="zh-CN" sz="2800" dirty="0"/>
              <a:t>1. She is new here. She has ____ here.</a:t>
            </a:r>
          </a:p>
          <a:p>
            <a:r>
              <a:rPr lang="en-US" altLang="zh-CN" sz="2800" dirty="0"/>
              <a:t>A few friend     B a few friends </a:t>
            </a:r>
          </a:p>
          <a:p>
            <a:r>
              <a:rPr lang="en-US" altLang="zh-CN" sz="2800" dirty="0"/>
              <a:t>C few friends   D little friends</a:t>
            </a:r>
          </a:p>
          <a:p>
            <a:r>
              <a:rPr lang="en-US" altLang="zh-CN" sz="2800" dirty="0"/>
              <a:t>(  ) 2.How much ___do we need to make a sandwich?</a:t>
            </a:r>
          </a:p>
          <a:p>
            <a:r>
              <a:rPr lang="en-US" altLang="zh-CN" sz="2800" dirty="0"/>
              <a:t>A oranges B bread C tomatoes D potatoes</a:t>
            </a:r>
          </a:p>
          <a:p>
            <a:r>
              <a:rPr lang="en-US" altLang="zh-CN" sz="2800" dirty="0"/>
              <a:t>(   ) 3.I think ___ honey is enough.</a:t>
            </a:r>
          </a:p>
          <a:p>
            <a:r>
              <a:rPr lang="en-US" altLang="zh-CN" sz="2800" dirty="0"/>
              <a:t>A one B two spoons C two spoon of D two spoons of</a:t>
            </a:r>
          </a:p>
          <a:p>
            <a:r>
              <a:rPr lang="en-US" altLang="zh-CN" sz="2800" dirty="0"/>
              <a:t>(   )4. Do you need ___for the children?</a:t>
            </a:r>
          </a:p>
          <a:p>
            <a:r>
              <a:rPr lang="en-US" altLang="zh-CN" sz="2800" dirty="0"/>
              <a:t>A so much eggs B two box of eggs C two boxes of egg D two boxes of eggs</a:t>
            </a:r>
            <a:endParaRPr lang="zh-CN" altLang="en-US" sz="28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850" y="1773238"/>
            <a:ext cx="719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</a:rPr>
              <a:t>A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284538"/>
            <a:ext cx="5762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4292600"/>
            <a:ext cx="647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388" y="5157788"/>
            <a:ext cx="576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3276600" y="668338"/>
            <a:ext cx="2530475" cy="10080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Homework</a:t>
            </a:r>
            <a:endParaRPr lang="zh-CN" altLang="en-US" sz="3600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33399" y="2288812"/>
            <a:ext cx="7997825" cy="212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1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ea typeface="黑体" panose="02010609060101010101" pitchFamily="49" charset="-122"/>
              </a:rPr>
              <a:t>1. </a:t>
            </a:r>
            <a:r>
              <a:rPr lang="zh-CN" altLang="en-US" sz="2400" dirty="0">
                <a:ea typeface="黑体" panose="02010609060101010101" pitchFamily="49" charset="-122"/>
              </a:rPr>
              <a:t>复习</a:t>
            </a:r>
            <a:r>
              <a:rPr lang="en-US" altLang="en-US" sz="2400" dirty="0">
                <a:ea typeface="黑体" panose="02010609060101010101" pitchFamily="49" charset="-122"/>
              </a:rPr>
              <a:t>Grammar Focus</a:t>
            </a:r>
            <a:r>
              <a:rPr lang="zh-CN" altLang="en-US" sz="2400" dirty="0">
                <a:ea typeface="黑体" panose="02010609060101010101" pitchFamily="49" charset="-122"/>
              </a:rPr>
              <a:t>中的内容。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ea typeface="黑体" panose="02010609060101010101" pitchFamily="49" charset="-122"/>
              </a:rPr>
              <a:t>2. </a:t>
            </a:r>
            <a:r>
              <a:rPr lang="zh-CN" altLang="en-US" sz="2400" dirty="0">
                <a:ea typeface="黑体" panose="02010609060101010101" pitchFamily="49" charset="-122"/>
              </a:rPr>
              <a:t>从</a:t>
            </a:r>
            <a:r>
              <a:rPr lang="en-US" altLang="zh-CN" sz="2400" dirty="0">
                <a:ea typeface="黑体" panose="02010609060101010101" pitchFamily="49" charset="-122"/>
              </a:rPr>
              <a:t>3</a:t>
            </a:r>
            <a:r>
              <a:rPr lang="en-US" altLang="en-US" sz="2400" dirty="0">
                <a:ea typeface="黑体" panose="02010609060101010101" pitchFamily="49" charset="-122"/>
              </a:rPr>
              <a:t>c</a:t>
            </a:r>
            <a:r>
              <a:rPr lang="zh-CN" altLang="en-US" sz="2400" dirty="0">
                <a:ea typeface="黑体" panose="02010609060101010101" pitchFamily="49" charset="-122"/>
              </a:rPr>
              <a:t>中选择一个活动项目，用英语将其过程描写出来。注意正确运用表示顺序的词汇：</a:t>
            </a:r>
            <a:r>
              <a:rPr lang="en-US" altLang="en-US" sz="2400" dirty="0">
                <a:ea typeface="黑体" panose="02010609060101010101" pitchFamily="49" charset="-122"/>
              </a:rPr>
              <a:t>fist, next, then, after that, finally。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52825" y="620713"/>
            <a:ext cx="2038350" cy="646112"/>
          </a:xfrm>
          <a:prstGeom prst="rect">
            <a:avLst/>
          </a:prstGeom>
          <a:solidFill>
            <a:srgbClr val="669900"/>
          </a:solidFill>
        </p:spPr>
        <p:txBody>
          <a:bodyPr wrap="none">
            <a:spAutoFit/>
          </a:bodyPr>
          <a:lstStyle/>
          <a:p>
            <a:pPr defTabSz="912495" eaLnBrk="0" hangingPunct="0">
              <a:defRPr/>
            </a:pPr>
            <a:r>
              <a:rPr lang="zh-CN" altLang="en-US" sz="3600" b="1" dirty="0">
                <a:latin typeface="+mn-ea"/>
                <a:sym typeface="+mn-ea"/>
              </a:rPr>
              <a:t>自学互研</a:t>
            </a:r>
          </a:p>
        </p:txBody>
      </p:sp>
      <p:sp>
        <p:nvSpPr>
          <p:cNvPr id="4" name="矩形 3"/>
          <p:cNvSpPr/>
          <p:nvPr/>
        </p:nvSpPr>
        <p:spPr>
          <a:xfrm>
            <a:off x="611188" y="1052513"/>
            <a:ext cx="1833562" cy="585787"/>
          </a:xfrm>
          <a:prstGeom prst="rect">
            <a:avLst/>
          </a:prstGeom>
          <a:solidFill>
            <a:srgbClr val="99CC00"/>
          </a:solidFill>
        </p:spPr>
        <p:txBody>
          <a:bodyPr wrap="none">
            <a:spAutoFit/>
          </a:bodyPr>
          <a:lstStyle/>
          <a:p>
            <a:pPr defTabSz="912495" eaLnBrk="0" hangingPunct="0">
              <a:defRPr/>
            </a:pPr>
            <a:r>
              <a:rPr lang="zh-CN" altLang="en-US" b="1" dirty="0">
                <a:latin typeface="+mn-ea"/>
                <a:sym typeface="+mn-ea"/>
              </a:rPr>
              <a:t>新词自查</a:t>
            </a:r>
          </a:p>
        </p:txBody>
      </p:sp>
      <p:sp>
        <p:nvSpPr>
          <p:cNvPr id="9220" name="矩形 4"/>
          <p:cNvSpPr>
            <a:spLocks noChangeArrowheads="1"/>
          </p:cNvSpPr>
          <p:nvPr/>
        </p:nvSpPr>
        <p:spPr bwMode="auto">
          <a:xfrm>
            <a:off x="457200" y="1866900"/>
            <a:ext cx="64912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eaLnBrk="0" hangingPunct="0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根据句意及汉语提示完成句子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442913" y="2582863"/>
            <a:ext cx="82581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600" dirty="0"/>
              <a:t>1. I would like some tea with </a:t>
            </a:r>
            <a:r>
              <a:rPr lang="en-US" altLang="zh-CN" sz="2600" dirty="0">
                <a:solidFill>
                  <a:srgbClr val="FF0000"/>
                </a:solidFill>
              </a:rPr>
              <a:t>sugar</a:t>
            </a:r>
            <a:r>
              <a:rPr lang="en-US" altLang="zh-CN" sz="2600" dirty="0"/>
              <a:t> (</a:t>
            </a:r>
            <a:r>
              <a:rPr lang="zh-CN" altLang="en-US" sz="2600" dirty="0"/>
              <a:t>食糖</a:t>
            </a:r>
            <a:r>
              <a:rPr lang="en-US" altLang="zh-CN" sz="2600" dirty="0"/>
              <a:t>).</a:t>
            </a:r>
          </a:p>
          <a:p>
            <a:r>
              <a:rPr lang="en-US" altLang="zh-CN" sz="2600" dirty="0"/>
              <a:t>2. My sister likes to have cakes with </a:t>
            </a:r>
            <a:r>
              <a:rPr lang="en-US" altLang="zh-CN" sz="2600" dirty="0">
                <a:solidFill>
                  <a:srgbClr val="FF0000"/>
                </a:solidFill>
              </a:rPr>
              <a:t>cheese</a:t>
            </a:r>
            <a:r>
              <a:rPr lang="en-US" altLang="zh-CN" sz="2600" dirty="0"/>
              <a:t> (</a:t>
            </a:r>
            <a:r>
              <a:rPr lang="zh-CN" altLang="en-US" sz="2600" dirty="0"/>
              <a:t>奶酪</a:t>
            </a:r>
            <a:r>
              <a:rPr lang="en-US" altLang="zh-CN" sz="2600" dirty="0"/>
              <a:t>).</a:t>
            </a:r>
          </a:p>
          <a:p>
            <a:r>
              <a:rPr lang="en-US" altLang="zh-CN" sz="2600" dirty="0"/>
              <a:t>3. Before you plant a tree, you must </a:t>
            </a:r>
            <a:r>
              <a:rPr lang="en-US" altLang="zh-CN" sz="2600" dirty="0">
                <a:solidFill>
                  <a:srgbClr val="FF0000"/>
                </a:solidFill>
              </a:rPr>
              <a:t>dig</a:t>
            </a:r>
            <a:r>
              <a:rPr lang="en-US" altLang="zh-CN" sz="2600" dirty="0"/>
              <a:t> (</a:t>
            </a:r>
            <a:r>
              <a:rPr lang="zh-CN" altLang="en-US" sz="2600" dirty="0"/>
              <a:t>挖</a:t>
            </a:r>
            <a:r>
              <a:rPr lang="en-US" altLang="zh-CN" sz="2600" dirty="0"/>
              <a:t>) a hole first.</a:t>
            </a:r>
          </a:p>
          <a:p>
            <a:r>
              <a:rPr lang="en-US" altLang="zh-CN" sz="2600" dirty="0"/>
              <a:t>4. Could you please tell me how to use this </a:t>
            </a:r>
            <a:r>
              <a:rPr lang="en-US" altLang="zh-CN" sz="2600" dirty="0">
                <a:solidFill>
                  <a:srgbClr val="FF0000"/>
                </a:solidFill>
              </a:rPr>
              <a:t>machine</a:t>
            </a:r>
            <a:r>
              <a:rPr lang="en-US" altLang="zh-CN" sz="2600" dirty="0"/>
              <a:t> (</a:t>
            </a:r>
            <a:r>
              <a:rPr lang="zh-CN" altLang="en-US" sz="2600" dirty="0"/>
              <a:t>机器</a:t>
            </a:r>
            <a:r>
              <a:rPr lang="en-US" altLang="zh-CN" sz="2600" dirty="0"/>
              <a:t>)?</a:t>
            </a:r>
          </a:p>
          <a:p>
            <a:r>
              <a:rPr lang="en-US" altLang="zh-CN" sz="2600" dirty="0"/>
              <a:t>5. Look! There is a big </a:t>
            </a:r>
            <a:r>
              <a:rPr lang="en-US" altLang="zh-CN" sz="2600" dirty="0">
                <a:solidFill>
                  <a:srgbClr val="FF0000"/>
                </a:solidFill>
              </a:rPr>
              <a:t>hole</a:t>
            </a:r>
            <a:r>
              <a:rPr lang="en-US" altLang="zh-CN" sz="2600" dirty="0"/>
              <a:t> (</a:t>
            </a:r>
            <a:r>
              <a:rPr lang="zh-CN" altLang="en-US" sz="2600" dirty="0"/>
              <a:t>洞</a:t>
            </a:r>
            <a:r>
              <a:rPr lang="en-US" altLang="zh-CN" sz="2600" dirty="0"/>
              <a:t>) on your coat.</a:t>
            </a:r>
            <a:endParaRPr lang="zh-CN" altLang="en-US" sz="26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4427538" y="3068638"/>
            <a:ext cx="7921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435600" y="3429000"/>
            <a:ext cx="9366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364163" y="3860800"/>
            <a:ext cx="431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300788" y="4221163"/>
            <a:ext cx="11509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635375" y="4652963"/>
            <a:ext cx="5762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减号 16"/>
          <p:cNvSpPr/>
          <p:nvPr/>
        </p:nvSpPr>
        <p:spPr bwMode="auto">
          <a:xfrm>
            <a:off x="4284663" y="1989138"/>
            <a:ext cx="1079500" cy="1676400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 sz="2400"/>
          </a:p>
        </p:txBody>
      </p:sp>
      <p:sp>
        <p:nvSpPr>
          <p:cNvPr id="18" name="减号 17"/>
          <p:cNvSpPr/>
          <p:nvPr/>
        </p:nvSpPr>
        <p:spPr bwMode="auto">
          <a:xfrm>
            <a:off x="5219700" y="2492375"/>
            <a:ext cx="1296988" cy="1389063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 sz="2400"/>
          </a:p>
        </p:txBody>
      </p:sp>
      <p:sp>
        <p:nvSpPr>
          <p:cNvPr id="19" name="减号 18"/>
          <p:cNvSpPr/>
          <p:nvPr/>
        </p:nvSpPr>
        <p:spPr bwMode="auto">
          <a:xfrm>
            <a:off x="5148263" y="2976563"/>
            <a:ext cx="792162" cy="1389062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 sz="2400"/>
          </a:p>
        </p:txBody>
      </p:sp>
      <p:sp>
        <p:nvSpPr>
          <p:cNvPr id="20" name="减号 19"/>
          <p:cNvSpPr/>
          <p:nvPr/>
        </p:nvSpPr>
        <p:spPr bwMode="auto">
          <a:xfrm>
            <a:off x="6011863" y="3284538"/>
            <a:ext cx="1584325" cy="1389062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 sz="2400"/>
          </a:p>
        </p:txBody>
      </p:sp>
      <p:sp>
        <p:nvSpPr>
          <p:cNvPr id="21" name="减号 20"/>
          <p:cNvSpPr/>
          <p:nvPr/>
        </p:nvSpPr>
        <p:spPr bwMode="auto">
          <a:xfrm>
            <a:off x="3419475" y="3716338"/>
            <a:ext cx="936625" cy="1389062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9750" y="1382713"/>
            <a:ext cx="8280400" cy="677862"/>
          </a:xfrm>
          <a:prstGeom prst="rect">
            <a:avLst/>
          </a:prstGeom>
          <a:solidFill>
            <a:srgbClr val="99CC00">
              <a:alpha val="0"/>
            </a:srgb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  <a:defRPr/>
            </a:pP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  <a:sym typeface="+mn-ea"/>
              </a:rPr>
              <a:t>How do you make a banana milk shake?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88" y="3992563"/>
            <a:ext cx="363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/>
              <a:t>Peel the bananas.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79713" y="4633913"/>
            <a:ext cx="3478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/>
              <a:t>Cut up </a:t>
            </a:r>
            <a:r>
              <a:rPr lang="zh-CN" altLang="en-US" sz="2800"/>
              <a:t>the bananas.</a:t>
            </a: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8" y="2238375"/>
            <a:ext cx="244792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54375" y="2844800"/>
            <a:ext cx="24272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205538" y="4983163"/>
            <a:ext cx="288607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zh-CN" sz="2800"/>
              <a:t>Put the bananas and </a:t>
            </a:r>
            <a:r>
              <a:rPr lang="zh-CN" altLang="en-US" sz="2800"/>
              <a:t>ice</a:t>
            </a:r>
            <a:r>
              <a:rPr lang="en-US" altLang="zh-CN" sz="2800"/>
              <a:t>-cream in the blender.</a:t>
            </a: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6205538" y="3368675"/>
            <a:ext cx="2938462" cy="1570038"/>
            <a:chOff x="957296" y="1265447"/>
            <a:chExt cx="3614705" cy="2015915"/>
          </a:xfrm>
        </p:grpSpPr>
        <p:pic>
          <p:nvPicPr>
            <p:cNvPr id="10250" name="图片 8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957296" y="1265447"/>
              <a:ext cx="1900360" cy="201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图片 9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44801" y="1265447"/>
              <a:ext cx="1727200" cy="201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611188" y="620713"/>
            <a:ext cx="1627369" cy="523220"/>
          </a:xfrm>
          <a:prstGeom prst="rect">
            <a:avLst/>
          </a:prstGeom>
          <a:solidFill>
            <a:srgbClr val="99CC00"/>
          </a:solidFill>
        </p:spPr>
        <p:txBody>
          <a:bodyPr wrap="none">
            <a:spAutoFit/>
          </a:bodyPr>
          <a:lstStyle/>
          <a:p>
            <a:pPr defTabSz="912495" eaLnBrk="0" hangingPunct="0">
              <a:defRPr/>
            </a:pPr>
            <a:r>
              <a:rPr lang="zh-CN" altLang="en-US" sz="2800" b="1" dirty="0">
                <a:latin typeface="+mn-ea"/>
                <a:sym typeface="+mn-ea"/>
              </a:rPr>
              <a:t>情景导入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>
            <a:spLocks noChangeArrowheads="1"/>
          </p:cNvSpPr>
          <p:nvPr/>
        </p:nvSpPr>
        <p:spPr bwMode="auto">
          <a:xfrm>
            <a:off x="0" y="3068638"/>
            <a:ext cx="2843213" cy="1409700"/>
          </a:xfrm>
          <a:prstGeom prst="roundRect">
            <a:avLst>
              <a:gd name="adj" fmla="val 1053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Pour </a:t>
            </a:r>
            <a:r>
              <a:rPr lang="zh-CN" altLang="en-US"/>
              <a:t>the milk into the blender.</a:t>
            </a: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908720"/>
            <a:ext cx="2013663" cy="1944811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17888" y="3940175"/>
            <a:ext cx="32035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Turn on the blender.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43663" y="4533900"/>
            <a:ext cx="2700337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/>
              <a:t>Finally, drink the </a:t>
            </a:r>
            <a:r>
              <a:rPr lang="zh-CN" altLang="en-US"/>
              <a:t>milk shake</a:t>
            </a:r>
            <a:r>
              <a:rPr lang="en-US" altLang="zh-CN"/>
              <a:t>.</a:t>
            </a: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7220" y="1703983"/>
            <a:ext cx="1874860" cy="2029078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94327" y="2255777"/>
            <a:ext cx="1745456" cy="2087378"/>
          </a:xfrm>
          <a:prstGeom prst="round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60363" y="3443288"/>
            <a:ext cx="8280400" cy="708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defRPr/>
            </a:pPr>
            <a:r>
              <a:rPr lang="en-US" altLang="zh-CN" dirty="0" smtClean="0">
                <a:sym typeface="+mn-ea"/>
              </a:rPr>
              <a:t>2. Then, cut up the vegetables.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850" y="1420813"/>
            <a:ext cx="8316913" cy="19383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274955" indent="-27495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defRPr/>
            </a:pPr>
            <a:r>
              <a:rPr lang="en-US" altLang="zh-CN" dirty="0" smtClean="0">
                <a:sym typeface="+mn-ea"/>
              </a:rPr>
              <a:t>1. First, buy some beef, one cabbage, four    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altLang="zh-CN" dirty="0" smtClean="0">
                <a:sym typeface="+mn-ea"/>
              </a:rPr>
              <a:t>    carrots, three potatoes, five tomatoes  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altLang="zh-CN" dirty="0" smtClean="0">
                <a:sym typeface="+mn-ea"/>
              </a:rPr>
              <a:t>    and one onion.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27088" y="692150"/>
            <a:ext cx="7416800" cy="641350"/>
          </a:xfrm>
          <a:prstGeom prst="rect">
            <a:avLst/>
          </a:prstGeom>
          <a:solidFill>
            <a:srgbClr val="99CC00">
              <a:alpha val="0"/>
            </a:srgb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sym typeface="+mn-ea"/>
              </a:rPr>
              <a:t>How do you make Russian soup?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58775" y="4300538"/>
            <a:ext cx="8281988" cy="1323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defRPr/>
            </a:pPr>
            <a:r>
              <a:rPr lang="en-US" altLang="zh-CN" dirty="0" smtClean="0">
                <a:sym typeface="+mn-ea"/>
              </a:rPr>
              <a:t>3. Next, put the beef, carrots and potatoes 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altLang="zh-CN" dirty="0" smtClean="0">
                <a:sym typeface="+mn-ea"/>
              </a:rPr>
              <a:t>    into a pot and add some water. 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58775" y="5734050"/>
            <a:ext cx="8281988" cy="7191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defRPr/>
            </a:pPr>
            <a:r>
              <a:rPr lang="en-US" altLang="zh-CN" dirty="0" smtClean="0">
                <a:sym typeface="+mn-ea"/>
              </a:rPr>
              <a:t>4. After that, cook them for 30 minutes.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11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4325" y="3644900"/>
            <a:ext cx="19081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12738" y="2276475"/>
            <a:ext cx="8507412" cy="8318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rgbClr val="CC0000"/>
                </a:solidFill>
                <a:sym typeface="+mn-ea"/>
              </a:rPr>
              <a:t>6. And don’t forget to add some salt.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87338" y="836613"/>
            <a:ext cx="8532812" cy="1308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dirty="0" smtClean="0">
                <a:sym typeface="+mn-ea"/>
              </a:rPr>
              <a:t>5. Then add the cabbage, tomatoes and onion and cook for another 10 minutes.</a:t>
            </a: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1" y="3627181"/>
            <a:ext cx="3168170" cy="211169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/>
          <p:cNvSpPr>
            <a:spLocks noChangeArrowheads="1"/>
          </p:cNvSpPr>
          <p:nvPr/>
        </p:nvSpPr>
        <p:spPr bwMode="auto">
          <a:xfrm>
            <a:off x="323850" y="1472073"/>
            <a:ext cx="81359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dirty="0">
                <a:ea typeface="黑体" panose="02010609060101010101" pitchFamily="49" charset="-122"/>
              </a:rPr>
              <a:t>根据课本内容，完成下列句子。</a:t>
            </a:r>
            <a:r>
              <a:rPr lang="en-US" altLang="zh-CN" sz="2000" dirty="0">
                <a:ea typeface="黑体" panose="02010609060101010101" pitchFamily="49" charset="-122"/>
              </a:rPr>
              <a:t>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ea typeface="黑体" panose="02010609060101010101" pitchFamily="49" charset="-122"/>
              </a:rPr>
              <a:t>1.</a:t>
            </a:r>
            <a:r>
              <a:rPr lang="zh-CN" altLang="en-US" sz="2000" dirty="0">
                <a:ea typeface="黑体" panose="02010609060101010101" pitchFamily="49" charset="-122"/>
              </a:rPr>
              <a:t> 你怎样做香蕉奶昔？</a:t>
            </a:r>
            <a:endParaRPr lang="en-US" altLang="zh-CN" sz="2000" dirty="0"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ea typeface="黑体" panose="02010609060101010101" pitchFamily="49" charset="-122"/>
              </a:rPr>
              <a:t>     _____ do you _____ a banana milk shake?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ea typeface="黑体" panose="02010609060101010101" pitchFamily="49" charset="-122"/>
              </a:rPr>
              <a:t>2. </a:t>
            </a:r>
            <a:r>
              <a:rPr lang="zh-CN" altLang="en-US" sz="2000" dirty="0">
                <a:ea typeface="黑体" panose="02010609060101010101" pitchFamily="49" charset="-122"/>
              </a:rPr>
              <a:t>首先，将香蕉剥皮。</a:t>
            </a:r>
            <a:endParaRPr lang="en-US" altLang="zh-CN" sz="2000" dirty="0"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ea typeface="黑体" panose="02010609060101010101" pitchFamily="49" charset="-122"/>
              </a:rPr>
              <a:t>     ______, _____ the bananas.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ea typeface="黑体" panose="02010609060101010101" pitchFamily="49" charset="-122"/>
              </a:rPr>
              <a:t>3. </a:t>
            </a:r>
            <a:r>
              <a:rPr lang="zh-CN" altLang="en-US" sz="2000" dirty="0">
                <a:ea typeface="黑体" panose="02010609060101010101" pitchFamily="49" charset="-122"/>
              </a:rPr>
              <a:t>接下来，将香蕉放入果汁机中。</a:t>
            </a:r>
            <a:endParaRPr lang="en-US" altLang="zh-CN" sz="2000" dirty="0"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ea typeface="黑体" panose="02010609060101010101" pitchFamily="49" charset="-122"/>
              </a:rPr>
              <a:t>     ____, _____ the bananas in the blender.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ea typeface="黑体" panose="02010609060101010101" pitchFamily="49" charset="-122"/>
              </a:rPr>
              <a:t>4.  </a:t>
            </a:r>
            <a:r>
              <a:rPr lang="zh-CN" altLang="en-US" sz="2000" dirty="0">
                <a:ea typeface="黑体" panose="02010609060101010101" pitchFamily="49" charset="-122"/>
              </a:rPr>
              <a:t>然后，将牛奶倒进果汁机中。 </a:t>
            </a:r>
            <a:endParaRPr lang="en-US" altLang="zh-CN" sz="2000" dirty="0"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ea typeface="黑体" panose="02010609060101010101" pitchFamily="49" charset="-122"/>
              </a:rPr>
              <a:t>     _____, _____ the milk ____ the blender.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27088" y="3573463"/>
            <a:ext cx="33845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ea typeface="黑体" panose="02010609060101010101" pitchFamily="49" charset="-122"/>
              </a:rPr>
              <a:t>First       peel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27088" y="2492375"/>
            <a:ext cx="396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ea typeface="黑体" panose="02010609060101010101" pitchFamily="49" charset="-122"/>
              </a:rPr>
              <a:t>How               make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55650" y="4724400"/>
            <a:ext cx="29162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ea typeface="黑体" panose="02010609060101010101" pitchFamily="49" charset="-122"/>
              </a:rPr>
              <a:t>Next    put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27088" y="5876925"/>
            <a:ext cx="6119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ea typeface="黑体" panose="02010609060101010101" pitchFamily="49" charset="-122"/>
              </a:rPr>
              <a:t>Then     pour                 into</a:t>
            </a:r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3419475" y="620713"/>
            <a:ext cx="3506788" cy="8270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600" kern="1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Grammar focus</a:t>
            </a:r>
            <a:endParaRPr lang="zh-CN" altLang="en-US" sz="3600" kern="1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250825" y="765175"/>
            <a:ext cx="2449513" cy="6461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solidFill>
                  <a:srgbClr val="FF0000"/>
                </a:solidFill>
              </a:rPr>
              <a:t>导学达标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689359" y="701676"/>
            <a:ext cx="7775575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indent="-74295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ea typeface="黑体" panose="02010609060101010101" pitchFamily="49" charset="-122"/>
              </a:rPr>
              <a:t>5. </a:t>
            </a:r>
            <a:r>
              <a:rPr lang="zh-CN" altLang="en-US" sz="2000" dirty="0">
                <a:ea typeface="黑体" panose="02010609060101010101" pitchFamily="49" charset="-122"/>
              </a:rPr>
              <a:t>最后，打开果汁机。</a:t>
            </a:r>
            <a:r>
              <a:rPr lang="en-US" altLang="zh-CN" sz="2000" dirty="0">
                <a:ea typeface="黑体" panose="02010609060101010101" pitchFamily="49" charset="-122"/>
              </a:rPr>
              <a:t> </a:t>
            </a:r>
          </a:p>
          <a:p>
            <a:pPr marL="742950" indent="-74295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ea typeface="黑体" panose="02010609060101010101" pitchFamily="49" charset="-122"/>
              </a:rPr>
              <a:t>     ______, _______ ___ the blender.</a:t>
            </a:r>
          </a:p>
          <a:p>
            <a:pPr marL="742950" indent="-74295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ea typeface="黑体" panose="02010609060101010101" pitchFamily="49" charset="-122"/>
              </a:rPr>
              <a:t>6. </a:t>
            </a:r>
            <a:r>
              <a:rPr lang="zh-CN" altLang="en-US" sz="2000" dirty="0">
                <a:ea typeface="黑体" panose="02010609060101010101" pitchFamily="49" charset="-122"/>
              </a:rPr>
              <a:t>我们需要多少香蕉？</a:t>
            </a:r>
            <a:endParaRPr lang="en-US" altLang="zh-CN" sz="2000" dirty="0">
              <a:ea typeface="黑体" panose="02010609060101010101" pitchFamily="49" charset="-122"/>
            </a:endParaRPr>
          </a:p>
          <a:p>
            <a:pPr marL="742950" indent="-74295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ea typeface="黑体" panose="02010609060101010101" pitchFamily="49" charset="-122"/>
              </a:rPr>
              <a:t>     ______ _____ bananas do we need? </a:t>
            </a:r>
          </a:p>
          <a:p>
            <a:pPr marL="742950" indent="-74295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ea typeface="黑体" panose="02010609060101010101" pitchFamily="49" charset="-122"/>
              </a:rPr>
              <a:t>7. </a:t>
            </a:r>
            <a:r>
              <a:rPr lang="zh-CN" altLang="en-US" sz="2000" dirty="0">
                <a:ea typeface="黑体" panose="02010609060101010101" pitchFamily="49" charset="-122"/>
              </a:rPr>
              <a:t>我们需要三只香蕉。 </a:t>
            </a:r>
            <a:r>
              <a:rPr lang="en-US" altLang="zh-CN" sz="2000" dirty="0">
                <a:ea typeface="黑体" panose="02010609060101010101" pitchFamily="49" charset="-122"/>
              </a:rPr>
              <a:t>  </a:t>
            </a:r>
          </a:p>
          <a:p>
            <a:pPr marL="742950" indent="-74295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ea typeface="黑体" panose="02010609060101010101" pitchFamily="49" charset="-122"/>
              </a:rPr>
              <a:t>     We ______ three _________.  </a:t>
            </a:r>
          </a:p>
          <a:p>
            <a:pPr marL="742950" indent="-74295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ea typeface="黑体" panose="02010609060101010101" pitchFamily="49" charset="-122"/>
              </a:rPr>
              <a:t>8. </a:t>
            </a:r>
            <a:r>
              <a:rPr lang="zh-CN" altLang="en-US" sz="2000" dirty="0">
                <a:ea typeface="黑体" panose="02010609060101010101" pitchFamily="49" charset="-122"/>
              </a:rPr>
              <a:t>我们需要多少酸奶？</a:t>
            </a:r>
            <a:endParaRPr lang="en-US" altLang="zh-CN" sz="2000" dirty="0">
              <a:ea typeface="黑体" panose="02010609060101010101" pitchFamily="49" charset="-122"/>
            </a:endParaRPr>
          </a:p>
          <a:p>
            <a:pPr marL="742950" indent="-74295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ea typeface="黑体" panose="02010609060101010101" pitchFamily="49" charset="-122"/>
              </a:rPr>
              <a:t>    _____ _____ yogurt do we need? </a:t>
            </a:r>
          </a:p>
          <a:p>
            <a:pPr marL="742950" indent="-74295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ea typeface="黑体" panose="02010609060101010101" pitchFamily="49" charset="-122"/>
              </a:rPr>
              <a:t>9. </a:t>
            </a:r>
            <a:r>
              <a:rPr lang="zh-CN" altLang="en-US" sz="2000" dirty="0">
                <a:ea typeface="黑体" panose="02010609060101010101" pitchFamily="49" charset="-122"/>
              </a:rPr>
              <a:t>我们需要一杯酸奶。</a:t>
            </a:r>
            <a:endParaRPr lang="en-US" altLang="zh-CN" sz="2000" dirty="0">
              <a:ea typeface="黑体" panose="02010609060101010101" pitchFamily="49" charset="-122"/>
            </a:endParaRPr>
          </a:p>
          <a:p>
            <a:pPr marL="742950" indent="-74295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ea typeface="黑体" panose="02010609060101010101" pitchFamily="49" charset="-122"/>
              </a:rPr>
              <a:t>     We need ___ ____ ____ yogurt. 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187450" y="1341438"/>
            <a:ext cx="4537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ea typeface="黑体" panose="02010609060101010101" pitchFamily="49" charset="-122"/>
              </a:rPr>
              <a:t>Finally      turn      on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366838" y="2428875"/>
            <a:ext cx="2952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ea typeface="黑体" panose="02010609060101010101" pitchFamily="49" charset="-122"/>
              </a:rPr>
              <a:t>How    many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014538" y="3490913"/>
            <a:ext cx="475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ea typeface="黑体" panose="02010609060101010101" pitchFamily="49" charset="-122"/>
              </a:rPr>
              <a:t>need               bananas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91656" y="4484280"/>
            <a:ext cx="28082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ea typeface="黑体" panose="02010609060101010101" pitchFamily="49" charset="-122"/>
              </a:rPr>
              <a:t>How   much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68616" y="5535885"/>
            <a:ext cx="309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ea typeface="黑体" panose="02010609060101010101" pitchFamily="49" charset="-122"/>
              </a:rPr>
              <a:t>  one  cup    of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POCKET_SHAPE_SH" val="H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POCKET_SHAPE_SH" val="H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1823</Words>
  <Application>Microsoft Office PowerPoint</Application>
  <PresentationFormat>全屏显示(4:3)</PresentationFormat>
  <Paragraphs>223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黑体</vt:lpstr>
      <vt:lpstr>华文楷体</vt:lpstr>
      <vt:lpstr>隶书</vt:lpstr>
      <vt:lpstr>宋体</vt:lpstr>
      <vt:lpstr>微软雅黑</vt:lpstr>
      <vt:lpstr>Arial</vt:lpstr>
      <vt:lpstr>Calibri</vt:lpstr>
      <vt:lpstr>Franklin Gothic Book</vt:lpstr>
      <vt:lpstr>Franklin Gothic Medium</vt:lpstr>
      <vt:lpstr>Times New Roman</vt:lpstr>
      <vt:lpstr>Wingdings 2</vt:lpstr>
      <vt:lpstr>WWW.2PPT.COM
</vt:lpstr>
      <vt:lpstr>PowerPoint 演示文稿</vt:lpstr>
      <vt:lpstr>1.能准确运用how much, how many短语询问不可数名词和可数名词的数量。 2.能恰当运用表示顺序的副词表达制作步骤的先后顺序。 3.懂得不同的国家地区有不同的生活饮食习惯，并学会尊重。 4.能有自己动手制作食物的生活情趣，并与他人分享美食。 5.能从品尝美食想到珍惜食物。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2016-08-01T07:47:00Z</dcterms:created>
  <dcterms:modified xsi:type="dcterms:W3CDTF">2023-01-16T16:22:36Z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C83BE4E6082944F08A991B747D764ABC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