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  <p:sldId id="282" r:id="rId10"/>
    <p:sldId id="266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83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F44236"/>
    <a:srgbClr val="82A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8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80CA6-3FD7-4DC0-94F1-3EFEF112F61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FFCE1-7DC6-4D56-8B22-C0BACA51FE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FFCE1-7DC6-4D56-8B22-C0BACA51FE0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3.xml"/><Relationship Id="rId30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7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8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1807159"/>
            <a:ext cx="121920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FF0000"/>
                </a:solidFill>
              </a:rPr>
              <a:t>认识等</a:t>
            </a:r>
            <a:r>
              <a:rPr lang="zh-CN" altLang="en-US" sz="4800" b="1" dirty="0">
                <a:solidFill>
                  <a:srgbClr val="FF0000"/>
                </a:solidFill>
              </a:rPr>
              <a:t>腰三角形和等边三角形</a:t>
            </a:r>
            <a:r>
              <a:rPr lang="zh-CN" altLang="en-US" sz="4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4657144" y="3836160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sym typeface="+mn-ea"/>
              </a:rPr>
              <a:t>苏教版  数学  四年级  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74781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矩形 28"/>
          <p:cNvSpPr/>
          <p:nvPr/>
        </p:nvSpPr>
        <p:spPr>
          <a:xfrm>
            <a:off x="4906328" y="4000500"/>
            <a:ext cx="2386012" cy="2012950"/>
          </a:xfrm>
          <a:prstGeom prst="rect">
            <a:avLst/>
          </a:prstGeom>
          <a:solidFill>
            <a:srgbClr val="FDEADA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200" dirty="0">
              <a:ea typeface="+mn-lt"/>
            </a:endParaRPr>
          </a:p>
        </p:txBody>
      </p:sp>
      <p:sp>
        <p:nvSpPr>
          <p:cNvPr id="227334" name="圆角矩形标注 20"/>
          <p:cNvSpPr/>
          <p:nvPr/>
        </p:nvSpPr>
        <p:spPr>
          <a:xfrm>
            <a:off x="2679065" y="963930"/>
            <a:ext cx="7262495" cy="693420"/>
          </a:xfrm>
          <a:prstGeom prst="wedgeRoundRectCallout">
            <a:avLst>
              <a:gd name="adj1" fmla="val -56144"/>
              <a:gd name="adj2" fmla="val 9630"/>
              <a:gd name="adj3" fmla="val 16667"/>
            </a:avLst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</a:rPr>
              <a:t>把剪下的等边三角形折一折，你有什么发现？</a:t>
            </a:r>
          </a:p>
        </p:txBody>
      </p:sp>
      <p:pic>
        <p:nvPicPr>
          <p:cNvPr id="227335" name="Picture 19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79065" y="2209800"/>
            <a:ext cx="930275" cy="1139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7336" name="Picture 20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42728" y="2185988"/>
            <a:ext cx="973137" cy="1201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7337" name="Picture 21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34990" y="2117725"/>
            <a:ext cx="927100" cy="1203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7338" name="Picture 22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2453" y="2139950"/>
            <a:ext cx="979487" cy="1277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7339" name="右箭头 24"/>
          <p:cNvSpPr/>
          <p:nvPr/>
        </p:nvSpPr>
        <p:spPr>
          <a:xfrm>
            <a:off x="3682365" y="2681288"/>
            <a:ext cx="266700" cy="179387"/>
          </a:xfrm>
          <a:prstGeom prst="rightArrow">
            <a:avLst>
              <a:gd name="adj1" fmla="val 50000"/>
              <a:gd name="adj2" fmla="val 37601"/>
            </a:avLst>
          </a:prstGeom>
          <a:solidFill>
            <a:srgbClr val="FF6699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sp>
        <p:nvSpPr>
          <p:cNvPr id="227340" name="右箭头 25"/>
          <p:cNvSpPr/>
          <p:nvPr/>
        </p:nvSpPr>
        <p:spPr>
          <a:xfrm>
            <a:off x="6562090" y="2689225"/>
            <a:ext cx="266700" cy="180975"/>
          </a:xfrm>
          <a:prstGeom prst="rightArrow">
            <a:avLst>
              <a:gd name="adj1" fmla="val 50000"/>
              <a:gd name="adj2" fmla="val 37271"/>
            </a:avLst>
          </a:prstGeom>
          <a:solidFill>
            <a:srgbClr val="FF6699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sp>
        <p:nvSpPr>
          <p:cNvPr id="227341" name="圆角矩形标注 26"/>
          <p:cNvSpPr/>
          <p:nvPr/>
        </p:nvSpPr>
        <p:spPr>
          <a:xfrm>
            <a:off x="5203190" y="4167188"/>
            <a:ext cx="1974850" cy="903287"/>
          </a:xfrm>
          <a:prstGeom prst="wedgeRoundRectCallout">
            <a:avLst>
              <a:gd name="adj1" fmla="val -19477"/>
              <a:gd name="adj2" fmla="val 69764"/>
              <a:gd name="adj3" fmla="val 16667"/>
            </a:avLst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zh-CN" altLang="en-US" sz="2200" dirty="0">
                <a:ea typeface="+mn-lt"/>
              </a:rPr>
              <a:t>等边三角形是轴对称图形。</a:t>
            </a:r>
          </a:p>
        </p:txBody>
      </p:sp>
      <p:sp>
        <p:nvSpPr>
          <p:cNvPr id="227342" name="矩形 27"/>
          <p:cNvSpPr/>
          <p:nvPr/>
        </p:nvSpPr>
        <p:spPr>
          <a:xfrm>
            <a:off x="7292340" y="3994150"/>
            <a:ext cx="2222500" cy="2016125"/>
          </a:xfrm>
          <a:prstGeom prst="rect">
            <a:avLst/>
          </a:prstGeom>
          <a:solidFill>
            <a:srgbClr val="FDEADA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200" dirty="0">
              <a:ea typeface="+mn-lt"/>
            </a:endParaRPr>
          </a:p>
        </p:txBody>
      </p:sp>
      <p:sp>
        <p:nvSpPr>
          <p:cNvPr id="227343" name="矩形 29"/>
          <p:cNvSpPr/>
          <p:nvPr/>
        </p:nvSpPr>
        <p:spPr>
          <a:xfrm>
            <a:off x="2628265" y="3995738"/>
            <a:ext cx="2278063" cy="2017712"/>
          </a:xfrm>
          <a:prstGeom prst="rect">
            <a:avLst/>
          </a:prstGeom>
          <a:solidFill>
            <a:srgbClr val="FDEADA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200" dirty="0">
              <a:ea typeface="+mn-lt"/>
            </a:endParaRPr>
          </a:p>
        </p:txBody>
      </p:sp>
      <p:sp>
        <p:nvSpPr>
          <p:cNvPr id="227344" name="圆角矩形标注 30"/>
          <p:cNvSpPr/>
          <p:nvPr/>
        </p:nvSpPr>
        <p:spPr>
          <a:xfrm>
            <a:off x="7414578" y="4167188"/>
            <a:ext cx="1871662" cy="903287"/>
          </a:xfrm>
          <a:prstGeom prst="wedgeRoundRectCallout">
            <a:avLst>
              <a:gd name="adj1" fmla="val 17338"/>
              <a:gd name="adj2" fmla="val 57417"/>
              <a:gd name="adj3" fmla="val 16667"/>
            </a:avLst>
          </a:prstGeom>
          <a:solidFill>
            <a:srgbClr val="E6E0EC"/>
          </a:solidFill>
          <a:ln w="25400" cap="flat" cmpd="sng">
            <a:solidFill>
              <a:srgbClr val="604A7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zh-CN" altLang="en-US" sz="2200" dirty="0">
                <a:ea typeface="+mn-lt"/>
                <a:cs typeface="+mn-lt"/>
              </a:rPr>
              <a:t>等边三角形有</a:t>
            </a:r>
            <a:r>
              <a:rPr lang="en-US" altLang="zh-CN" sz="2200" dirty="0">
                <a:ea typeface="+mn-lt"/>
                <a:cs typeface="+mn-lt"/>
              </a:rPr>
              <a:t>3</a:t>
            </a:r>
            <a:r>
              <a:rPr lang="zh-CN" altLang="en-US" sz="2200" dirty="0">
                <a:ea typeface="+mn-lt"/>
                <a:cs typeface="+mn-lt"/>
              </a:rPr>
              <a:t>条对称轴。</a:t>
            </a:r>
          </a:p>
        </p:txBody>
      </p:sp>
      <p:sp>
        <p:nvSpPr>
          <p:cNvPr id="227345" name="圆角矩形标注 32"/>
          <p:cNvSpPr/>
          <p:nvPr/>
        </p:nvSpPr>
        <p:spPr>
          <a:xfrm>
            <a:off x="3021965" y="4102100"/>
            <a:ext cx="1812925" cy="1023938"/>
          </a:xfrm>
          <a:prstGeom prst="wedgeRoundRectCallout">
            <a:avLst>
              <a:gd name="adj1" fmla="val -34884"/>
              <a:gd name="adj2" fmla="val 65190"/>
              <a:gd name="adj3" fmla="val 16667"/>
            </a:avLst>
          </a:prstGeom>
          <a:solidFill>
            <a:srgbClr val="DCE6F2"/>
          </a:solidFill>
          <a:ln w="25400" cap="flat" cmpd="sng">
            <a:solidFill>
              <a:srgbClr val="8EB4E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zh-CN" altLang="en-US" sz="2200" dirty="0">
                <a:ea typeface="+mn-lt"/>
                <a:cs typeface="+mn-lt"/>
              </a:rPr>
              <a:t>等边三角形的</a:t>
            </a:r>
            <a:r>
              <a:rPr lang="en-US" altLang="zh-CN" sz="2200" dirty="0">
                <a:ea typeface="+mn-lt"/>
                <a:cs typeface="+mn-lt"/>
              </a:rPr>
              <a:t>3</a:t>
            </a:r>
            <a:r>
              <a:rPr lang="zh-CN" altLang="en-US" sz="2200" dirty="0">
                <a:ea typeface="+mn-lt"/>
                <a:cs typeface="+mn-lt"/>
              </a:rPr>
              <a:t>个角相等。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bldLvl="0" animBg="1"/>
      <p:bldP spid="227334" grpId="0" bldLvl="0" animBg="1"/>
      <p:bldP spid="227339" grpId="0" bldLvl="0" animBg="1"/>
      <p:bldP spid="227340" grpId="0" bldLvl="0" animBg="1"/>
      <p:bldP spid="227341" grpId="0" bldLvl="0" animBg="1"/>
      <p:bldP spid="227342" grpId="0" bldLvl="0" animBg="1"/>
      <p:bldP spid="227343" grpId="0" bldLvl="0" animBg="1"/>
      <p:bldP spid="227344" grpId="0" bldLvl="0" animBg="1"/>
      <p:bldP spid="22734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1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7745095" y="1831340"/>
            <a:ext cx="405765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你觉得，等边三角形一定是锐角三角形吗？</a:t>
            </a:r>
          </a:p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为什么？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226309" name="等腰三角形 1"/>
          <p:cNvSpPr/>
          <p:nvPr/>
        </p:nvSpPr>
        <p:spPr>
          <a:xfrm>
            <a:off x="1804035" y="843280"/>
            <a:ext cx="1965960" cy="1859280"/>
          </a:xfrm>
          <a:prstGeom prst="triangle">
            <a:avLst>
              <a:gd name="adj" fmla="val 50000"/>
            </a:avLst>
          </a:prstGeom>
          <a:noFill/>
          <a:ln w="25400" cap="flat" cmpd="sng">
            <a:solidFill>
              <a:srgbClr val="558ED5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8027" y="3477805"/>
            <a:ext cx="6053455" cy="2212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ea typeface="+mn-lt"/>
                <a:cs typeface="+mn-lt"/>
              </a:rPr>
              <a:t>如图，等边三角形一定是锐角三角形。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ea typeface="+mn-lt"/>
                <a:cs typeface="+mn-lt"/>
              </a:rPr>
              <a:t>因为它三个角都相等，都是</a:t>
            </a:r>
            <a:r>
              <a:rPr lang="en-US" altLang="zh-CN" sz="3200" dirty="0">
                <a:solidFill>
                  <a:srgbClr val="FF0000"/>
                </a:solidFill>
                <a:ea typeface="+mn-lt"/>
                <a:cs typeface="+mn-lt"/>
              </a:rPr>
              <a:t>60</a:t>
            </a:r>
            <a:r>
              <a:rPr lang="en-US" altLang="zh-CN" sz="32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</a:t>
            </a:r>
            <a:r>
              <a:rPr lang="zh-CN" altLang="en-US" sz="32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bldLvl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</a:t>
            </a:r>
            <a:endParaRPr lang="zh-CN" altLang="en-US" sz="2800" b="1" dirty="0"/>
          </a:p>
        </p:txBody>
      </p:sp>
      <p:sp>
        <p:nvSpPr>
          <p:cNvPr id="228354" name="TextBox 3"/>
          <p:cNvSpPr txBox="1"/>
          <p:nvPr/>
        </p:nvSpPr>
        <p:spPr>
          <a:xfrm>
            <a:off x="875030" y="721995"/>
            <a:ext cx="10342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 dirty="0">
                <a:ea typeface="+mn-lt"/>
              </a:rPr>
              <a:t>下面物体的面，哪个是等边三角形，哪个是等腰三角形？</a:t>
            </a:r>
          </a:p>
        </p:txBody>
      </p:sp>
      <p:pic>
        <p:nvPicPr>
          <p:cNvPr id="228356" name="Picture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1933" y="2472055"/>
            <a:ext cx="1685925" cy="2146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8357" name="Picture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31100" y="2472055"/>
            <a:ext cx="2040890" cy="18878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8358" name="Picture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155758" y="2399030"/>
            <a:ext cx="2832100" cy="2163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317625" y="5203825"/>
            <a:ext cx="2516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等腰三角形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281170" y="5203825"/>
            <a:ext cx="2516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等腰三角形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87920" y="5203825"/>
            <a:ext cx="2516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等边三角形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3</a:t>
            </a:r>
            <a:endParaRPr lang="zh-CN" altLang="en-US" sz="2800" b="1" dirty="0"/>
          </a:p>
        </p:txBody>
      </p:sp>
      <p:sp>
        <p:nvSpPr>
          <p:cNvPr id="2" name="圆角矩形 1"/>
          <p:cNvSpPr/>
          <p:nvPr/>
        </p:nvSpPr>
        <p:spPr>
          <a:xfrm>
            <a:off x="7745095" y="1831340"/>
            <a:ext cx="405765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把一张正方形纸沿对角线剪开，剪出的两个三角形是等腰三角形吗？</a:t>
            </a:r>
          </a:p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是直角三角形吗？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pic>
        <p:nvPicPr>
          <p:cNvPr id="229380" name="Picture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07565" y="976630"/>
            <a:ext cx="2629535" cy="2546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938655" y="4106545"/>
            <a:ext cx="503301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</a:rPr>
              <a:t>是等腰三角形。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</a:rPr>
              <a:t>也是直角三角形。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1" name="TextBox 15"/>
          <p:cNvSpPr txBox="1"/>
          <p:nvPr/>
        </p:nvSpPr>
        <p:spPr>
          <a:xfrm>
            <a:off x="1038860" y="583565"/>
            <a:ext cx="983805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下面两块三角尺，拼成一个等腰三角形应该怎样拼？拼成一个等边三角形呢？同桌合作拼一拼，并说说为什么。</a:t>
            </a:r>
          </a:p>
        </p:txBody>
      </p:sp>
      <p:pic>
        <p:nvPicPr>
          <p:cNvPr id="229382" name="Picture 1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9320" y="2224405"/>
            <a:ext cx="1582738" cy="1208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9383" name="Picture 1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78108" y="2224405"/>
            <a:ext cx="1582737" cy="12096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10"/>
          <p:cNvGrpSpPr>
            <a:grpSpLocks noChangeAspect="1"/>
          </p:cNvGrpSpPr>
          <p:nvPr/>
        </p:nvGrpSpPr>
        <p:grpSpPr>
          <a:xfrm>
            <a:off x="8406130" y="3142615"/>
            <a:ext cx="2115185" cy="2109470"/>
            <a:chOff x="0" y="0"/>
            <a:chExt cx="1749122" cy="1582902"/>
          </a:xfrm>
        </p:grpSpPr>
        <p:pic>
          <p:nvPicPr>
            <p:cNvPr id="230408" name="Picture 14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5400000">
              <a:off x="-337344" y="337344"/>
              <a:ext cx="1582738" cy="90805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0409" name="Picture 14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5400000" flipH="1">
              <a:off x="503728" y="337508"/>
              <a:ext cx="1582738" cy="90805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" name="组合 12"/>
          <p:cNvGrpSpPr>
            <a:grpSpLocks noChangeAspect="1"/>
          </p:cNvGrpSpPr>
          <p:nvPr/>
        </p:nvGrpSpPr>
        <p:grpSpPr>
          <a:xfrm>
            <a:off x="749618" y="4042410"/>
            <a:ext cx="3128962" cy="1214438"/>
            <a:chOff x="0" y="0"/>
            <a:chExt cx="3128814" cy="911478"/>
          </a:xfrm>
        </p:grpSpPr>
        <p:pic>
          <p:nvPicPr>
            <p:cNvPr id="230411" name="Picture 14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46076" y="0"/>
              <a:ext cx="1582738" cy="90805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0412" name="Picture 14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0" y="3428"/>
              <a:ext cx="1582738" cy="90805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任意多边形 4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37285" y="5628640"/>
            <a:ext cx="37242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等腰三角形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27745" y="5628640"/>
            <a:ext cx="224917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等边三角形（每个角</a:t>
            </a:r>
            <a:r>
              <a:rPr lang="en-US" altLang="zh-CN" sz="2800">
                <a:solidFill>
                  <a:srgbClr val="FF0000"/>
                </a:solidFill>
              </a:rPr>
              <a:t>60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</a:t>
            </a:r>
            <a:r>
              <a:rPr lang="zh-CN" altLang="en-US" sz="2800">
                <a:solidFill>
                  <a:srgbClr val="FF0000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350234" y="2097890"/>
            <a:ext cx="9332997" cy="3180979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100</a:t>
            </a:r>
            <a:r>
              <a:rPr lang="zh-CN" altLang="en-US" sz="2800" dirty="0">
                <a:solidFill>
                  <a:schemeClr val="bg1"/>
                </a:solidFill>
              </a:rPr>
              <a:t>以内数的连减方法：按从左到右的顺序减，也可以先把后两个数相加，再用第一个数减去相加的结果。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430244" y="2172820"/>
            <a:ext cx="9332997" cy="3180979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zh-CN" altLang="en-US" sz="2800" dirty="0">
              <a:ea typeface="+mn-lt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两条边相等的三角形是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sym typeface="+mn-ea"/>
              </a:rPr>
              <a:t>等腰三角形</a:t>
            </a:r>
            <a:r>
              <a:rPr lang="zh-CN" altLang="en-US" sz="2800" dirty="0">
                <a:ea typeface="+mn-lt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  <a:sym typeface="+mn-ea"/>
              </a:rPr>
              <a:t>三条边都相等的三角形是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等边三角形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，也叫作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正三角形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  <a:sym typeface="+mn-ea"/>
              </a:rPr>
              <a:t>它们只是三角形中的一小部分，不能涵盖全部，还有很多在边上不具有明显特征的三角形。</a:t>
            </a:r>
            <a:endParaRPr lang="zh-CN" altLang="en-US" sz="28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</a:t>
            </a:r>
            <a:endParaRPr lang="zh-CN" altLang="en-US" sz="2800" b="1" dirty="0"/>
          </a:p>
        </p:txBody>
      </p:sp>
      <p:sp>
        <p:nvSpPr>
          <p:cNvPr id="2" name="圆角矩形 1"/>
          <p:cNvSpPr/>
          <p:nvPr/>
        </p:nvSpPr>
        <p:spPr>
          <a:xfrm>
            <a:off x="7745095" y="1831340"/>
            <a:ext cx="405765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一个等腰三角形的顶角是</a:t>
            </a:r>
            <a:r>
              <a:rPr lang="en-US" altLang="zh-CN" sz="2800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70</a:t>
            </a:r>
            <a:r>
              <a:rPr lang="zh-CN" altLang="en-US" sz="2800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度，它的一个底角是多少度？</a:t>
            </a:r>
          </a:p>
        </p:txBody>
      </p:sp>
      <p:sp>
        <p:nvSpPr>
          <p:cNvPr id="21507" name="等腰三角形 98306"/>
          <p:cNvSpPr/>
          <p:nvPr/>
        </p:nvSpPr>
        <p:spPr>
          <a:xfrm>
            <a:off x="1483995" y="712470"/>
            <a:ext cx="2303463" cy="2592388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/>
            <a:endParaRPr lang="zh-CN" altLang="en-US" sz="2800" dirty="0">
              <a:ea typeface="+mn-lt"/>
            </a:endParaRPr>
          </a:p>
        </p:txBody>
      </p:sp>
      <p:sp>
        <p:nvSpPr>
          <p:cNvPr id="21508" name="任意多边形 98307"/>
          <p:cNvSpPr/>
          <p:nvPr/>
        </p:nvSpPr>
        <p:spPr>
          <a:xfrm rot="5639290">
            <a:off x="2490470" y="858520"/>
            <a:ext cx="285750" cy="425450"/>
          </a:xfrm>
          <a:custGeom>
            <a:avLst/>
            <a:gdLst/>
            <a:ahLst/>
            <a:cxnLst>
              <a:cxn ang="0">
                <a:pos x="135625" y="0"/>
              </a:cxn>
              <a:cxn ang="0">
                <a:pos x="285750" y="239891"/>
              </a:cxn>
              <a:cxn ang="0">
                <a:pos x="209299" y="425450"/>
              </a:cxn>
              <a:cxn ang="0">
                <a:pos x="209285" y="425437"/>
              </a:cxn>
              <a:cxn ang="0">
                <a:pos x="282231" y="681555"/>
              </a:cxn>
              <a:cxn ang="0">
                <a:pos x="281173" y="724658"/>
              </a:cxn>
              <a:cxn ang="0">
                <a:pos x="135625" y="0"/>
              </a:cxn>
            </a:cxnLst>
            <a:rect l="0" t="0" r="0" b="0"/>
            <a:pathLst>
              <a:path w="21600" h="33718" fill="none">
                <a:moveTo>
                  <a:pt x="10252" y="0"/>
                </a:moveTo>
                <a:cubicBezTo>
                  <a:pt x="17011" y="3649"/>
                  <a:pt x="21600" y="10795"/>
                  <a:pt x="21600" y="19012"/>
                </a:cubicBezTo>
                <a:cubicBezTo>
                  <a:pt x="21600" y="24693"/>
                  <a:pt x="19407" y="29862"/>
                  <a:pt x="15821" y="33718"/>
                </a:cubicBezTo>
              </a:path>
              <a:path w="21600" h="33718" stroke="0">
                <a:moveTo>
                  <a:pt x="15820" y="33717"/>
                </a:moveTo>
                <a:cubicBezTo>
                  <a:pt x="18880" y="34022"/>
                  <a:pt x="21334" y="42993"/>
                  <a:pt x="21334" y="54015"/>
                </a:cubicBezTo>
                <a:cubicBezTo>
                  <a:pt x="21334" y="55181"/>
                  <a:pt x="21307" y="56325"/>
                  <a:pt x="21254" y="57431"/>
                </a:cubicBezTo>
                <a:lnTo>
                  <a:pt x="10252" y="0"/>
                </a:lnTo>
                <a:lnTo>
                  <a:pt x="15820" y="33717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800">
              <a:ea typeface="+mn-lt"/>
            </a:endParaRPr>
          </a:p>
        </p:txBody>
      </p:sp>
      <p:sp>
        <p:nvSpPr>
          <p:cNvPr id="98309" name="文本框 98308"/>
          <p:cNvSpPr txBox="1"/>
          <p:nvPr/>
        </p:nvSpPr>
        <p:spPr>
          <a:xfrm>
            <a:off x="1263968" y="4037013"/>
            <a:ext cx="496728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底角和：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180°- 70°=110°</a:t>
            </a:r>
          </a:p>
        </p:txBody>
      </p:sp>
      <p:grpSp>
        <p:nvGrpSpPr>
          <p:cNvPr id="98310" name="组合 98309"/>
          <p:cNvGrpSpPr/>
          <p:nvPr/>
        </p:nvGrpSpPr>
        <p:grpSpPr>
          <a:xfrm>
            <a:off x="1628458" y="2584133"/>
            <a:ext cx="1219200" cy="685800"/>
            <a:chOff x="720" y="3072"/>
            <a:chExt cx="768" cy="432"/>
          </a:xfrm>
        </p:grpSpPr>
        <p:sp>
          <p:nvSpPr>
            <p:cNvPr id="21519" name="任意多边形 98310"/>
            <p:cNvSpPr/>
            <p:nvPr/>
          </p:nvSpPr>
          <p:spPr>
            <a:xfrm>
              <a:off x="720" y="3360"/>
              <a:ext cx="96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44"/>
                </a:cxn>
                <a:cxn ang="0">
                  <a:pos x="96" y="144"/>
                </a:cxn>
                <a:cxn ang="0">
                  <a:pos x="144" y="0"/>
                </a:cxn>
                <a:cxn ang="0">
                  <a:pos x="192" y="144"/>
                </a:cxn>
                <a:cxn ang="0">
                  <a:pos x="190" y="19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21600" y="21600"/>
                  </a:moveTo>
                  <a:cubicBezTo>
                    <a:pt x="21600" y="9671"/>
                    <a:pt x="26435" y="0"/>
                    <a:pt x="32400" y="0"/>
                  </a:cubicBezTo>
                  <a:cubicBezTo>
                    <a:pt x="38365" y="0"/>
                    <a:pt x="43200" y="9671"/>
                    <a:pt x="43200" y="21600"/>
                  </a:cubicBezTo>
                  <a:cubicBezTo>
                    <a:pt x="43200" y="23991"/>
                    <a:pt x="43006" y="26290"/>
                    <a:pt x="42648" y="28436"/>
                  </a:cubicBez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800">
                <a:ea typeface="+mn-lt"/>
              </a:endParaRPr>
            </a:p>
          </p:txBody>
        </p:sp>
        <p:sp>
          <p:nvSpPr>
            <p:cNvPr id="21520" name="文本框 98311"/>
            <p:cNvSpPr txBox="1"/>
            <p:nvPr/>
          </p:nvSpPr>
          <p:spPr>
            <a:xfrm>
              <a:off x="768" y="3072"/>
              <a:ext cx="72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FF0000"/>
                  </a:solidFill>
                  <a:ea typeface="+mn-lt"/>
                  <a:cs typeface="+mn-lt"/>
                </a:rPr>
                <a:t>55°</a:t>
              </a:r>
            </a:p>
          </p:txBody>
        </p:sp>
      </p:grpSp>
      <p:grpSp>
        <p:nvGrpSpPr>
          <p:cNvPr id="98313" name="组合 98312"/>
          <p:cNvGrpSpPr/>
          <p:nvPr/>
        </p:nvGrpSpPr>
        <p:grpSpPr>
          <a:xfrm>
            <a:off x="2780983" y="2584133"/>
            <a:ext cx="1295400" cy="685800"/>
            <a:chOff x="1536" y="3072"/>
            <a:chExt cx="816" cy="432"/>
          </a:xfrm>
        </p:grpSpPr>
        <p:sp>
          <p:nvSpPr>
            <p:cNvPr id="21517" name="任意多边形 98313"/>
            <p:cNvSpPr/>
            <p:nvPr/>
          </p:nvSpPr>
          <p:spPr>
            <a:xfrm flipH="1">
              <a:off x="1968" y="3360"/>
              <a:ext cx="96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44"/>
                </a:cxn>
                <a:cxn ang="0">
                  <a:pos x="96" y="144"/>
                </a:cxn>
                <a:cxn ang="0">
                  <a:pos x="144" y="0"/>
                </a:cxn>
                <a:cxn ang="0">
                  <a:pos x="192" y="144"/>
                </a:cxn>
                <a:cxn ang="0">
                  <a:pos x="190" y="19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21600" y="21600"/>
                  </a:moveTo>
                  <a:cubicBezTo>
                    <a:pt x="21600" y="9671"/>
                    <a:pt x="26435" y="0"/>
                    <a:pt x="32400" y="0"/>
                  </a:cubicBezTo>
                  <a:cubicBezTo>
                    <a:pt x="38365" y="0"/>
                    <a:pt x="43200" y="9671"/>
                    <a:pt x="43200" y="21600"/>
                  </a:cubicBezTo>
                  <a:cubicBezTo>
                    <a:pt x="43200" y="23991"/>
                    <a:pt x="43006" y="26290"/>
                    <a:pt x="42648" y="28436"/>
                  </a:cubicBez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800">
                <a:ea typeface="+mn-lt"/>
              </a:endParaRPr>
            </a:p>
          </p:txBody>
        </p:sp>
        <p:sp>
          <p:nvSpPr>
            <p:cNvPr id="21518" name="文本框 98314"/>
            <p:cNvSpPr txBox="1"/>
            <p:nvPr/>
          </p:nvSpPr>
          <p:spPr>
            <a:xfrm>
              <a:off x="1536" y="3072"/>
              <a:ext cx="81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FF0000"/>
                  </a:solidFill>
                  <a:ea typeface="+mn-lt"/>
                  <a:cs typeface="+mn-lt"/>
                </a:rPr>
                <a:t>55°</a:t>
              </a:r>
            </a:p>
          </p:txBody>
        </p:sp>
      </p:grpSp>
      <p:sp>
        <p:nvSpPr>
          <p:cNvPr id="21515" name="文本框 98318"/>
          <p:cNvSpPr txBox="1"/>
          <p:nvPr/>
        </p:nvSpPr>
        <p:spPr>
          <a:xfrm>
            <a:off x="2276158" y="1288733"/>
            <a:ext cx="10080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ea typeface="+mn-lt"/>
                <a:cs typeface="+mn-lt"/>
              </a:rPr>
              <a:t>70°</a:t>
            </a:r>
          </a:p>
        </p:txBody>
      </p:sp>
      <p:sp>
        <p:nvSpPr>
          <p:cNvPr id="98320" name="文本框 98319"/>
          <p:cNvSpPr txBox="1"/>
          <p:nvPr/>
        </p:nvSpPr>
        <p:spPr>
          <a:xfrm>
            <a:off x="1190943" y="5281613"/>
            <a:ext cx="54006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一个底角：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110°÷ 2 = 55°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</a:t>
            </a:r>
            <a:endParaRPr lang="zh-CN" altLang="en-US" sz="2800" b="1" dirty="0"/>
          </a:p>
        </p:txBody>
      </p:sp>
      <p:sp>
        <p:nvSpPr>
          <p:cNvPr id="3" name="圆角矩形 2"/>
          <p:cNvSpPr/>
          <p:nvPr/>
        </p:nvSpPr>
        <p:spPr>
          <a:xfrm>
            <a:off x="7745095" y="1864360"/>
            <a:ext cx="405765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等腰三角形的一个底角是</a:t>
            </a:r>
            <a:r>
              <a:rPr lang="en-US" altLang="zh-CN" sz="2800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35</a:t>
            </a:r>
            <a:r>
              <a:rPr lang="zh-CN" altLang="en-US" sz="2800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度，求顶角的度数。</a:t>
            </a:r>
          </a:p>
        </p:txBody>
      </p:sp>
      <p:sp>
        <p:nvSpPr>
          <p:cNvPr id="22531" name="等腰三角形 99330"/>
          <p:cNvSpPr/>
          <p:nvPr/>
        </p:nvSpPr>
        <p:spPr>
          <a:xfrm>
            <a:off x="1743075" y="1550035"/>
            <a:ext cx="4319588" cy="14398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/>
            <a:endParaRPr lang="zh-CN" altLang="en-US" sz="2800" dirty="0">
              <a:ea typeface="+mn-lt"/>
            </a:endParaRPr>
          </a:p>
        </p:txBody>
      </p:sp>
      <p:sp>
        <p:nvSpPr>
          <p:cNvPr id="22532" name="任意多边形 99331"/>
          <p:cNvSpPr/>
          <p:nvPr/>
        </p:nvSpPr>
        <p:spPr>
          <a:xfrm>
            <a:off x="2200275" y="2693035"/>
            <a:ext cx="144463" cy="233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463" y="233363"/>
              </a:cxn>
              <a:cxn ang="0">
                <a:pos x="144463" y="233363"/>
              </a:cxn>
              <a:cxn ang="0">
                <a:pos x="216695" y="0"/>
              </a:cxn>
              <a:cxn ang="0">
                <a:pos x="288926" y="233363"/>
              </a:cxn>
              <a:cxn ang="0">
                <a:pos x="285234" y="307218"/>
              </a:cxn>
              <a:cxn ang="0">
                <a:pos x="0" y="0"/>
              </a:cxn>
            </a:cxnLst>
            <a:rect l="0" t="0" r="0" b="0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800">
              <a:ea typeface="+mn-lt"/>
            </a:endParaRPr>
          </a:p>
        </p:txBody>
      </p:sp>
      <p:sp>
        <p:nvSpPr>
          <p:cNvPr id="22533" name="文本框 99332"/>
          <p:cNvSpPr txBox="1"/>
          <p:nvPr/>
        </p:nvSpPr>
        <p:spPr>
          <a:xfrm>
            <a:off x="2352675" y="2586673"/>
            <a:ext cx="693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dirty="0">
                <a:ea typeface="+mn-lt"/>
                <a:cs typeface="+mn-lt"/>
              </a:rPr>
              <a:t>35</a:t>
            </a:r>
            <a:r>
              <a:rPr lang="en-US" altLang="zh-CN" sz="2800" baseline="50000" dirty="0">
                <a:ea typeface="+mn-lt"/>
                <a:cs typeface="+mn-lt"/>
              </a:rPr>
              <a:t>°</a:t>
            </a:r>
          </a:p>
        </p:txBody>
      </p:sp>
      <p:sp>
        <p:nvSpPr>
          <p:cNvPr id="99334" name="文本框 99333"/>
          <p:cNvSpPr txBox="1"/>
          <p:nvPr/>
        </p:nvSpPr>
        <p:spPr>
          <a:xfrm>
            <a:off x="1814513" y="3710623"/>
            <a:ext cx="55435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底角和：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35°× 2  = 70°</a:t>
            </a:r>
          </a:p>
        </p:txBody>
      </p:sp>
      <p:sp>
        <p:nvSpPr>
          <p:cNvPr id="99335" name="文本框 99334"/>
          <p:cNvSpPr txBox="1"/>
          <p:nvPr/>
        </p:nvSpPr>
        <p:spPr>
          <a:xfrm>
            <a:off x="1743075" y="4647248"/>
            <a:ext cx="46799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顶   角：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180°- 70°=110°</a:t>
            </a:r>
          </a:p>
        </p:txBody>
      </p:sp>
      <p:sp>
        <p:nvSpPr>
          <p:cNvPr id="22536" name="任意多边形 99335"/>
          <p:cNvSpPr/>
          <p:nvPr/>
        </p:nvSpPr>
        <p:spPr>
          <a:xfrm rot="2010130" flipV="1">
            <a:off x="3614738" y="1407160"/>
            <a:ext cx="482600" cy="411163"/>
          </a:xfrm>
          <a:custGeom>
            <a:avLst/>
            <a:gdLst/>
            <a:ahLst/>
            <a:cxnLst>
              <a:cxn ang="0">
                <a:pos x="154563" y="0"/>
              </a:cxn>
              <a:cxn ang="0">
                <a:pos x="482670" y="285574"/>
              </a:cxn>
              <a:cxn ang="0">
                <a:pos x="482600" y="285774"/>
              </a:cxn>
              <a:cxn ang="0">
                <a:pos x="471860" y="140267"/>
              </a:cxn>
              <a:cxn ang="0">
                <a:pos x="646735" y="-281295"/>
              </a:cxn>
              <a:cxn ang="0">
                <a:pos x="821611" y="140267"/>
              </a:cxn>
              <a:cxn ang="0">
                <a:pos x="817548" y="230959"/>
              </a:cxn>
              <a:cxn ang="0">
                <a:pos x="154563" y="0"/>
              </a:cxn>
            </a:cxnLst>
            <a:rect l="0" t="0" r="0" b="0"/>
            <a:pathLst>
              <a:path w="20670" h="20560" fill="none">
                <a:moveTo>
                  <a:pt x="6620" y="0"/>
                </a:moveTo>
                <a:cubicBezTo>
                  <a:pt x="13344" y="2160"/>
                  <a:pt x="18624" y="7520"/>
                  <a:pt x="20673" y="14280"/>
                </a:cubicBezTo>
              </a:path>
              <a:path w="20670" h="20560" stroke="0">
                <a:moveTo>
                  <a:pt x="20670" y="14290"/>
                </a:moveTo>
                <a:cubicBezTo>
                  <a:pt x="20372" y="12026"/>
                  <a:pt x="20210" y="9573"/>
                  <a:pt x="20210" y="7014"/>
                </a:cubicBezTo>
                <a:cubicBezTo>
                  <a:pt x="20210" y="-4628"/>
                  <a:pt x="23563" y="-14066"/>
                  <a:pt x="27700" y="-14066"/>
                </a:cubicBezTo>
                <a:cubicBezTo>
                  <a:pt x="31837" y="-14066"/>
                  <a:pt x="35190" y="-4628"/>
                  <a:pt x="35190" y="7014"/>
                </a:cubicBezTo>
                <a:cubicBezTo>
                  <a:pt x="35190" y="8573"/>
                  <a:pt x="35130" y="10093"/>
                  <a:pt x="35016" y="11549"/>
                </a:cubicBezTo>
                <a:lnTo>
                  <a:pt x="6620" y="0"/>
                </a:lnTo>
                <a:lnTo>
                  <a:pt x="20670" y="1429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800">
              <a:ea typeface="+mn-lt"/>
            </a:endParaRPr>
          </a:p>
        </p:txBody>
      </p:sp>
      <p:sp>
        <p:nvSpPr>
          <p:cNvPr id="99337" name="文本框 99336"/>
          <p:cNvSpPr txBox="1"/>
          <p:nvPr/>
        </p:nvSpPr>
        <p:spPr>
          <a:xfrm>
            <a:off x="3470275" y="1838960"/>
            <a:ext cx="95250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110°</a:t>
            </a:r>
          </a:p>
        </p:txBody>
      </p:sp>
      <p:sp>
        <p:nvSpPr>
          <p:cNvPr id="22538" name="矩形 99337"/>
          <p:cNvSpPr/>
          <p:nvPr/>
        </p:nvSpPr>
        <p:spPr>
          <a:xfrm>
            <a:off x="3686175" y="1788160"/>
            <a:ext cx="5384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dirty="0">
                <a:ea typeface="+mn-lt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9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/>
      <p:bldP spid="993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3</a:t>
            </a:r>
            <a:endParaRPr lang="zh-CN" altLang="en-US" sz="2800" b="1" dirty="0"/>
          </a:p>
        </p:txBody>
      </p:sp>
      <p:sp>
        <p:nvSpPr>
          <p:cNvPr id="23554" name="文本框 52225"/>
          <p:cNvSpPr txBox="1"/>
          <p:nvPr/>
        </p:nvSpPr>
        <p:spPr>
          <a:xfrm>
            <a:off x="908685" y="498475"/>
            <a:ext cx="998410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200" b="1" dirty="0">
                <a:ea typeface="+mn-lt"/>
              </a:rPr>
              <a:t>下列几组小棒中，哪几组小棒能拼成等腰三角形？</a:t>
            </a:r>
          </a:p>
        </p:txBody>
      </p:sp>
      <p:sp>
        <p:nvSpPr>
          <p:cNvPr id="23555" name="文本框 52226"/>
          <p:cNvSpPr txBox="1"/>
          <p:nvPr/>
        </p:nvSpPr>
        <p:spPr>
          <a:xfrm>
            <a:off x="468630" y="2074545"/>
            <a:ext cx="75311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（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1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）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3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厘米、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8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厘米、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8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</a:t>
            </a:r>
          </a:p>
        </p:txBody>
      </p:sp>
      <p:sp>
        <p:nvSpPr>
          <p:cNvPr id="23556" name="文本框 52227"/>
          <p:cNvSpPr txBox="1"/>
          <p:nvPr/>
        </p:nvSpPr>
        <p:spPr>
          <a:xfrm>
            <a:off x="467995" y="4103370"/>
            <a:ext cx="753173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（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2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）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5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厘米、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5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厘米、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12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</a:t>
            </a:r>
          </a:p>
        </p:txBody>
      </p:sp>
      <p:sp>
        <p:nvSpPr>
          <p:cNvPr id="52231" name="矩形 52230"/>
          <p:cNvSpPr/>
          <p:nvPr/>
        </p:nvSpPr>
        <p:spPr>
          <a:xfrm>
            <a:off x="10260965" y="2074545"/>
            <a:ext cx="63182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4000" dirty="0">
                <a:solidFill>
                  <a:srgbClr val="FF0000"/>
                </a:solidFill>
                <a:ea typeface="+mn-lt"/>
              </a:rPr>
              <a:t>√</a:t>
            </a:r>
          </a:p>
        </p:txBody>
      </p:sp>
      <p:sp>
        <p:nvSpPr>
          <p:cNvPr id="52233" name="矩形 52232"/>
          <p:cNvSpPr/>
          <p:nvPr/>
        </p:nvSpPr>
        <p:spPr>
          <a:xfrm>
            <a:off x="8408035" y="4103370"/>
            <a:ext cx="2412365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4000" dirty="0">
                <a:solidFill>
                  <a:srgbClr val="FF0000"/>
                </a:solidFill>
                <a:ea typeface="+mn-lt"/>
              </a:rPr>
              <a:t>           ×</a:t>
            </a:r>
          </a:p>
          <a:p>
            <a:pPr eaLnBrk="1" hangingPunct="1"/>
            <a:r>
              <a:rPr lang="en-US" altLang="zh-CN" sz="4000" dirty="0">
                <a:solidFill>
                  <a:srgbClr val="FF0000"/>
                </a:solidFill>
                <a:ea typeface="+mn-lt"/>
              </a:rPr>
              <a:t>5+5</a:t>
            </a: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＜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12</a:t>
            </a:r>
            <a:endParaRPr lang="en-US" altLang="zh-CN" sz="4000" dirty="0">
              <a:solidFill>
                <a:srgbClr val="FF0000"/>
              </a:solidFill>
              <a:ea typeface="+mn-lt"/>
              <a:cs typeface="+mn-lt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52225"/>
          <p:cNvSpPr txBox="1"/>
          <p:nvPr/>
        </p:nvSpPr>
        <p:spPr>
          <a:xfrm>
            <a:off x="908685" y="498475"/>
            <a:ext cx="998410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200" b="1" dirty="0">
                <a:ea typeface="+mn-lt"/>
              </a:rPr>
              <a:t>下列几组小棒中，哪几组小棒能拼成等腰三角形？</a:t>
            </a:r>
          </a:p>
        </p:txBody>
      </p:sp>
      <p:sp>
        <p:nvSpPr>
          <p:cNvPr id="23557" name="文本框 52228"/>
          <p:cNvSpPr txBox="1"/>
          <p:nvPr/>
        </p:nvSpPr>
        <p:spPr>
          <a:xfrm>
            <a:off x="370205" y="2029460"/>
            <a:ext cx="74295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（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3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）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7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厘米、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3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厘米、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6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</a:t>
            </a:r>
          </a:p>
        </p:txBody>
      </p:sp>
      <p:sp>
        <p:nvSpPr>
          <p:cNvPr id="23558" name="文本框 52229"/>
          <p:cNvSpPr txBox="1"/>
          <p:nvPr/>
        </p:nvSpPr>
        <p:spPr>
          <a:xfrm>
            <a:off x="370205" y="4437380"/>
            <a:ext cx="776414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（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4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）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10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厘米、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5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厘米、</a:t>
            </a:r>
            <a:r>
              <a:rPr lang="en-US" altLang="zh-CN" sz="4000" dirty="0">
                <a:solidFill>
                  <a:schemeClr val="tx1"/>
                </a:solidFill>
                <a:ea typeface="+mn-lt"/>
                <a:cs typeface="+mn-lt"/>
              </a:rPr>
              <a:t>10</a:t>
            </a:r>
            <a:r>
              <a:rPr lang="zh-CN" altLang="en-US" sz="4000" dirty="0">
                <a:solidFill>
                  <a:schemeClr val="tx1"/>
                </a:solidFill>
                <a:ea typeface="+mn-lt"/>
                <a:cs typeface="+mn-lt"/>
              </a:rPr>
              <a:t>厘米</a:t>
            </a:r>
          </a:p>
        </p:txBody>
      </p:sp>
      <p:sp>
        <p:nvSpPr>
          <p:cNvPr id="52232" name="矩形 52231"/>
          <p:cNvSpPr/>
          <p:nvPr/>
        </p:nvSpPr>
        <p:spPr>
          <a:xfrm>
            <a:off x="10162223" y="4437063"/>
            <a:ext cx="539115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 dirty="0">
                <a:solidFill>
                  <a:srgbClr val="FF0000"/>
                </a:solidFill>
                <a:ea typeface="+mn-lt"/>
              </a:rPr>
              <a:t>√</a:t>
            </a:r>
          </a:p>
        </p:txBody>
      </p:sp>
      <p:sp>
        <p:nvSpPr>
          <p:cNvPr id="4" name="矩形 3"/>
          <p:cNvSpPr/>
          <p:nvPr/>
        </p:nvSpPr>
        <p:spPr>
          <a:xfrm>
            <a:off x="7631430" y="2029460"/>
            <a:ext cx="326136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4000" dirty="0">
                <a:solidFill>
                  <a:srgbClr val="FF0000"/>
                </a:solidFill>
                <a:ea typeface="+mn-lt"/>
              </a:rPr>
              <a:t>                 ×</a:t>
            </a:r>
          </a:p>
          <a:p>
            <a:pPr eaLnBrk="1" hangingPunct="1"/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没有相等的边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58027" y="603395"/>
            <a:ext cx="10895887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1.让学生在实际的操作过程中，认识并掌握等腰三角形和等边三角形的基本特征。</a:t>
            </a:r>
          </a:p>
          <a:p>
            <a:pPr>
              <a:lnSpc>
                <a:spcPct val="150000"/>
              </a:lnSpc>
            </a:pP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2.在探究图形特征以及相关结论的活动中，进一步发展学生的空间观念。</a:t>
            </a:r>
          </a:p>
          <a:p>
            <a:pPr>
              <a:lnSpc>
                <a:spcPct val="150000"/>
              </a:lnSpc>
            </a:pP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3.在学习活动中，进一步培养学生对数学的好奇心，提高动手能力，培养创新意识。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41630" y="4679315"/>
            <a:ext cx="11528425" cy="185801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658026" y="4795806"/>
            <a:ext cx="10895887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【</a:t>
            </a:r>
            <a:r>
              <a:rPr lang="zh-CN" altLang="en-US" sz="2800" dirty="0">
                <a:solidFill>
                  <a:schemeClr val="bg1"/>
                </a:solidFill>
              </a:rPr>
              <a:t>重点</a:t>
            </a:r>
            <a:r>
              <a:rPr lang="en-US" altLang="zh-CN" sz="2800" dirty="0">
                <a:solidFill>
                  <a:schemeClr val="bg1"/>
                </a:solidFill>
              </a:rPr>
              <a:t>】</a:t>
            </a:r>
            <a:r>
              <a:rPr sz="2800" dirty="0"/>
              <a:t>认识等腰三角形和等边三角形的特征。</a:t>
            </a:r>
          </a:p>
        </p:txBody>
      </p:sp>
      <p:sp>
        <p:nvSpPr>
          <p:cNvPr id="8" name="矩形 7"/>
          <p:cNvSpPr/>
          <p:nvPr/>
        </p:nvSpPr>
        <p:spPr>
          <a:xfrm>
            <a:off x="658025" y="5532966"/>
            <a:ext cx="10895887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【</a:t>
            </a:r>
            <a:r>
              <a:rPr lang="zh-CN" altLang="en-US" sz="2800" dirty="0">
                <a:solidFill>
                  <a:schemeClr val="bg1"/>
                </a:solidFill>
              </a:rPr>
              <a:t>难点</a:t>
            </a:r>
            <a:r>
              <a:rPr lang="en-US" altLang="zh-CN" sz="2800" dirty="0">
                <a:solidFill>
                  <a:schemeClr val="bg1"/>
                </a:solidFill>
              </a:rPr>
              <a:t>】</a:t>
            </a:r>
            <a:r>
              <a:rPr sz="2800" dirty="0"/>
              <a:t>能</a:t>
            </a:r>
            <a:r>
              <a:rPr lang="zh-CN" sz="2800" dirty="0"/>
              <a:t>快速分辨是不是等腰三角形或者等边三角形</a:t>
            </a:r>
            <a:r>
              <a:rPr sz="2800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4</a:t>
            </a:r>
            <a:endParaRPr lang="zh-CN" altLang="en-US" sz="2800" b="1" dirty="0"/>
          </a:p>
        </p:txBody>
      </p:sp>
      <p:sp>
        <p:nvSpPr>
          <p:cNvPr id="3" name="圆角矩形 2"/>
          <p:cNvSpPr/>
          <p:nvPr/>
        </p:nvSpPr>
        <p:spPr>
          <a:xfrm>
            <a:off x="7745095" y="1831340"/>
            <a:ext cx="405765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  <a:sym typeface="+mn-ea"/>
              </a:rPr>
              <a:t>用一根</a:t>
            </a:r>
            <a:r>
              <a:rPr lang="en-US" altLang="zh-CN" sz="2800" dirty="0">
                <a:ea typeface="+mn-lt"/>
                <a:cs typeface="+mn-lt"/>
                <a:sym typeface="+mn-ea"/>
              </a:rPr>
              <a:t>18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厘米长的铁丝，可以围成边长是几厘米的等边三角形？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78852" name="文本框 78851"/>
          <p:cNvSpPr txBox="1"/>
          <p:nvPr/>
        </p:nvSpPr>
        <p:spPr>
          <a:xfrm>
            <a:off x="929640" y="1998345"/>
            <a:ext cx="610997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4000" b="0" dirty="0">
                <a:solidFill>
                  <a:srgbClr val="FF0000"/>
                </a:solidFill>
                <a:ea typeface="+mn-lt"/>
                <a:cs typeface="+mn-lt"/>
              </a:rPr>
              <a:t>边长：</a:t>
            </a:r>
            <a:r>
              <a:rPr lang="en-US" altLang="zh-CN" sz="4000" b="0" dirty="0">
                <a:solidFill>
                  <a:srgbClr val="FF0000"/>
                </a:solidFill>
                <a:ea typeface="+mn-lt"/>
                <a:cs typeface="+mn-lt"/>
              </a:rPr>
              <a:t>18÷3</a:t>
            </a:r>
            <a:r>
              <a:rPr lang="zh-CN" altLang="en-US" sz="4000" b="0" dirty="0">
                <a:solidFill>
                  <a:srgbClr val="FF0000"/>
                </a:solidFill>
                <a:ea typeface="+mn-lt"/>
                <a:cs typeface="+mn-lt"/>
              </a:rPr>
              <a:t>＝</a:t>
            </a:r>
            <a:r>
              <a:rPr lang="en-US" altLang="zh-CN" sz="4000" b="0" dirty="0">
                <a:solidFill>
                  <a:srgbClr val="FF0000"/>
                </a:solidFill>
                <a:ea typeface="+mn-lt"/>
                <a:cs typeface="+mn-lt"/>
              </a:rPr>
              <a:t>6(</a:t>
            </a:r>
            <a:r>
              <a:rPr lang="zh-CN" altLang="en-US" sz="4000" b="0" dirty="0">
                <a:solidFill>
                  <a:srgbClr val="FF0000"/>
                </a:solidFill>
                <a:ea typeface="+mn-lt"/>
                <a:cs typeface="+mn-lt"/>
              </a:rPr>
              <a:t>厘米</a:t>
            </a:r>
            <a:r>
              <a:rPr lang="en-US" altLang="zh-CN" sz="4000" b="0" dirty="0">
                <a:solidFill>
                  <a:srgbClr val="FF0000"/>
                </a:solidFill>
                <a:ea typeface="+mn-lt"/>
                <a:cs typeface="+mn-lt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答：可以围成边长是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6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厘米的等边三角形。</a:t>
            </a:r>
            <a:endParaRPr lang="zh-CN" altLang="en-US" sz="4000" b="0" dirty="0">
              <a:solidFill>
                <a:srgbClr val="FF0000"/>
              </a:solidFill>
              <a:ea typeface="+mn-lt"/>
              <a:cs typeface="+mn-lt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7745095" y="1831340"/>
            <a:ext cx="405765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  <a:sym typeface="+mn-ea"/>
              </a:rPr>
              <a:t>要围一个边长是</a:t>
            </a:r>
            <a:r>
              <a:rPr lang="en-US" altLang="zh-CN" sz="2800" dirty="0">
                <a:ea typeface="+mn-lt"/>
                <a:cs typeface="+mn-lt"/>
                <a:sym typeface="+mn-ea"/>
              </a:rPr>
              <a:t>8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厘米的等边三角形需要多长的铁丝？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78853" name="文本框 78852"/>
          <p:cNvSpPr txBox="1"/>
          <p:nvPr/>
        </p:nvSpPr>
        <p:spPr>
          <a:xfrm>
            <a:off x="994728" y="2992120"/>
            <a:ext cx="5891212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</a:rPr>
              <a:t>8×3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</a:rPr>
              <a:t>＝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</a:rPr>
              <a:t>24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</a:rPr>
              <a:t>（厘米）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答：需要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24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厘米的铁丝。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2686050" y="2292350"/>
            <a:ext cx="7633335" cy="268732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请在书本第</a:t>
            </a:r>
            <a:r>
              <a:rPr lang="en-US" altLang="zh-CN" sz="2800" dirty="0">
                <a:solidFill>
                  <a:schemeClr val="bg1"/>
                </a:solidFill>
              </a:rPr>
              <a:t>112</a:t>
            </a:r>
            <a:r>
              <a:rPr lang="zh-CN" altLang="en-US" sz="2800" dirty="0">
                <a:solidFill>
                  <a:schemeClr val="bg1"/>
                </a:solidFill>
              </a:rPr>
              <a:t>的方格图中设计一个你喜欢的图案，再简单交代一下你希望如何平移，最后交给你的同桌，互相挑战一下吧！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702560" y="2292350"/>
            <a:ext cx="7633335" cy="299339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对于三角形，我们已经有了不少的认识。我们还根据角的特征把所有的三角形分成了三类，你还记得是怎样分的吗？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同桌两人互相说一说。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/>
          <p:nvPr/>
        </p:nvSpPr>
        <p:spPr>
          <a:xfrm>
            <a:off x="2687955" y="1785303"/>
            <a:ext cx="6577013" cy="394652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lstStyle/>
          <a:p>
            <a:pPr algn="ctr"/>
            <a:endParaRPr lang="zh-CN" altLang="en-US" sz="4000" dirty="0">
              <a:solidFill>
                <a:schemeClr val="bg1"/>
              </a:solidFill>
              <a:ea typeface="+mn-lt"/>
            </a:endParaRPr>
          </a:p>
        </p:txBody>
      </p:sp>
      <p:pic>
        <p:nvPicPr>
          <p:cNvPr id="20484" name="Picture 4" descr="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205" y="1503363"/>
            <a:ext cx="6408738" cy="2447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5" name="Picture 5" descr="jf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2843" y="2720340"/>
            <a:ext cx="3749675" cy="3313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6" name="Picture 6" descr="ou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5788" y="2831783"/>
            <a:ext cx="3762375" cy="297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7" name="Oval 7"/>
          <p:cNvSpPr/>
          <p:nvPr/>
        </p:nvSpPr>
        <p:spPr>
          <a:xfrm>
            <a:off x="2687955" y="1798003"/>
            <a:ext cx="6577013" cy="3946525"/>
          </a:xfrm>
          <a:prstGeom prst="ellipse">
            <a:avLst/>
          </a:prstGeom>
          <a:noFill/>
          <a:ln w="6350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 sz="4000" dirty="0">
              <a:solidFill>
                <a:schemeClr val="bg1"/>
              </a:solidFill>
              <a:ea typeface="+mn-lt"/>
            </a:endParaRPr>
          </a:p>
        </p:txBody>
      </p:sp>
      <p:sp>
        <p:nvSpPr>
          <p:cNvPr id="18440" name="Text Box 8"/>
          <p:cNvSpPr txBox="1"/>
          <p:nvPr/>
        </p:nvSpPr>
        <p:spPr>
          <a:xfrm>
            <a:off x="4727893" y="2399665"/>
            <a:ext cx="2808287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>
                <a:ea typeface="+mn-lt"/>
              </a:rPr>
              <a:t>锐角三角形</a:t>
            </a:r>
          </a:p>
        </p:txBody>
      </p:sp>
      <p:sp>
        <p:nvSpPr>
          <p:cNvPr id="18441" name="Text Box 9"/>
          <p:cNvSpPr txBox="1"/>
          <p:nvPr/>
        </p:nvSpPr>
        <p:spPr>
          <a:xfrm>
            <a:off x="3072130" y="3729990"/>
            <a:ext cx="2592388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4000">
                <a:ea typeface="+mn-lt"/>
              </a:rPr>
              <a:t>直角</a:t>
            </a:r>
          </a:p>
          <a:p>
            <a:pPr algn="ctr"/>
            <a:r>
              <a:rPr lang="zh-CN" altLang="en-US" sz="4000">
                <a:ea typeface="+mn-lt"/>
              </a:rPr>
              <a:t>三角形</a:t>
            </a:r>
          </a:p>
        </p:txBody>
      </p:sp>
      <p:sp>
        <p:nvSpPr>
          <p:cNvPr id="18442" name="Text Box 10"/>
          <p:cNvSpPr txBox="1"/>
          <p:nvPr/>
        </p:nvSpPr>
        <p:spPr>
          <a:xfrm>
            <a:off x="6239193" y="3801428"/>
            <a:ext cx="2351087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4000">
                <a:ea typeface="+mn-lt"/>
              </a:rPr>
              <a:t>钝角</a:t>
            </a:r>
          </a:p>
          <a:p>
            <a:pPr algn="ctr"/>
            <a:r>
              <a:rPr lang="zh-CN" altLang="en-US" sz="4000">
                <a:ea typeface="+mn-lt"/>
              </a:rPr>
              <a:t>三角形</a:t>
            </a:r>
          </a:p>
        </p:txBody>
      </p:sp>
      <p:grpSp>
        <p:nvGrpSpPr>
          <p:cNvPr id="20491" name="Group 11"/>
          <p:cNvGrpSpPr/>
          <p:nvPr/>
        </p:nvGrpSpPr>
        <p:grpSpPr>
          <a:xfrm>
            <a:off x="3072130" y="2864803"/>
            <a:ext cx="5832475" cy="2879725"/>
            <a:chOff x="0" y="0"/>
            <a:chExt cx="3674" cy="1814"/>
          </a:xfrm>
        </p:grpSpPr>
        <p:sp>
          <p:nvSpPr>
            <p:cNvPr id="20492" name="Line 12"/>
            <p:cNvSpPr/>
            <p:nvPr/>
          </p:nvSpPr>
          <p:spPr>
            <a:xfrm>
              <a:off x="0" y="0"/>
              <a:ext cx="1860" cy="590"/>
            </a:xfrm>
            <a:prstGeom prst="line">
              <a:avLst/>
            </a:prstGeom>
            <a:ln w="63500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Calibri" panose="020F0502020204030204" charset="0"/>
              </a:endParaRPr>
            </a:p>
          </p:txBody>
        </p:sp>
        <p:sp>
          <p:nvSpPr>
            <p:cNvPr id="20493" name="Line 13"/>
            <p:cNvSpPr/>
            <p:nvPr/>
          </p:nvSpPr>
          <p:spPr>
            <a:xfrm>
              <a:off x="1860" y="590"/>
              <a:ext cx="0" cy="1224"/>
            </a:xfrm>
            <a:prstGeom prst="line">
              <a:avLst/>
            </a:prstGeom>
            <a:ln w="63500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Calibri" panose="020F0502020204030204" charset="0"/>
              </a:endParaRPr>
            </a:p>
          </p:txBody>
        </p:sp>
        <p:sp>
          <p:nvSpPr>
            <p:cNvPr id="20494" name="Line 14"/>
            <p:cNvSpPr/>
            <p:nvPr/>
          </p:nvSpPr>
          <p:spPr>
            <a:xfrm flipV="1">
              <a:off x="1860" y="45"/>
              <a:ext cx="1814" cy="545"/>
            </a:xfrm>
            <a:prstGeom prst="line">
              <a:avLst/>
            </a:prstGeom>
            <a:ln w="63500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Calibri" panose="020F0502020204030204" charset="0"/>
              </a:endParaRPr>
            </a:p>
          </p:txBody>
        </p:sp>
      </p:grpSp>
      <p:sp>
        <p:nvSpPr>
          <p:cNvPr id="20495" name="Text Box 15"/>
          <p:cNvSpPr txBox="1"/>
          <p:nvPr/>
        </p:nvSpPr>
        <p:spPr>
          <a:xfrm>
            <a:off x="4714875" y="796608"/>
            <a:ext cx="2522538" cy="7080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zh-CN" altLang="en-US" sz="4000" dirty="0">
                <a:ea typeface="+mn-lt"/>
                <a:cs typeface="+mn-lt"/>
              </a:rPr>
              <a:t>三角形 </a:t>
            </a:r>
          </a:p>
        </p:txBody>
      </p:sp>
      <p:sp>
        <p:nvSpPr>
          <p:cNvPr id="20496" name="Text Box 16"/>
          <p:cNvSpPr txBox="1"/>
          <p:nvPr/>
        </p:nvSpPr>
        <p:spPr>
          <a:xfrm>
            <a:off x="682625" y="796925"/>
            <a:ext cx="259238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ea typeface="+mn-lt"/>
              </a:rPr>
              <a:t>按角分类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1" grpId="0"/>
      <p:bldP spid="184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2773680" y="1304290"/>
            <a:ext cx="8547735" cy="381762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也有不少三角形，它们的边还具有一定的特点。今天我们就来继续学习，按照边的一些特征，我们也可以命名一些三角形。</a:t>
            </a:r>
          </a:p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你有哪些猜想呢？不妨说一说吧！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28770" y="5591175"/>
            <a:ext cx="74987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accent5"/>
                </a:solidFill>
                <a:ea typeface="+mn-lt"/>
                <a:cs typeface="+mn-lt"/>
              </a:rPr>
              <a:t>“</a:t>
            </a:r>
            <a:r>
              <a:rPr lang="zh-CN" altLang="en-US" sz="2800" b="1">
                <a:solidFill>
                  <a:schemeClr val="accent5"/>
                </a:solidFill>
                <a:ea typeface="+mn-lt"/>
                <a:cs typeface="+mn-lt"/>
              </a:rPr>
              <a:t>等边三角形</a:t>
            </a:r>
            <a:r>
              <a:rPr lang="en-US" altLang="zh-CN" sz="2800" b="1">
                <a:solidFill>
                  <a:schemeClr val="accent5"/>
                </a:solidFill>
                <a:ea typeface="+mn-lt"/>
                <a:cs typeface="+mn-lt"/>
              </a:rPr>
              <a:t>”“</a:t>
            </a:r>
            <a:r>
              <a:rPr lang="zh-CN" altLang="en-US" sz="2800" b="1">
                <a:solidFill>
                  <a:schemeClr val="accent5"/>
                </a:solidFill>
                <a:ea typeface="+mn-lt"/>
                <a:cs typeface="+mn-lt"/>
              </a:rPr>
              <a:t>等腰三角形</a:t>
            </a:r>
            <a:r>
              <a:rPr lang="en-US" altLang="zh-CN" sz="2800" b="1">
                <a:solidFill>
                  <a:schemeClr val="accent5"/>
                </a:solidFill>
                <a:ea typeface="+mn-lt"/>
                <a:cs typeface="+mn-lt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TextBox 13"/>
          <p:cNvSpPr txBox="1"/>
          <p:nvPr/>
        </p:nvSpPr>
        <p:spPr>
          <a:xfrm>
            <a:off x="1790700" y="729615"/>
            <a:ext cx="828040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量一量下面三角形每条边的长度</a:t>
            </a:r>
            <a:r>
              <a:rPr lang="en-US" altLang="zh-CN" sz="2800" dirty="0">
                <a:ea typeface="+mn-lt"/>
                <a:cs typeface="+mn-lt"/>
              </a:rPr>
              <a:t>,</a:t>
            </a:r>
            <a:r>
              <a:rPr lang="zh-CN" altLang="en-US" sz="2800" dirty="0">
                <a:ea typeface="+mn-lt"/>
                <a:cs typeface="+mn-lt"/>
              </a:rPr>
              <a:t>看看这些三角形有什么共同的特点。</a:t>
            </a:r>
          </a:p>
        </p:txBody>
      </p:sp>
      <p:pic>
        <p:nvPicPr>
          <p:cNvPr id="224261" name="Picture 1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95545" y="2798445"/>
            <a:ext cx="2068195" cy="20116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4262" name="Picture 16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87258" y="2519045"/>
            <a:ext cx="1284287" cy="229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4263" name="Picture 17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70445" y="3090545"/>
            <a:ext cx="2700338" cy="1147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4264" name="矩形 1"/>
          <p:cNvSpPr/>
          <p:nvPr/>
        </p:nvSpPr>
        <p:spPr>
          <a:xfrm>
            <a:off x="1940243" y="5207318"/>
            <a:ext cx="8310880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000" b="1" dirty="0">
                <a:ea typeface="+mn-lt"/>
              </a:rPr>
              <a:t>两条边相等的三角形是</a:t>
            </a:r>
            <a:r>
              <a:rPr lang="zh-CN" altLang="en-US" sz="4000" b="1" dirty="0">
                <a:solidFill>
                  <a:srgbClr val="FF6699"/>
                </a:solidFill>
                <a:ea typeface="+mn-lt"/>
              </a:rPr>
              <a:t>等腰三角形</a:t>
            </a:r>
            <a:r>
              <a:rPr lang="zh-CN" altLang="en-US" sz="4000" b="1" dirty="0">
                <a:ea typeface="+mn-lt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65" name="Picture 18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5535" y="546100"/>
            <a:ext cx="1872615" cy="30835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4267" name="圆角矩形标注 20"/>
          <p:cNvSpPr/>
          <p:nvPr/>
        </p:nvSpPr>
        <p:spPr>
          <a:xfrm>
            <a:off x="3585210" y="1144905"/>
            <a:ext cx="4933950" cy="2005330"/>
          </a:xfrm>
          <a:prstGeom prst="wedgeRoundRectCallout">
            <a:avLst>
              <a:gd name="adj1" fmla="val 53255"/>
              <a:gd name="adj2" fmla="val 10755"/>
              <a:gd name="adj3" fmla="val 16667"/>
            </a:avLst>
          </a:prstGeom>
          <a:solidFill>
            <a:srgbClr val="E6E0EC"/>
          </a:solidFill>
          <a:ln w="25400" cap="flat" cmpd="sng">
            <a:solidFill>
              <a:srgbClr val="604A7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</a:rPr>
              <a:t>先看图。那么下面的等腰三角形的顶角和底角分别在哪里？请你来指一指。</a:t>
            </a:r>
          </a:p>
        </p:txBody>
      </p:sp>
      <p:pic>
        <p:nvPicPr>
          <p:cNvPr id="2" name="Picture 1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63465" y="4201795"/>
            <a:ext cx="2001520" cy="20116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16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5178" y="3922395"/>
            <a:ext cx="1284287" cy="229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17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38365" y="4493895"/>
            <a:ext cx="2700338" cy="11477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矩形 32"/>
          <p:cNvSpPr/>
          <p:nvPr/>
        </p:nvSpPr>
        <p:spPr>
          <a:xfrm>
            <a:off x="7971473" y="4292600"/>
            <a:ext cx="2281237" cy="2017713"/>
          </a:xfrm>
          <a:prstGeom prst="rect">
            <a:avLst/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200" dirty="0">
              <a:ea typeface="+mn-lt"/>
            </a:endParaRPr>
          </a:p>
        </p:txBody>
      </p:sp>
      <p:sp>
        <p:nvSpPr>
          <p:cNvPr id="225283" name="矩形 31"/>
          <p:cNvSpPr/>
          <p:nvPr/>
        </p:nvSpPr>
        <p:spPr>
          <a:xfrm>
            <a:off x="5690235" y="4292600"/>
            <a:ext cx="2281238" cy="2017713"/>
          </a:xfrm>
          <a:prstGeom prst="rect">
            <a:avLst/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200" dirty="0">
              <a:ea typeface="+mn-lt"/>
            </a:endParaRPr>
          </a:p>
        </p:txBody>
      </p:sp>
      <p:sp>
        <p:nvSpPr>
          <p:cNvPr id="225284" name="矩形 25"/>
          <p:cNvSpPr/>
          <p:nvPr/>
        </p:nvSpPr>
        <p:spPr>
          <a:xfrm>
            <a:off x="3408998" y="4291013"/>
            <a:ext cx="2281237" cy="2017712"/>
          </a:xfrm>
          <a:prstGeom prst="rect">
            <a:avLst/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200" dirty="0">
              <a:ea typeface="+mn-lt"/>
            </a:endParaRPr>
          </a:p>
        </p:txBody>
      </p:sp>
      <p:sp>
        <p:nvSpPr>
          <p:cNvPr id="225287" name="TextBox 9"/>
          <p:cNvSpPr txBox="1"/>
          <p:nvPr/>
        </p:nvSpPr>
        <p:spPr>
          <a:xfrm>
            <a:off x="762635" y="852805"/>
            <a:ext cx="1064133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</a:rPr>
              <a:t>照下面的样子剪出的三角形是等腰三角形吗？先剪一剪，再比一比。</a:t>
            </a:r>
          </a:p>
        </p:txBody>
      </p:sp>
      <p:pic>
        <p:nvPicPr>
          <p:cNvPr id="225288" name="Picture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29523" y="1990725"/>
            <a:ext cx="1131887" cy="1512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289" name="右箭头 1"/>
          <p:cNvSpPr/>
          <p:nvPr/>
        </p:nvSpPr>
        <p:spPr>
          <a:xfrm>
            <a:off x="3705860" y="2443163"/>
            <a:ext cx="268288" cy="182562"/>
          </a:xfrm>
          <a:prstGeom prst="rightArrow">
            <a:avLst>
              <a:gd name="adj1" fmla="val 50000"/>
              <a:gd name="adj2" fmla="val 37385"/>
            </a:avLst>
          </a:prstGeom>
          <a:solidFill>
            <a:srgbClr val="FF6699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pic>
        <p:nvPicPr>
          <p:cNvPr id="225290" name="Picture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72573" y="2017713"/>
            <a:ext cx="1122362" cy="1536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291" name="右箭头 15"/>
          <p:cNvSpPr/>
          <p:nvPr/>
        </p:nvSpPr>
        <p:spPr>
          <a:xfrm>
            <a:off x="5263198" y="2443163"/>
            <a:ext cx="266700" cy="182562"/>
          </a:xfrm>
          <a:prstGeom prst="rightArrow">
            <a:avLst>
              <a:gd name="adj1" fmla="val 50000"/>
              <a:gd name="adj2" fmla="val 37387"/>
            </a:avLst>
          </a:prstGeom>
          <a:solidFill>
            <a:srgbClr val="FF6699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pic>
        <p:nvPicPr>
          <p:cNvPr id="225292" name="Picture 1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83873" y="2003425"/>
            <a:ext cx="722312" cy="1500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293" name="右箭头 17"/>
          <p:cNvSpPr/>
          <p:nvPr/>
        </p:nvSpPr>
        <p:spPr>
          <a:xfrm>
            <a:off x="6282373" y="2451100"/>
            <a:ext cx="266700" cy="180975"/>
          </a:xfrm>
          <a:prstGeom prst="rightArrow">
            <a:avLst>
              <a:gd name="adj1" fmla="val 50000"/>
              <a:gd name="adj2" fmla="val 37271"/>
            </a:avLst>
          </a:prstGeom>
          <a:solidFill>
            <a:srgbClr val="FF6699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pic>
        <p:nvPicPr>
          <p:cNvPr id="225294" name="Picture 1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664960" y="2006600"/>
            <a:ext cx="904875" cy="1547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295" name="右箭头 20"/>
          <p:cNvSpPr/>
          <p:nvPr/>
        </p:nvSpPr>
        <p:spPr>
          <a:xfrm>
            <a:off x="7569835" y="2462213"/>
            <a:ext cx="266700" cy="182562"/>
          </a:xfrm>
          <a:prstGeom prst="rightArrow">
            <a:avLst>
              <a:gd name="adj1" fmla="val 50000"/>
              <a:gd name="adj2" fmla="val 37387"/>
            </a:avLst>
          </a:prstGeom>
          <a:solidFill>
            <a:srgbClr val="FF6699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pic>
        <p:nvPicPr>
          <p:cNvPr id="225296" name="Picture 1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834948" y="2041525"/>
            <a:ext cx="1030287" cy="1454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297" name="圆角矩形标注 21"/>
          <p:cNvSpPr/>
          <p:nvPr/>
        </p:nvSpPr>
        <p:spPr>
          <a:xfrm>
            <a:off x="2488248" y="3598863"/>
            <a:ext cx="3470275" cy="495300"/>
          </a:xfrm>
          <a:prstGeom prst="wedgeRoundRectCallout">
            <a:avLst>
              <a:gd name="adj1" fmla="val -54259"/>
              <a:gd name="adj2" fmla="val 20046"/>
              <a:gd name="adj3" fmla="val 16667"/>
            </a:avLst>
          </a:prstGeom>
          <a:solidFill>
            <a:srgbClr val="EBF1DE"/>
          </a:solidFill>
          <a:ln w="25400" cap="flat" cmpd="sng">
            <a:solidFill>
              <a:srgbClr val="77933C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zh-CN" altLang="en-US" sz="2200" dirty="0">
                <a:ea typeface="+mn-lt"/>
              </a:rPr>
              <a:t>等腰三角形还有哪些特征？</a:t>
            </a:r>
          </a:p>
        </p:txBody>
      </p:sp>
      <p:sp>
        <p:nvSpPr>
          <p:cNvPr id="225299" name="圆角矩形标注 23"/>
          <p:cNvSpPr/>
          <p:nvPr/>
        </p:nvSpPr>
        <p:spPr>
          <a:xfrm>
            <a:off x="3840798" y="4460875"/>
            <a:ext cx="1689100" cy="911225"/>
          </a:xfrm>
          <a:prstGeom prst="wedgeRoundRectCallout">
            <a:avLst>
              <a:gd name="adj1" fmla="val -54259"/>
              <a:gd name="adj2" fmla="val 20046"/>
              <a:gd name="adj3" fmla="val 16667"/>
            </a:avLst>
          </a:prstGeom>
          <a:solidFill>
            <a:srgbClr val="E6E0EC"/>
          </a:solidFill>
          <a:ln w="25400" cap="flat" cmpd="sng">
            <a:solidFill>
              <a:srgbClr val="604A7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zh-CN" altLang="en-US" sz="2200" dirty="0">
                <a:ea typeface="+mn-lt"/>
              </a:rPr>
              <a:t>等腰三角形的底角相等。</a:t>
            </a:r>
          </a:p>
        </p:txBody>
      </p:sp>
      <p:sp>
        <p:nvSpPr>
          <p:cNvPr id="225300" name="圆角矩形标注 27"/>
          <p:cNvSpPr/>
          <p:nvPr/>
        </p:nvSpPr>
        <p:spPr>
          <a:xfrm>
            <a:off x="8050848" y="4371975"/>
            <a:ext cx="1868487" cy="1257300"/>
          </a:xfrm>
          <a:prstGeom prst="wedgeRoundRectCallout">
            <a:avLst>
              <a:gd name="adj1" fmla="val -2273"/>
              <a:gd name="adj2" fmla="val 59287"/>
              <a:gd name="adj3" fmla="val 16667"/>
            </a:avLst>
          </a:prstGeom>
          <a:solidFill>
            <a:srgbClr val="DCE6F2"/>
          </a:solidFill>
          <a:ln w="25400" cap="flat" cmpd="sng">
            <a:solidFill>
              <a:srgbClr val="95B3D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zh-CN" altLang="en-US" sz="2200" dirty="0">
                <a:ea typeface="+mn-lt"/>
              </a:rPr>
              <a:t>等腰三角形底边上的高在它的对称轴上。</a:t>
            </a:r>
          </a:p>
        </p:txBody>
      </p:sp>
      <p:sp>
        <p:nvSpPr>
          <p:cNvPr id="225301" name="圆角矩形标注 28"/>
          <p:cNvSpPr>
            <a:spLocks noChangeArrowheads="1"/>
          </p:cNvSpPr>
          <p:nvPr/>
        </p:nvSpPr>
        <p:spPr bwMode="auto">
          <a:xfrm>
            <a:off x="5858510" y="4371975"/>
            <a:ext cx="1976438" cy="955675"/>
          </a:xfrm>
          <a:prstGeom prst="wedgeRoundRectCallout">
            <a:avLst>
              <a:gd name="adj1" fmla="val -21440"/>
              <a:gd name="adj2" fmla="val 67722"/>
              <a:gd name="adj3" fmla="val 16667"/>
            </a:avLst>
          </a:prstGeom>
          <a:solidFill>
            <a:srgbClr val="FFFF99"/>
          </a:solidFill>
          <a:ln w="25400" cmpd="sng">
            <a:solidFill>
              <a:srgbClr val="FFC000"/>
            </a:solidFill>
            <a:miter lim="800000"/>
          </a:ln>
          <a:effectLst>
            <a:outerShdw dist="50800" dir="5400000" algn="ctr" rotWithShape="0">
              <a:schemeClr val="bg1"/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lt"/>
                <a:cs typeface="+mn-cs"/>
              </a:rPr>
              <a:t>等腰三角形是轴对称图形。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bldLvl="0" animBg="1"/>
      <p:bldP spid="225283" grpId="0" bldLvl="0" animBg="1"/>
      <p:bldP spid="225284" grpId="0" bldLvl="0" animBg="1"/>
      <p:bldP spid="225287" grpId="0"/>
      <p:bldP spid="225289" grpId="0" bldLvl="0" animBg="1"/>
      <p:bldP spid="225291" grpId="0" bldLvl="0" animBg="1"/>
      <p:bldP spid="225293" grpId="0" bldLvl="0" animBg="1"/>
      <p:bldP spid="225295" grpId="0" bldLvl="0" animBg="1"/>
      <p:bldP spid="225297" grpId="0" bldLvl="0" animBg="1"/>
      <p:bldP spid="225299" grpId="0" bldLvl="0" animBg="1"/>
      <p:bldP spid="225300" grpId="0" bldLvl="0" animBg="1"/>
      <p:bldP spid="22530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Box 7"/>
          <p:cNvSpPr txBox="1"/>
          <p:nvPr/>
        </p:nvSpPr>
        <p:spPr>
          <a:xfrm>
            <a:off x="1760855" y="811213"/>
            <a:ext cx="714756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ea typeface="+mn-lt"/>
                <a:cs typeface="+mn-lt"/>
              </a:rPr>
              <a:t>量一量，下面三角形</a:t>
            </a:r>
            <a:r>
              <a:rPr lang="en-US" altLang="zh-CN" sz="2800" dirty="0">
                <a:ea typeface="+mn-lt"/>
                <a:cs typeface="+mn-lt"/>
              </a:rPr>
              <a:t>3</a:t>
            </a:r>
            <a:r>
              <a:rPr lang="zh-CN" altLang="en-US" sz="2800" dirty="0">
                <a:ea typeface="+mn-lt"/>
                <a:cs typeface="+mn-lt"/>
              </a:rPr>
              <a:t>条边的长度都相等吗？</a:t>
            </a:r>
          </a:p>
        </p:txBody>
      </p:sp>
      <p:pic>
        <p:nvPicPr>
          <p:cNvPr id="227330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768350" y="633413"/>
            <a:ext cx="539750" cy="768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7331" name="TextBox 8"/>
          <p:cNvSpPr txBox="1"/>
          <p:nvPr/>
        </p:nvSpPr>
        <p:spPr>
          <a:xfrm>
            <a:off x="862013" y="781050"/>
            <a:ext cx="39116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ea typeface="+mn-lt"/>
              </a:rPr>
              <a:t>7</a:t>
            </a:r>
          </a:p>
        </p:txBody>
      </p:sp>
      <p:sp>
        <p:nvSpPr>
          <p:cNvPr id="226309" name="等腰三角形 1"/>
          <p:cNvSpPr/>
          <p:nvPr/>
        </p:nvSpPr>
        <p:spPr>
          <a:xfrm>
            <a:off x="1584325" y="1797050"/>
            <a:ext cx="1624330" cy="1536700"/>
          </a:xfrm>
          <a:prstGeom prst="triangle">
            <a:avLst>
              <a:gd name="adj" fmla="val 50000"/>
            </a:avLst>
          </a:prstGeom>
          <a:noFill/>
          <a:ln w="25400" cap="flat" cmpd="sng">
            <a:solidFill>
              <a:srgbClr val="558ED5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sp>
        <p:nvSpPr>
          <p:cNvPr id="226310" name="矩形 2"/>
          <p:cNvSpPr/>
          <p:nvPr/>
        </p:nvSpPr>
        <p:spPr>
          <a:xfrm>
            <a:off x="3527425" y="1851025"/>
            <a:ext cx="596900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ea typeface="+mn-lt"/>
                <a:cs typeface="+mn-lt"/>
              </a:rPr>
              <a:t>3</a:t>
            </a:r>
            <a:r>
              <a:rPr lang="zh-CN" altLang="en-US" sz="2800" dirty="0">
                <a:ea typeface="+mn-lt"/>
                <a:cs typeface="+mn-lt"/>
              </a:rPr>
              <a:t>条边都相等的三角形是</a:t>
            </a:r>
            <a:r>
              <a:rPr lang="zh-CN" altLang="en-US" sz="2800" dirty="0">
                <a:solidFill>
                  <a:srgbClr val="FF6699"/>
                </a:solidFill>
                <a:ea typeface="+mn-lt"/>
                <a:cs typeface="+mn-lt"/>
              </a:rPr>
              <a:t>等边三角形</a:t>
            </a:r>
            <a:r>
              <a:rPr lang="zh-CN" altLang="en-US" sz="2800" dirty="0">
                <a:ea typeface="+mn-lt"/>
                <a:cs typeface="+mn-lt"/>
              </a:rPr>
              <a:t>，也叫作</a:t>
            </a:r>
            <a:r>
              <a:rPr lang="zh-CN" altLang="en-US" sz="2800" dirty="0">
                <a:solidFill>
                  <a:srgbClr val="FF6699"/>
                </a:solidFill>
                <a:ea typeface="+mn-lt"/>
                <a:cs typeface="+mn-lt"/>
              </a:rPr>
              <a:t>正三角形</a:t>
            </a:r>
            <a:r>
              <a:rPr lang="zh-CN" altLang="en-US" sz="2800" dirty="0">
                <a:ea typeface="+mn-lt"/>
                <a:cs typeface="+mn-lt"/>
              </a:rPr>
              <a:t>。</a:t>
            </a:r>
          </a:p>
        </p:txBody>
      </p:sp>
      <p:sp>
        <p:nvSpPr>
          <p:cNvPr id="226312" name="圆角矩形标注 12"/>
          <p:cNvSpPr/>
          <p:nvPr/>
        </p:nvSpPr>
        <p:spPr>
          <a:xfrm>
            <a:off x="2408555" y="3599815"/>
            <a:ext cx="6678295" cy="662305"/>
          </a:xfrm>
          <a:prstGeom prst="wedgeRoundRectCallout">
            <a:avLst>
              <a:gd name="adj1" fmla="val -52315"/>
              <a:gd name="adj2" fmla="val 7051"/>
              <a:gd name="adj3" fmla="val 16667"/>
            </a:avLst>
          </a:prstGeom>
          <a:solidFill>
            <a:srgbClr val="E6E0EC"/>
          </a:solidFill>
          <a:ln w="25400" cap="flat" cmpd="sng">
            <a:solidFill>
              <a:srgbClr val="604A7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zh-CN" altLang="en-US" sz="2800" dirty="0">
                <a:ea typeface="+mn-lt"/>
              </a:rPr>
              <a:t>你会像下面这样剪出一个等边三角形吗？</a:t>
            </a:r>
          </a:p>
        </p:txBody>
      </p:sp>
      <p:pic>
        <p:nvPicPr>
          <p:cNvPr id="226313" name="Picture 9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78238" y="4429125"/>
            <a:ext cx="1152525" cy="1920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6314" name="Picture 10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9538" y="4375150"/>
            <a:ext cx="1254125" cy="2028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6315" name="Picture 11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0850" y="4429125"/>
            <a:ext cx="1265238" cy="21097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6316" name="Picture 12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3275" y="4292600"/>
            <a:ext cx="1230313" cy="2057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6317" name="右箭头 17"/>
          <p:cNvSpPr/>
          <p:nvPr/>
        </p:nvSpPr>
        <p:spPr>
          <a:xfrm>
            <a:off x="4921250" y="5219700"/>
            <a:ext cx="268288" cy="182563"/>
          </a:xfrm>
          <a:prstGeom prst="rightArrow">
            <a:avLst>
              <a:gd name="adj1" fmla="val 50000"/>
              <a:gd name="adj2" fmla="val 37385"/>
            </a:avLst>
          </a:prstGeom>
          <a:solidFill>
            <a:srgbClr val="FF6699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sp>
        <p:nvSpPr>
          <p:cNvPr id="226318" name="右箭头 20"/>
          <p:cNvSpPr/>
          <p:nvPr/>
        </p:nvSpPr>
        <p:spPr>
          <a:xfrm>
            <a:off x="6499225" y="5219700"/>
            <a:ext cx="268288" cy="182563"/>
          </a:xfrm>
          <a:prstGeom prst="rightArrow">
            <a:avLst>
              <a:gd name="adj1" fmla="val 50000"/>
              <a:gd name="adj2" fmla="val 37385"/>
            </a:avLst>
          </a:prstGeom>
          <a:solidFill>
            <a:srgbClr val="FF6699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  <p:sp>
        <p:nvSpPr>
          <p:cNvPr id="226319" name="右箭头 21"/>
          <p:cNvSpPr/>
          <p:nvPr/>
        </p:nvSpPr>
        <p:spPr>
          <a:xfrm>
            <a:off x="8066088" y="5219700"/>
            <a:ext cx="266700" cy="182563"/>
          </a:xfrm>
          <a:prstGeom prst="rightArrow">
            <a:avLst>
              <a:gd name="adj1" fmla="val 50000"/>
              <a:gd name="adj2" fmla="val 37387"/>
            </a:avLst>
          </a:prstGeom>
          <a:solidFill>
            <a:srgbClr val="FF6699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ea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9" grpId="0" bldLvl="0" animBg="1"/>
      <p:bldP spid="226310" grpId="0"/>
      <p:bldP spid="226312" grpId="0" bldLvl="0" animBg="1"/>
      <p:bldP spid="226317" grpId="0" bldLvl="0" animBg="1"/>
      <p:bldP spid="226318" grpId="0" bldLvl="0" animBg="1"/>
      <p:bldP spid="226319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宽屏</PresentationFormat>
  <Paragraphs>96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2023-01-16T16:22:46Z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42B22FDC9E784E7297825A8070815F4F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