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53C2E-A972-44D1-B1F0-2066B787DFF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C5B4C-2358-4574-9987-B68A2AE450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6D150-A794-420C-99BD-73CD7001E03D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348982-E6F6-45B4-9759-F9EED10803B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B33F38-B640-487D-A28C-EEE125B150F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723AD6-A8C2-4D74-BDD4-2F184C5D80E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94A118-8923-414B-8208-DE611D9B2BB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3C5E5C-0F34-48DD-B49E-C09A43D5E2B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ECB30B-B45E-412C-B995-8F5C4CA4F11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18E3D0-4CAE-4189-A636-33DDF69985D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37A110-A116-4713-AF64-2F5683341B3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57195A-BFA9-4702-A8B6-5A19FFA1F60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FE434A-0962-4760-996A-46383E03516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2FEF76-43AE-4EF6-AAC6-DE3E900CE57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74727C-3315-456D-915D-E351ABB2D10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1013903" y="1503514"/>
            <a:ext cx="69297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dirty="0">
                <a:solidFill>
                  <a:srgbClr val="000000"/>
                </a:solidFill>
                <a:latin typeface="Franklin Gothic Medium" panose="020B0603020102020204" pitchFamily="34" charset="0"/>
                <a:ea typeface="方正美黑简体" pitchFamily="65" charset="-122"/>
              </a:rPr>
              <a:t>Unit 3</a:t>
            </a:r>
            <a:r>
              <a:rPr lang="zh-CN" altLang="en-US" sz="4800" dirty="0">
                <a:solidFill>
                  <a:srgbClr val="000000"/>
                </a:solidFill>
                <a:latin typeface="Franklin Gothic Medium" panose="020B0603020102020204" pitchFamily="34" charset="0"/>
                <a:ea typeface="方正美黑简体" pitchFamily="65" charset="-122"/>
              </a:rPr>
              <a:t>  </a:t>
            </a:r>
            <a:r>
              <a:rPr lang="en-US" altLang="zh-CN" sz="4800" dirty="0">
                <a:solidFill>
                  <a:srgbClr val="000000"/>
                </a:solidFill>
                <a:latin typeface="Franklin Gothic Medium" panose="020B0603020102020204" pitchFamily="34" charset="0"/>
                <a:ea typeface="方正美黑简体" pitchFamily="65" charset="-122"/>
              </a:rPr>
              <a:t>Is this your pencil?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344236" y="3182198"/>
            <a:ext cx="42691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Section B(1a～1e)</a:t>
            </a:r>
            <a:endParaRPr lang="en-US" altLang="zh-CN" sz="36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6530" y="494116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762000" y="1524000"/>
            <a:ext cx="76200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五、根据汉语完成句子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每空一词。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这是我的电脑游戏。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my __________  ____________.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这是你的笔记本吗？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______  __________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那是她的手表吗？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不是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是他的手表。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that ______  ______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  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.It's_______.</a:t>
            </a:r>
          </a:p>
        </p:txBody>
      </p:sp>
      <p:pic>
        <p:nvPicPr>
          <p:cNvPr id="228355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2057400" y="25146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computer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581400" y="2514600"/>
            <a:ext cx="735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game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600200" y="34290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your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590800" y="3429000"/>
            <a:ext cx="1128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notebook</a:t>
            </a: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1828800" y="4784725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2590800" y="4800600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watch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1905000" y="5241925"/>
            <a:ext cx="323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2895600" y="5257800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isn't</a:t>
            </a: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4191000" y="52578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  <p:bldP spid="228359" grpId="0"/>
      <p:bldP spid="228360" grpId="0"/>
      <p:bldP spid="228361" grpId="0"/>
      <p:bldP spid="228362" grpId="0"/>
      <p:bldP spid="228363" grpId="0"/>
      <p:bldP spid="228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762000" y="1371600"/>
            <a:ext cx="7620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zh-CN" altLang="en-US" sz="2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那是什么？　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zh-CN" altLang="en-US" sz="2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我的戒指。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________that</a:t>
            </a:r>
            <a:r>
              <a:rPr lang="zh-CN" altLang="en-US" sz="2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_______   ______.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zh-CN" altLang="en-US" sz="2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你怎样拼写</a:t>
            </a:r>
            <a:r>
              <a:rPr lang="zh-CN" altLang="en-US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“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”</a:t>
            </a:r>
            <a:r>
              <a:rPr lang="zh-CN" altLang="en-US" sz="2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 ____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_________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“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”</a:t>
            </a:r>
            <a:r>
              <a:rPr lang="zh-CN" altLang="en-US" sz="2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？</a:t>
            </a:r>
            <a:r>
              <a:rPr lang="zh-CN" altLang="en-US" sz="20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29379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143000" y="2362200"/>
            <a:ext cx="91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What‘s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1524000" y="28194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my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2590800" y="2819400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ring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914400" y="3733800"/>
            <a:ext cx="679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How</a:t>
            </a: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1905000" y="37338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2971800" y="3733800"/>
            <a:ext cx="661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spell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  <p:bldP spid="229382" grpId="0"/>
      <p:bldP spid="229383" grpId="0"/>
      <p:bldP spid="229384" grpId="0"/>
      <p:bldP spid="2293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685800" y="1905000"/>
            <a:ext cx="80772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六、补全对话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每空一词。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Mary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！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Hi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Liu Hai.Nice 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26.____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 meet you.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Nice to meet you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27.______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28.________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 this in English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It's 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29._______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 eraser.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How 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30.______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 you 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31._________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 it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R.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3733800" y="28956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3886200" y="33528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too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5029200" y="3352800"/>
            <a:ext cx="87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What's</a:t>
            </a: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2438400" y="3810000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an</a:t>
            </a:r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2514600" y="42672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230409" name="Text Box 9"/>
          <p:cNvSpPr txBox="1">
            <a:spLocks noChangeArrowheads="1"/>
          </p:cNvSpPr>
          <p:nvPr/>
        </p:nvSpPr>
        <p:spPr bwMode="auto">
          <a:xfrm>
            <a:off x="4191000" y="4343400"/>
            <a:ext cx="661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spell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0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0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/>
      <p:bldP spid="230405" grpId="0"/>
      <p:bldP spid="230406" grpId="0"/>
      <p:bldP spid="230407" grpId="0"/>
      <p:bldP spid="230408" grpId="0"/>
      <p:bldP spid="2304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85800" y="1371600"/>
            <a:ext cx="8077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‘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a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32.__________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your baseball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isn't.It's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Mike's.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34.___________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You're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35.___________  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2438400" y="1905000"/>
            <a:ext cx="1014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baseball</a:t>
            </a: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1981200" y="2362200"/>
            <a:ext cx="36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1981200" y="3276600"/>
            <a:ext cx="83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Thank</a:t>
            </a:r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2667000" y="37338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welcome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/>
      <p:bldP spid="231429" grpId="0"/>
      <p:bldP spid="231430" grpId="0"/>
      <p:bldP spid="2314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600200"/>
            <a:ext cx="82296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How do you spell it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？你怎样拼写它？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(1)how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的用法：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①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用于指程度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多么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怎么样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用于询问对方的健康情况或用于见面打招呼。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How are 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？你的身体怎么样？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②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用于询问单词的拼写。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How do you spell 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？你怎样拼写它？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1981200"/>
            <a:ext cx="82296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③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用于询问程度。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④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用于询问交通方式。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How do you go to school every day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？你每天怎样去学校？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⑤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和一些形容词连用构成特殊疑问短语。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⑥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用于引导感叹句。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How interesting the book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！这本书多么有趣！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(2)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句中的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do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是助动词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用来帮助实义动词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spell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构成疑问句。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85800" y="1676400"/>
            <a:ext cx="8229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What's this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？这是什么？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It's a watch.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它是一块手表。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这是用于询问某个物品英文名称的特殊疑问句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特殊疑问句由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特殊疑问词＋一般疑问句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构成。这种问句的答语不能用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而应该回答出具体的内容。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作主语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这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那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它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的意思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译成汉语可不译出。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ID card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身份证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注意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】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表达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一张身份证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时，用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an ID card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</a:p>
        </p:txBody>
      </p:sp>
      <p:pic>
        <p:nvPicPr>
          <p:cNvPr id="222211" name="Picture 3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762000" y="1371600"/>
            <a:ext cx="78486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一、选词填空。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8605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ho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ea typeface="黑体" panose="02010609060101010101" charset="-122"/>
                <a:cs typeface="Times New Roman" panose="02020603050405020304" pitchFamily="18" charset="0"/>
              </a:rPr>
              <a:t>w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</a:rPr>
              <a:t>w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hat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ring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___________is this in English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 an ID card.,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this a watch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isn't.It's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a_________.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3.__________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do you spell it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that _________computer game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isn't.It's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mine.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That isn't an eraser.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 _____ruler.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3200400" y="3657600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ring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1524000" y="4191000"/>
            <a:ext cx="679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How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2438400" y="46482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1600200" y="6019800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752600" y="23622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</a:p>
        </p:txBody>
      </p:sp>
      <p:pic>
        <p:nvPicPr>
          <p:cNvPr id="22324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352800"/>
            <a:ext cx="2438400" cy="200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2286000" y="2057400"/>
            <a:ext cx="1014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baseball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watch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2362200" y="2971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computer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2514600" y="3429000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ring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1676400" y="4343400"/>
            <a:ext cx="1128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notebook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762000" y="1524000"/>
            <a:ext cx="78486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二、根据句意及汉语提示写单词。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6.Is that your 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（棒球）？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7.Here is a nice 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（手表）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of my brother.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8.This isn't her 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（电脑）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9.My mother's 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（戒指）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is white.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10.—What‘s 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？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—It's a 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（笔记本）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  <p:bldP spid="224260" grpId="0"/>
      <p:bldP spid="224261" grpId="0"/>
      <p:bldP spid="224262" grpId="0"/>
      <p:bldP spid="2242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85800" y="1600200"/>
            <a:ext cx="8077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11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—What‘s this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—It's </a:t>
            </a:r>
            <a:r>
              <a:rPr lang="zh-CN" altLang="en-US" sz="200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　　　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ID card.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A.a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B.an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　　　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C.the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D./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12"/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that your bag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A.What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B.Is      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C.What's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D.Is it</a:t>
            </a: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13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How </a:t>
            </a:r>
            <a:r>
              <a:rPr lang="zh-CN" altLang="en-US" sz="200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　　　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you </a:t>
            </a:r>
            <a:r>
              <a:rPr lang="zh-CN" altLang="en-US" sz="2000" u="sng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　　　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book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A.do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spell        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spell    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C.spell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do         D.is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spell,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524000" y="2590800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2743200" y="3581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828800" y="44196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/>
      <p:bldP spid="2252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2133600" y="1600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762000" y="1524000"/>
            <a:ext cx="80772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zh-CN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A.my a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B.my,C.my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D.mine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—How do you spell “watch”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watch     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B.watch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C.w­a­t­c­h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D.W­A­T­C­H,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1295400" y="29718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pic>
        <p:nvPicPr>
          <p:cNvPr id="226309" name="Picture 5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838200" y="1295400"/>
            <a:ext cx="76200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四、按要求完成句子。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16.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That is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 baseball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（对画线部分提问）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_________that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17.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This is my father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charset="-122"/>
                <a:cs typeface="Times New Roman" panose="02020603050405020304" pitchFamily="18" charset="0"/>
              </a:rPr>
              <a:t>‘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s bag.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（改为一般疑问句）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_________your father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charset="-122"/>
                <a:cs typeface="Times New Roman" panose="02020603050405020304" pitchFamily="18" charset="0"/>
              </a:rPr>
              <a:t>‘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s bag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18.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Are these your keys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？（作否定回答）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_______________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19.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Is that her watch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？（作肯定回答）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________________.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20.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This is my computer.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（改为同义句）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This computer_________.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066800" y="2286000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What‘s</a:t>
            </a:r>
          </a:p>
        </p:txBody>
      </p:sp>
      <p:pic>
        <p:nvPicPr>
          <p:cNvPr id="227332" name="Picture 4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990600" y="3200400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1066800" y="4098925"/>
            <a:ext cx="183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aren‘t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990600" y="5029200"/>
            <a:ext cx="1162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2514600" y="5943600"/>
            <a:ext cx="973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mine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3" grpId="0"/>
      <p:bldP spid="227334" grpId="0"/>
      <p:bldP spid="227335" grpId="0"/>
      <p:bldP spid="227336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718</Words>
  <Application>Microsoft Office PowerPoint</Application>
  <PresentationFormat>全屏显示(4:3)</PresentationFormat>
  <Paragraphs>138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MingLiU_HKSCS</vt:lpstr>
      <vt:lpstr>方正行楷_GBK</vt:lpstr>
      <vt:lpstr>方正美黑简体</vt:lpstr>
      <vt:lpstr>仿宋_GB2312</vt:lpstr>
      <vt:lpstr>黑体</vt:lpstr>
      <vt:lpstr>宋体</vt:lpstr>
      <vt:lpstr>微软雅黑</vt:lpstr>
      <vt:lpstr>Arial</vt:lpstr>
      <vt:lpstr>Book Antiqua</vt:lpstr>
      <vt:lpstr>Calibri</vt:lpstr>
      <vt:lpstr>Courier New</vt:lpstr>
      <vt:lpstr>Franklin Gothic Medium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2017-10-11T01:21:00Z</dcterms:created>
  <dcterms:modified xsi:type="dcterms:W3CDTF">2023-01-16T16:23:02Z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0EC2830FC9A847908513E72FC2C4F75E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