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6" r:id="rId2"/>
    <p:sldId id="284" r:id="rId3"/>
    <p:sldId id="302" r:id="rId4"/>
    <p:sldId id="304" r:id="rId5"/>
    <p:sldId id="303" r:id="rId6"/>
    <p:sldId id="305" r:id="rId7"/>
    <p:sldId id="308" r:id="rId8"/>
    <p:sldId id="310" r:id="rId9"/>
    <p:sldId id="311" r:id="rId10"/>
    <p:sldId id="312" r:id="rId11"/>
    <p:sldId id="301" r:id="rId12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6">
          <p15:clr>
            <a:srgbClr val="A4A3A4"/>
          </p15:clr>
        </p15:guide>
        <p15:guide id="2" pos="37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DF7"/>
    <a:srgbClr val="6A56AD"/>
    <a:srgbClr val="E6FBFE"/>
    <a:srgbClr val="57D2E3"/>
    <a:srgbClr val="21B1C5"/>
    <a:srgbClr val="B2F3FC"/>
    <a:srgbClr val="4BCFE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28" y="-90"/>
      </p:cViewPr>
      <p:guideLst>
        <p:guide orient="horz" pos="2246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1CB01DA-6EE9-45FC-9C4B-B30F7C4F46AF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C980C1-DD56-4844-9B9F-A643E12CD6C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86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>
                <a:solidFill>
                  <a:srgbClr val="000000"/>
                </a:solidFill>
              </a:rPr>
              <a:t>1</a:t>
            </a:fld>
            <a:endParaRPr lang="zh-CN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8067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880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buChar char="•"/>
            </a:pPr>
            <a:fld id="{9A0DB2DC-4C9A-4742-B13C-FB6460FD3503}" type="slidenum">
              <a:rPr lang="zh-CN" altLang="en-US" sz="1200" dirty="0">
                <a:solidFill>
                  <a:srgbClr val="000000"/>
                </a:solidFill>
              </a:rPr>
              <a:t>11</a:t>
            </a:fld>
            <a:endParaRPr lang="zh-CN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6157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5" y="2127511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2" y="2373632"/>
            <a:ext cx="77704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13D9823-2C38-4B5A-9431-E8DE8B6CC98C}" type="slidenum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91BA1E4-FC2D-4550-8A8D-2D3B52A73763}" type="slidenum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AEDDEC4-398D-46A1-9229-21914B08FDAD}" type="slidenum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 userDrawn="1"/>
        </p:nvSpPr>
        <p:spPr bwMode="auto">
          <a:xfrm>
            <a:off x="-5" y="171613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1"/>
          <p:cNvPicPr>
            <a:picLocks noChangeAspect="1"/>
          </p:cNvPicPr>
          <p:nvPr userDrawn="1"/>
        </p:nvPicPr>
        <p:blipFill>
          <a:blip r:embed="rId8" cstate="email"/>
          <a:srcRect l="-2669" r="-10663"/>
          <a:stretch>
            <a:fillRect/>
          </a:stretch>
        </p:blipFill>
        <p:spPr>
          <a:xfrm>
            <a:off x="2233613" y="182564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7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7652" name="组合 8"/>
          <p:cNvGrpSpPr/>
          <p:nvPr/>
        </p:nvGrpSpPr>
        <p:grpSpPr>
          <a:xfrm>
            <a:off x="1919923" y="2088242"/>
            <a:ext cx="4451351" cy="1558526"/>
            <a:chOff x="887527" y="2071101"/>
            <a:chExt cx="4450448" cy="1559166"/>
          </a:xfrm>
        </p:grpSpPr>
        <p:sp>
          <p:nvSpPr>
            <p:cNvPr id="27655" name="矩形 24"/>
            <p:cNvSpPr/>
            <p:nvPr/>
          </p:nvSpPr>
          <p:spPr>
            <a:xfrm>
              <a:off x="1311573" y="2071101"/>
              <a:ext cx="3602355" cy="55343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第三单元 </a:t>
              </a:r>
              <a:r>
                <a:rPr lang="en-US" altLang="zh-CN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分数除法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887527" y="2798929"/>
              <a:ext cx="4450448" cy="83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8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分</a:t>
              </a:r>
              <a:r>
                <a:rPr kumimoji="0" lang="zh-CN" altLang="en-US" sz="4800" b="1" i="0" u="none" strike="noStrike" kern="1200" cap="none" spc="30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数除以整数</a:t>
              </a:r>
            </a:p>
          </p:txBody>
        </p:sp>
      </p:grpSp>
      <p:pic>
        <p:nvPicPr>
          <p:cNvPr id="27654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48637" y="1536700"/>
            <a:ext cx="4043363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2628744" y="57042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6385" descr="a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1546227"/>
            <a:ext cx="8281987" cy="4297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1" name="文本框 11270"/>
          <p:cNvSpPr txBox="1"/>
          <p:nvPr/>
        </p:nvSpPr>
        <p:spPr>
          <a:xfrm>
            <a:off x="508000" y="1047751"/>
            <a:ext cx="2063751" cy="7078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试一试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1"/>
          <p:cNvSpPr txBox="1"/>
          <p:nvPr/>
        </p:nvSpPr>
        <p:spPr>
          <a:xfrm>
            <a:off x="1214439" y="1249363"/>
            <a:ext cx="11115675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、量杯里有4升果汁，平均分给2个小朋友喝，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每人可以喝多少升？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14437" y="3619500"/>
            <a:ext cx="11409363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、量杯里有1升果汁，平均分给2个小朋友喝，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每人可以喝多少升？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81413" y="2633663"/>
            <a:ext cx="4497387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4÷2=2</a:t>
            </a:r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（升）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681413" y="5419725"/>
            <a:ext cx="4497387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1÷2=0.5</a:t>
            </a:r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（升）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图片 8193" descr="a1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99475" y="3273427"/>
            <a:ext cx="1725613" cy="18637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723" name="组合 8195"/>
          <p:cNvGrpSpPr/>
          <p:nvPr/>
        </p:nvGrpSpPr>
        <p:grpSpPr>
          <a:xfrm>
            <a:off x="579439" y="1338265"/>
            <a:ext cx="10480675" cy="1646237"/>
            <a:chOff x="-876" y="-63"/>
            <a:chExt cx="6602" cy="1037"/>
          </a:xfrm>
        </p:grpSpPr>
        <p:sp>
          <p:nvSpPr>
            <p:cNvPr id="30725" name="文本框 8196"/>
            <p:cNvSpPr txBox="1"/>
            <p:nvPr/>
          </p:nvSpPr>
          <p:spPr>
            <a:xfrm>
              <a:off x="-876" y="140"/>
              <a:ext cx="6602" cy="8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36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36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36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： 量杯里有   升果汁，平均分给</a:t>
              </a:r>
              <a:r>
                <a:rPr lang="en-US" altLang="zh-CN" sz="36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36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个小朋友喝，每人可以喝多少升？ </a:t>
              </a:r>
            </a:p>
          </p:txBody>
        </p:sp>
        <p:grpSp>
          <p:nvGrpSpPr>
            <p:cNvPr id="30726" name="组合 8197"/>
            <p:cNvGrpSpPr/>
            <p:nvPr/>
          </p:nvGrpSpPr>
          <p:grpSpPr>
            <a:xfrm>
              <a:off x="1350" y="-63"/>
              <a:ext cx="537" cy="758"/>
              <a:chOff x="-502" y="-63"/>
              <a:chExt cx="537" cy="758"/>
            </a:xfrm>
          </p:grpSpPr>
          <p:sp>
            <p:nvSpPr>
              <p:cNvPr id="30727" name="文本框 8198"/>
              <p:cNvSpPr txBox="1"/>
              <p:nvPr/>
            </p:nvSpPr>
            <p:spPr>
              <a:xfrm>
                <a:off x="-344" y="-63"/>
                <a:ext cx="379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3600" dirty="0"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30728" name="直接连接符 8199"/>
              <p:cNvSpPr/>
              <p:nvPr/>
            </p:nvSpPr>
            <p:spPr>
              <a:xfrm>
                <a:off x="-422" y="328"/>
                <a:ext cx="37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29" name="文本框 8200"/>
              <p:cNvSpPr txBox="1"/>
              <p:nvPr/>
            </p:nvSpPr>
            <p:spPr>
              <a:xfrm>
                <a:off x="-502" y="289"/>
                <a:ext cx="537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3600" dirty="0">
                    <a:latin typeface="Arial" panose="020B0604020202020204" pitchFamily="34" charset="0"/>
                  </a:rPr>
                  <a:t>5   </a:t>
                </a:r>
              </a:p>
            </p:txBody>
          </p:sp>
        </p:grpSp>
      </p:grpSp>
      <p:pic>
        <p:nvPicPr>
          <p:cNvPr id="8202" name="图片 8201" descr="a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352" y="3859215"/>
            <a:ext cx="2957513" cy="12779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矩形 3084"/>
          <p:cNvSpPr/>
          <p:nvPr/>
        </p:nvSpPr>
        <p:spPr>
          <a:xfrm>
            <a:off x="4732339" y="3379788"/>
            <a:ext cx="1511300" cy="2449512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0" name="矩形 3079"/>
          <p:cNvSpPr/>
          <p:nvPr/>
        </p:nvSpPr>
        <p:spPr>
          <a:xfrm>
            <a:off x="4732339" y="3886200"/>
            <a:ext cx="1512887" cy="500063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1" name="矩形 3080"/>
          <p:cNvSpPr/>
          <p:nvPr/>
        </p:nvSpPr>
        <p:spPr>
          <a:xfrm>
            <a:off x="4732339" y="5397500"/>
            <a:ext cx="1512887" cy="4318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2" name="矩形 3081"/>
          <p:cNvSpPr/>
          <p:nvPr/>
        </p:nvSpPr>
        <p:spPr>
          <a:xfrm>
            <a:off x="4732339" y="4894263"/>
            <a:ext cx="1512887" cy="500062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3" name="矩形 3082"/>
          <p:cNvSpPr/>
          <p:nvPr/>
        </p:nvSpPr>
        <p:spPr>
          <a:xfrm>
            <a:off x="4732339" y="4389438"/>
            <a:ext cx="1512887" cy="50165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3107" name="组合 3106"/>
          <p:cNvGrpSpPr/>
          <p:nvPr/>
        </p:nvGrpSpPr>
        <p:grpSpPr>
          <a:xfrm>
            <a:off x="2716214" y="3308350"/>
            <a:ext cx="3384551" cy="2738438"/>
            <a:chOff x="204" y="1525"/>
            <a:chExt cx="2132" cy="1725"/>
          </a:xfrm>
        </p:grpSpPr>
        <p:sp>
          <p:nvSpPr>
            <p:cNvPr id="31766" name="矩形 3085"/>
            <p:cNvSpPr/>
            <p:nvPr/>
          </p:nvSpPr>
          <p:spPr>
            <a:xfrm>
              <a:off x="204" y="1525"/>
              <a:ext cx="2132" cy="1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17200" dirty="0">
                  <a:solidFill>
                    <a:srgbClr val="FF9933"/>
                  </a:solidFill>
                  <a:latin typeface="Arial" panose="020B0604020202020204" pitchFamily="34" charset="0"/>
                </a:rPr>
                <a:t>｛</a:t>
              </a:r>
            </a:p>
          </p:txBody>
        </p:sp>
        <p:grpSp>
          <p:nvGrpSpPr>
            <p:cNvPr id="31767" name="组合 3105"/>
            <p:cNvGrpSpPr/>
            <p:nvPr/>
          </p:nvGrpSpPr>
          <p:grpSpPr>
            <a:xfrm>
              <a:off x="475" y="2219"/>
              <a:ext cx="500" cy="487"/>
              <a:chOff x="385" y="2144"/>
              <a:chExt cx="500" cy="487"/>
            </a:xfrm>
          </p:grpSpPr>
          <p:sp>
            <p:nvSpPr>
              <p:cNvPr id="31768" name="文本框 3086"/>
              <p:cNvSpPr txBox="1"/>
              <p:nvPr/>
            </p:nvSpPr>
            <p:spPr>
              <a:xfrm>
                <a:off x="386" y="2144"/>
                <a:ext cx="227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latin typeface="楷体_GB2312" pitchFamily="49" charset="-122"/>
                    <a:ea typeface="楷体_GB2312" pitchFamily="49" charset="-122"/>
                  </a:rPr>
                  <a:t>4</a:t>
                </a:r>
              </a:p>
            </p:txBody>
          </p:sp>
          <p:sp>
            <p:nvSpPr>
              <p:cNvPr id="31769" name="文本框 3087"/>
              <p:cNvSpPr txBox="1"/>
              <p:nvPr/>
            </p:nvSpPr>
            <p:spPr>
              <a:xfrm>
                <a:off x="385" y="2341"/>
                <a:ext cx="227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31770" name="直接连接符 3088"/>
              <p:cNvSpPr/>
              <p:nvPr/>
            </p:nvSpPr>
            <p:spPr>
              <a:xfrm>
                <a:off x="386" y="2387"/>
                <a:ext cx="22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1" name="文本框 3089"/>
              <p:cNvSpPr txBox="1"/>
              <p:nvPr/>
            </p:nvSpPr>
            <p:spPr>
              <a:xfrm>
                <a:off x="567" y="2205"/>
                <a:ext cx="318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b="1" dirty="0">
                    <a:latin typeface="Arial" panose="020B0604020202020204" pitchFamily="34" charset="0"/>
                    <a:ea typeface="楷体_GB2312" pitchFamily="49" charset="-122"/>
                  </a:rPr>
                  <a:t>升</a:t>
                </a:r>
              </a:p>
            </p:txBody>
          </p:sp>
        </p:grpSp>
      </p:grpSp>
      <p:sp>
        <p:nvSpPr>
          <p:cNvPr id="3091" name="直接连接符 3090"/>
          <p:cNvSpPr/>
          <p:nvPr/>
        </p:nvSpPr>
        <p:spPr>
          <a:xfrm>
            <a:off x="4732339" y="3884613"/>
            <a:ext cx="1511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93" name="直接连接符 3092"/>
          <p:cNvSpPr/>
          <p:nvPr/>
        </p:nvSpPr>
        <p:spPr>
          <a:xfrm>
            <a:off x="4732339" y="4387850"/>
            <a:ext cx="1511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94" name="直接连接符 3093"/>
          <p:cNvSpPr/>
          <p:nvPr/>
        </p:nvSpPr>
        <p:spPr>
          <a:xfrm>
            <a:off x="4732339" y="5395913"/>
            <a:ext cx="1511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95" name="直接连接符 3094"/>
          <p:cNvSpPr/>
          <p:nvPr/>
        </p:nvSpPr>
        <p:spPr>
          <a:xfrm>
            <a:off x="4732339" y="4892675"/>
            <a:ext cx="1511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108" name="组合 3107"/>
          <p:cNvGrpSpPr/>
          <p:nvPr/>
        </p:nvGrpSpPr>
        <p:grpSpPr>
          <a:xfrm>
            <a:off x="4730751" y="4883150"/>
            <a:ext cx="1512888" cy="935038"/>
            <a:chOff x="3016" y="2523"/>
            <a:chExt cx="953" cy="589"/>
          </a:xfrm>
        </p:grpSpPr>
        <p:sp>
          <p:nvSpPr>
            <p:cNvPr id="31764" name="矩形 3097"/>
            <p:cNvSpPr/>
            <p:nvPr/>
          </p:nvSpPr>
          <p:spPr>
            <a:xfrm>
              <a:off x="3016" y="2840"/>
              <a:ext cx="953" cy="272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1765" name="矩形 3098"/>
            <p:cNvSpPr/>
            <p:nvPr/>
          </p:nvSpPr>
          <p:spPr>
            <a:xfrm>
              <a:off x="3016" y="2523"/>
              <a:ext cx="953" cy="316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105" name="组合 3104"/>
          <p:cNvGrpSpPr/>
          <p:nvPr/>
        </p:nvGrpSpPr>
        <p:grpSpPr>
          <a:xfrm>
            <a:off x="4813301" y="2505076"/>
            <a:ext cx="1368425" cy="773113"/>
            <a:chOff x="884" y="890"/>
            <a:chExt cx="862" cy="487"/>
          </a:xfrm>
        </p:grpSpPr>
        <p:sp>
          <p:nvSpPr>
            <p:cNvPr id="31760" name="文本框 3100"/>
            <p:cNvSpPr txBox="1"/>
            <p:nvPr/>
          </p:nvSpPr>
          <p:spPr>
            <a:xfrm>
              <a:off x="884" y="890"/>
              <a:ext cx="22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4</a:t>
              </a:r>
            </a:p>
          </p:txBody>
        </p:sp>
        <p:sp>
          <p:nvSpPr>
            <p:cNvPr id="31761" name="文本框 3101"/>
            <p:cNvSpPr txBox="1"/>
            <p:nvPr/>
          </p:nvSpPr>
          <p:spPr>
            <a:xfrm>
              <a:off x="884" y="1087"/>
              <a:ext cx="22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楷体_GB2312" pitchFamily="49" charset="-122"/>
                  <a:ea typeface="楷体_GB2312" pitchFamily="49" charset="-122"/>
                </a:rPr>
                <a:t>5</a:t>
              </a:r>
            </a:p>
          </p:txBody>
        </p:sp>
        <p:sp>
          <p:nvSpPr>
            <p:cNvPr id="31762" name="直接连接符 3102"/>
            <p:cNvSpPr/>
            <p:nvPr/>
          </p:nvSpPr>
          <p:spPr>
            <a:xfrm>
              <a:off x="884" y="1117"/>
              <a:ext cx="22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3" name="文本框 3103"/>
            <p:cNvSpPr txBox="1"/>
            <p:nvPr/>
          </p:nvSpPr>
          <p:spPr>
            <a:xfrm>
              <a:off x="1066" y="981"/>
              <a:ext cx="68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dirty="0">
                  <a:latin typeface="Arial" panose="020B0604020202020204" pitchFamily="34" charset="0"/>
                </a:rPr>
                <a:t>÷2=</a:t>
              </a:r>
            </a:p>
          </p:txBody>
        </p:sp>
      </p:grpSp>
      <p:sp>
        <p:nvSpPr>
          <p:cNvPr id="31758" name="文本框 1"/>
          <p:cNvSpPr txBox="1"/>
          <p:nvPr/>
        </p:nvSpPr>
        <p:spPr>
          <a:xfrm>
            <a:off x="1347789" y="1233490"/>
            <a:ext cx="10844635" cy="1200329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： 量杯里有   升果汁，平均分给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个小朋友喝，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每人可以喝多少升？ 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pic>
        <p:nvPicPr>
          <p:cNvPr id="31759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200" y="1293813"/>
            <a:ext cx="304800" cy="5143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3084"/>
          <p:cNvSpPr/>
          <p:nvPr/>
        </p:nvSpPr>
        <p:spPr>
          <a:xfrm>
            <a:off x="3975101" y="2706688"/>
            <a:ext cx="1511300" cy="2449512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1" name="矩形 3079"/>
          <p:cNvSpPr/>
          <p:nvPr/>
        </p:nvSpPr>
        <p:spPr>
          <a:xfrm>
            <a:off x="3975100" y="3213102"/>
            <a:ext cx="1512888" cy="504825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2" name="矩形 3080"/>
          <p:cNvSpPr/>
          <p:nvPr/>
        </p:nvSpPr>
        <p:spPr>
          <a:xfrm>
            <a:off x="3975100" y="4724400"/>
            <a:ext cx="1512888" cy="4318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3" name="矩形 3081"/>
          <p:cNvSpPr/>
          <p:nvPr/>
        </p:nvSpPr>
        <p:spPr>
          <a:xfrm>
            <a:off x="3975100" y="4221163"/>
            <a:ext cx="1512888" cy="500062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4" name="矩形 3082"/>
          <p:cNvSpPr/>
          <p:nvPr/>
        </p:nvSpPr>
        <p:spPr>
          <a:xfrm>
            <a:off x="3975100" y="3716338"/>
            <a:ext cx="1512888" cy="500062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32775" name="组合 3106"/>
          <p:cNvGrpSpPr/>
          <p:nvPr/>
        </p:nvGrpSpPr>
        <p:grpSpPr>
          <a:xfrm>
            <a:off x="1995489" y="2790825"/>
            <a:ext cx="3384551" cy="2738438"/>
            <a:chOff x="204" y="1525"/>
            <a:chExt cx="2132" cy="1725"/>
          </a:xfrm>
        </p:grpSpPr>
        <p:sp>
          <p:nvSpPr>
            <p:cNvPr id="32813" name="矩形 3085"/>
            <p:cNvSpPr/>
            <p:nvPr/>
          </p:nvSpPr>
          <p:spPr>
            <a:xfrm>
              <a:off x="204" y="1525"/>
              <a:ext cx="2132" cy="1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17200" dirty="0">
                  <a:solidFill>
                    <a:srgbClr val="FF9933"/>
                  </a:solidFill>
                  <a:latin typeface="Arial" panose="020B0604020202020204" pitchFamily="34" charset="0"/>
                </a:rPr>
                <a:t>｛</a:t>
              </a:r>
            </a:p>
          </p:txBody>
        </p:sp>
        <p:grpSp>
          <p:nvGrpSpPr>
            <p:cNvPr id="32814" name="组合 3105"/>
            <p:cNvGrpSpPr/>
            <p:nvPr/>
          </p:nvGrpSpPr>
          <p:grpSpPr>
            <a:xfrm>
              <a:off x="475" y="2219"/>
              <a:ext cx="500" cy="487"/>
              <a:chOff x="385" y="2144"/>
              <a:chExt cx="500" cy="487"/>
            </a:xfrm>
          </p:grpSpPr>
          <p:sp>
            <p:nvSpPr>
              <p:cNvPr id="32815" name="文本框 3086"/>
              <p:cNvSpPr txBox="1"/>
              <p:nvPr/>
            </p:nvSpPr>
            <p:spPr>
              <a:xfrm>
                <a:off x="386" y="2144"/>
                <a:ext cx="227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latin typeface="楷体_GB2312" pitchFamily="49" charset="-122"/>
                    <a:ea typeface="楷体_GB2312" pitchFamily="49" charset="-122"/>
                  </a:rPr>
                  <a:t>4</a:t>
                </a:r>
              </a:p>
            </p:txBody>
          </p:sp>
          <p:sp>
            <p:nvSpPr>
              <p:cNvPr id="32816" name="文本框 3087"/>
              <p:cNvSpPr txBox="1"/>
              <p:nvPr/>
            </p:nvSpPr>
            <p:spPr>
              <a:xfrm>
                <a:off x="385" y="2341"/>
                <a:ext cx="227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32817" name="直接连接符 3088"/>
              <p:cNvSpPr/>
              <p:nvPr/>
            </p:nvSpPr>
            <p:spPr>
              <a:xfrm>
                <a:off x="386" y="2387"/>
                <a:ext cx="22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18" name="文本框 3089"/>
              <p:cNvSpPr txBox="1"/>
              <p:nvPr/>
            </p:nvSpPr>
            <p:spPr>
              <a:xfrm>
                <a:off x="567" y="2205"/>
                <a:ext cx="318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400" b="1" dirty="0">
                    <a:latin typeface="Arial" panose="020B0604020202020204" pitchFamily="34" charset="0"/>
                    <a:ea typeface="楷体_GB2312" pitchFamily="49" charset="-122"/>
                  </a:rPr>
                  <a:t>升</a:t>
                </a:r>
              </a:p>
            </p:txBody>
          </p:sp>
        </p:grpSp>
      </p:grpSp>
      <p:sp>
        <p:nvSpPr>
          <p:cNvPr id="32776" name="直接连接符 3090"/>
          <p:cNvSpPr/>
          <p:nvPr/>
        </p:nvSpPr>
        <p:spPr>
          <a:xfrm>
            <a:off x="3975101" y="3211513"/>
            <a:ext cx="1511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7" name="直接连接符 3092"/>
          <p:cNvSpPr/>
          <p:nvPr/>
        </p:nvSpPr>
        <p:spPr>
          <a:xfrm>
            <a:off x="3975101" y="3714750"/>
            <a:ext cx="1511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8" name="直接连接符 3093"/>
          <p:cNvSpPr/>
          <p:nvPr/>
        </p:nvSpPr>
        <p:spPr>
          <a:xfrm>
            <a:off x="3975101" y="4722813"/>
            <a:ext cx="1511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9" name="直接连接符 3094"/>
          <p:cNvSpPr/>
          <p:nvPr/>
        </p:nvSpPr>
        <p:spPr>
          <a:xfrm>
            <a:off x="3975101" y="4219575"/>
            <a:ext cx="15113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2780" name="组合 3107"/>
          <p:cNvGrpSpPr/>
          <p:nvPr/>
        </p:nvGrpSpPr>
        <p:grpSpPr>
          <a:xfrm>
            <a:off x="3973514" y="4205290"/>
            <a:ext cx="1512887" cy="935037"/>
            <a:chOff x="3016" y="2523"/>
            <a:chExt cx="953" cy="589"/>
          </a:xfrm>
        </p:grpSpPr>
        <p:sp>
          <p:nvSpPr>
            <p:cNvPr id="32811" name="矩形 3097"/>
            <p:cNvSpPr/>
            <p:nvPr/>
          </p:nvSpPr>
          <p:spPr>
            <a:xfrm>
              <a:off x="3016" y="2830"/>
              <a:ext cx="953" cy="282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2812" name="矩形 3098"/>
            <p:cNvSpPr/>
            <p:nvPr/>
          </p:nvSpPr>
          <p:spPr>
            <a:xfrm>
              <a:off x="3016" y="2523"/>
              <a:ext cx="953" cy="307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2781" name="组合 3104"/>
          <p:cNvGrpSpPr/>
          <p:nvPr/>
        </p:nvGrpSpPr>
        <p:grpSpPr>
          <a:xfrm>
            <a:off x="3813177" y="1452563"/>
            <a:ext cx="2816225" cy="1122362"/>
            <a:chOff x="884" y="758"/>
            <a:chExt cx="1774" cy="707"/>
          </a:xfrm>
        </p:grpSpPr>
        <p:sp>
          <p:nvSpPr>
            <p:cNvPr id="32805" name="文本框 3100"/>
            <p:cNvSpPr txBox="1"/>
            <p:nvPr/>
          </p:nvSpPr>
          <p:spPr>
            <a:xfrm>
              <a:off x="884" y="758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002060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</a:p>
          </p:txBody>
        </p:sp>
        <p:sp>
          <p:nvSpPr>
            <p:cNvPr id="32806" name="文本框 3101"/>
            <p:cNvSpPr txBox="1"/>
            <p:nvPr/>
          </p:nvSpPr>
          <p:spPr>
            <a:xfrm>
              <a:off x="884" y="1097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32807" name="直接连接符 3102"/>
            <p:cNvSpPr/>
            <p:nvPr/>
          </p:nvSpPr>
          <p:spPr>
            <a:xfrm>
              <a:off x="884" y="1126"/>
              <a:ext cx="22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8" name="文本框 3103"/>
            <p:cNvSpPr txBox="1"/>
            <p:nvPr/>
          </p:nvSpPr>
          <p:spPr>
            <a:xfrm>
              <a:off x="1111" y="981"/>
              <a:ext cx="1547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÷2=</a:t>
              </a:r>
            </a:p>
          </p:txBody>
        </p:sp>
        <p:sp>
          <p:nvSpPr>
            <p:cNvPr id="32809" name="文本框 11"/>
            <p:cNvSpPr txBox="1"/>
            <p:nvPr/>
          </p:nvSpPr>
          <p:spPr>
            <a:xfrm>
              <a:off x="884" y="1097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00206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32810" name="文本框 12"/>
            <p:cNvSpPr txBox="1"/>
            <p:nvPr/>
          </p:nvSpPr>
          <p:spPr>
            <a:xfrm>
              <a:off x="1111" y="981"/>
              <a:ext cx="1547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600" b="1" dirty="0">
                  <a:solidFill>
                    <a:srgbClr val="002060"/>
                  </a:solidFill>
                  <a:latin typeface="Arial" panose="020B0604020202020204" pitchFamily="34" charset="0"/>
                </a:rPr>
                <a:t>÷2=</a:t>
              </a:r>
            </a:p>
          </p:txBody>
        </p:sp>
      </p:grpSp>
      <p:sp>
        <p:nvSpPr>
          <p:cNvPr id="32782" name="文本框 1"/>
          <p:cNvSpPr txBox="1"/>
          <p:nvPr/>
        </p:nvSpPr>
        <p:spPr>
          <a:xfrm>
            <a:off x="757239" y="914400"/>
            <a:ext cx="10018712" cy="952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 量杯里有   升果汁，平均分给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个小朋友喝，每人可以喝多少升？ 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2783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851" y="914400"/>
            <a:ext cx="304800" cy="51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84" name="圆角矩形标注 9224"/>
          <p:cNvSpPr/>
          <p:nvPr/>
        </p:nvSpPr>
        <p:spPr>
          <a:xfrm>
            <a:off x="6811964" y="1663702"/>
            <a:ext cx="4160837" cy="1171575"/>
          </a:xfrm>
          <a:prstGeom prst="wedgeRoundRectCallout">
            <a:avLst>
              <a:gd name="adj1" fmla="val -46986"/>
              <a:gd name="adj2" fmla="val 47968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把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个    平均分成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份。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2800" dirty="0">
              <a:latin typeface="Arial" panose="020B0604020202020204" pitchFamily="34" charset="0"/>
            </a:endParaRPr>
          </a:p>
        </p:txBody>
      </p:sp>
      <p:pic>
        <p:nvPicPr>
          <p:cNvPr id="32785" name="图片 9225" descr="a13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016751" y="3035300"/>
            <a:ext cx="3535363" cy="10683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2786" name="组合 9227"/>
          <p:cNvGrpSpPr/>
          <p:nvPr/>
        </p:nvGrpSpPr>
        <p:grpSpPr>
          <a:xfrm>
            <a:off x="7904163" y="1668463"/>
            <a:ext cx="615951" cy="867346"/>
            <a:chOff x="1" y="-29"/>
            <a:chExt cx="537" cy="813"/>
          </a:xfrm>
        </p:grpSpPr>
        <p:sp>
          <p:nvSpPr>
            <p:cNvPr id="32802" name="文本框 9228"/>
            <p:cNvSpPr txBox="1"/>
            <p:nvPr/>
          </p:nvSpPr>
          <p:spPr>
            <a:xfrm>
              <a:off x="81" y="-29"/>
              <a:ext cx="377" cy="4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2803" name="直接连接符 9229"/>
            <p:cNvSpPr/>
            <p:nvPr/>
          </p:nvSpPr>
          <p:spPr>
            <a:xfrm>
              <a:off x="72" y="362"/>
              <a:ext cx="37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4" name="文本框 9230"/>
            <p:cNvSpPr txBox="1"/>
            <p:nvPr/>
          </p:nvSpPr>
          <p:spPr>
            <a:xfrm>
              <a:off x="1" y="351"/>
              <a:ext cx="537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Arial" panose="020B0604020202020204" pitchFamily="34" charset="0"/>
                </a:rPr>
                <a:t>5   </a:t>
              </a:r>
            </a:p>
          </p:txBody>
        </p:sp>
      </p:grpSp>
      <p:sp>
        <p:nvSpPr>
          <p:cNvPr id="32787" name="圆角矩形标注 9232"/>
          <p:cNvSpPr/>
          <p:nvPr/>
        </p:nvSpPr>
        <p:spPr>
          <a:xfrm>
            <a:off x="6427789" y="4160840"/>
            <a:ext cx="5248275" cy="1042987"/>
          </a:xfrm>
          <a:prstGeom prst="wedgeRoundRectCallout">
            <a:avLst>
              <a:gd name="adj1" fmla="val 36986"/>
              <a:gd name="adj2" fmla="val -66014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每人喝了     升的    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grpSp>
        <p:nvGrpSpPr>
          <p:cNvPr id="32788" name="组合 9234"/>
          <p:cNvGrpSpPr/>
          <p:nvPr/>
        </p:nvGrpSpPr>
        <p:grpSpPr>
          <a:xfrm>
            <a:off x="8004175" y="4113215"/>
            <a:ext cx="852488" cy="936625"/>
            <a:chOff x="0" y="43"/>
            <a:chExt cx="537" cy="590"/>
          </a:xfrm>
        </p:grpSpPr>
        <p:sp>
          <p:nvSpPr>
            <p:cNvPr id="32799" name="文本框 9235"/>
            <p:cNvSpPr txBox="1"/>
            <p:nvPr/>
          </p:nvSpPr>
          <p:spPr>
            <a:xfrm>
              <a:off x="158" y="43"/>
              <a:ext cx="37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2800" name="直接连接符 9236"/>
            <p:cNvSpPr/>
            <p:nvPr/>
          </p:nvSpPr>
          <p:spPr>
            <a:xfrm>
              <a:off x="72" y="362"/>
              <a:ext cx="37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1" name="文本框 9237"/>
            <p:cNvSpPr txBox="1"/>
            <p:nvPr/>
          </p:nvSpPr>
          <p:spPr>
            <a:xfrm>
              <a:off x="0" y="306"/>
              <a:ext cx="53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</a:rPr>
                <a:t>5   </a:t>
              </a:r>
            </a:p>
          </p:txBody>
        </p:sp>
      </p:grpSp>
      <p:grpSp>
        <p:nvGrpSpPr>
          <p:cNvPr id="32789" name="组合 9238"/>
          <p:cNvGrpSpPr/>
          <p:nvPr/>
        </p:nvGrpSpPr>
        <p:grpSpPr>
          <a:xfrm>
            <a:off x="5272088" y="1652588"/>
            <a:ext cx="554037" cy="882650"/>
            <a:chOff x="0" y="5"/>
            <a:chExt cx="537" cy="730"/>
          </a:xfrm>
        </p:grpSpPr>
        <p:sp>
          <p:nvSpPr>
            <p:cNvPr id="32796" name="文本框 9239"/>
            <p:cNvSpPr txBox="1"/>
            <p:nvPr/>
          </p:nvSpPr>
          <p:spPr>
            <a:xfrm>
              <a:off x="70" y="5"/>
              <a:ext cx="380" cy="4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2797" name="直接连接符 9240"/>
            <p:cNvSpPr/>
            <p:nvPr/>
          </p:nvSpPr>
          <p:spPr>
            <a:xfrm>
              <a:off x="72" y="362"/>
              <a:ext cx="37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8" name="文本框 9241"/>
            <p:cNvSpPr txBox="1"/>
            <p:nvPr/>
          </p:nvSpPr>
          <p:spPr>
            <a:xfrm>
              <a:off x="0" y="306"/>
              <a:ext cx="537" cy="4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</a:rPr>
                <a:t>2   </a:t>
              </a:r>
            </a:p>
          </p:txBody>
        </p:sp>
      </p:grpSp>
      <p:pic>
        <p:nvPicPr>
          <p:cNvPr id="32790" name="图片 9233" descr="a13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154864" y="5491165"/>
            <a:ext cx="3260725" cy="13668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2791" name="组合 6"/>
          <p:cNvGrpSpPr/>
          <p:nvPr/>
        </p:nvGrpSpPr>
        <p:grpSpPr>
          <a:xfrm>
            <a:off x="9710739" y="4148138"/>
            <a:ext cx="554037" cy="882650"/>
            <a:chOff x="0" y="5"/>
            <a:chExt cx="537" cy="730"/>
          </a:xfrm>
        </p:grpSpPr>
        <p:sp>
          <p:nvSpPr>
            <p:cNvPr id="32793" name="文本框 7"/>
            <p:cNvSpPr txBox="1"/>
            <p:nvPr/>
          </p:nvSpPr>
          <p:spPr>
            <a:xfrm>
              <a:off x="70" y="5"/>
              <a:ext cx="380" cy="4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2794" name="直接连接符 8"/>
            <p:cNvSpPr/>
            <p:nvPr/>
          </p:nvSpPr>
          <p:spPr>
            <a:xfrm>
              <a:off x="72" y="362"/>
              <a:ext cx="37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5" name="文本框 9"/>
            <p:cNvSpPr txBox="1"/>
            <p:nvPr/>
          </p:nvSpPr>
          <p:spPr>
            <a:xfrm>
              <a:off x="0" y="306"/>
              <a:ext cx="537" cy="4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</a:rPr>
                <a:t>2   </a:t>
              </a:r>
            </a:p>
          </p:txBody>
        </p:sp>
      </p:grpSp>
      <p:sp>
        <p:nvSpPr>
          <p:cNvPr id="32792" name="文本框 24"/>
          <p:cNvSpPr txBox="1"/>
          <p:nvPr/>
        </p:nvSpPr>
        <p:spPr>
          <a:xfrm>
            <a:off x="5468937" y="1789114"/>
            <a:ext cx="958851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（升）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文本框 31748"/>
          <p:cNvSpPr txBox="1"/>
          <p:nvPr/>
        </p:nvSpPr>
        <p:spPr>
          <a:xfrm>
            <a:off x="1893889" y="2247902"/>
            <a:ext cx="8786812" cy="181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算法一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分数除以整数，用分子去除以整数，除得的商做分子，分母不变。</a:t>
            </a:r>
          </a:p>
        </p:txBody>
      </p:sp>
      <p:sp>
        <p:nvSpPr>
          <p:cNvPr id="31755" name="文本框 31754"/>
          <p:cNvSpPr txBox="1"/>
          <p:nvPr/>
        </p:nvSpPr>
        <p:spPr>
          <a:xfrm>
            <a:off x="2028826" y="4333877"/>
            <a:ext cx="8786813" cy="181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算法二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分数除以整数，通常先要转化为分数乘这个整数的倒数。</a:t>
            </a:r>
          </a:p>
        </p:txBody>
      </p:sp>
      <p:pic>
        <p:nvPicPr>
          <p:cNvPr id="31756" name="图片 31755" descr="a13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67201" y="1960565"/>
            <a:ext cx="3535363" cy="1068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7" name="图片 31756" descr="a13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41839" y="3794125"/>
            <a:ext cx="3260725" cy="1428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8" name="文本框 1"/>
          <p:cNvSpPr txBox="1"/>
          <p:nvPr/>
        </p:nvSpPr>
        <p:spPr>
          <a:xfrm>
            <a:off x="2716214" y="1138240"/>
            <a:ext cx="7143751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分数除以整数可以怎样计算？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文本框 11265"/>
          <p:cNvSpPr txBox="1"/>
          <p:nvPr/>
        </p:nvSpPr>
        <p:spPr>
          <a:xfrm>
            <a:off x="1066802" y="1873252"/>
            <a:ext cx="9542463" cy="1444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如果把  升果汁平均分给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个小朋友喝，每人喝多少升？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pic>
        <p:nvPicPr>
          <p:cNvPr id="34819" name="图片 11266" descr="a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1" y="3379788"/>
            <a:ext cx="6915151" cy="1223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0" name="文本框 11270"/>
          <p:cNvSpPr txBox="1"/>
          <p:nvPr/>
        </p:nvSpPr>
        <p:spPr>
          <a:xfrm>
            <a:off x="525463" y="882651"/>
            <a:ext cx="2063751" cy="7078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试一试</a:t>
            </a:r>
          </a:p>
        </p:txBody>
      </p:sp>
      <p:grpSp>
        <p:nvGrpSpPr>
          <p:cNvPr id="11272" name="组合 11271"/>
          <p:cNvGrpSpPr/>
          <p:nvPr/>
        </p:nvGrpSpPr>
        <p:grpSpPr>
          <a:xfrm>
            <a:off x="3395664" y="3295652"/>
            <a:ext cx="4649788" cy="2720975"/>
            <a:chOff x="176" y="0"/>
            <a:chExt cx="2929" cy="1714"/>
          </a:xfrm>
        </p:grpSpPr>
        <p:grpSp>
          <p:nvGrpSpPr>
            <p:cNvPr id="34828" name="组合 11272"/>
            <p:cNvGrpSpPr/>
            <p:nvPr/>
          </p:nvGrpSpPr>
          <p:grpSpPr>
            <a:xfrm>
              <a:off x="176" y="0"/>
              <a:ext cx="2929" cy="1604"/>
              <a:chOff x="176" y="0"/>
              <a:chExt cx="2929" cy="1604"/>
            </a:xfrm>
          </p:grpSpPr>
          <p:grpSp>
            <p:nvGrpSpPr>
              <p:cNvPr id="34830" name="组合 11273"/>
              <p:cNvGrpSpPr/>
              <p:nvPr/>
            </p:nvGrpSpPr>
            <p:grpSpPr>
              <a:xfrm>
                <a:off x="928" y="0"/>
                <a:ext cx="2177" cy="715"/>
                <a:chOff x="0" y="0"/>
                <a:chExt cx="2177" cy="715"/>
              </a:xfrm>
            </p:grpSpPr>
            <p:sp>
              <p:nvSpPr>
                <p:cNvPr id="34832" name="文本框 11274"/>
                <p:cNvSpPr txBox="1"/>
                <p:nvPr/>
              </p:nvSpPr>
              <p:spPr>
                <a:xfrm>
                  <a:off x="0" y="347"/>
                  <a:ext cx="247" cy="3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r>
                    <a:rPr lang="en-US" altLang="zh-CN" sz="3200" b="1" dirty="0">
                      <a:solidFill>
                        <a:srgbClr val="FF33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5</a:t>
                  </a:r>
                </a:p>
              </p:txBody>
            </p:sp>
            <p:sp>
              <p:nvSpPr>
                <p:cNvPr id="34833" name="文本框 11275"/>
                <p:cNvSpPr txBox="1"/>
                <p:nvPr/>
              </p:nvSpPr>
              <p:spPr>
                <a:xfrm>
                  <a:off x="9" y="18"/>
                  <a:ext cx="247" cy="3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r>
                    <a:rPr lang="en-US" altLang="zh-CN" sz="3200" b="1" dirty="0">
                      <a:solidFill>
                        <a:srgbClr val="FF33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4</a:t>
                  </a:r>
                </a:p>
              </p:txBody>
            </p:sp>
            <p:sp>
              <p:nvSpPr>
                <p:cNvPr id="34834" name="文本框 11276"/>
                <p:cNvSpPr txBox="1"/>
                <p:nvPr/>
              </p:nvSpPr>
              <p:spPr>
                <a:xfrm>
                  <a:off x="923" y="9"/>
                  <a:ext cx="247" cy="3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r>
                    <a:rPr lang="en-US" altLang="zh-CN" sz="3200" b="1" dirty="0">
                      <a:solidFill>
                        <a:srgbClr val="FF33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</a:t>
                  </a:r>
                </a:p>
              </p:txBody>
            </p:sp>
            <p:sp>
              <p:nvSpPr>
                <p:cNvPr id="34835" name="文本框 11277"/>
                <p:cNvSpPr txBox="1"/>
                <p:nvPr/>
              </p:nvSpPr>
              <p:spPr>
                <a:xfrm>
                  <a:off x="942" y="328"/>
                  <a:ext cx="247" cy="3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r>
                    <a:rPr lang="en-US" altLang="zh-CN" sz="3200" b="1" dirty="0">
                      <a:solidFill>
                        <a:srgbClr val="FF33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3</a:t>
                  </a:r>
                </a:p>
              </p:txBody>
            </p:sp>
            <p:sp>
              <p:nvSpPr>
                <p:cNvPr id="34836" name="文本框 11278"/>
                <p:cNvSpPr txBox="1"/>
                <p:nvPr/>
              </p:nvSpPr>
              <p:spPr>
                <a:xfrm>
                  <a:off x="1874" y="0"/>
                  <a:ext cx="247" cy="3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r>
                    <a:rPr lang="en-US" altLang="zh-CN" sz="3200" b="1" dirty="0">
                      <a:solidFill>
                        <a:srgbClr val="FF33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4</a:t>
                  </a:r>
                </a:p>
              </p:txBody>
            </p:sp>
            <p:sp>
              <p:nvSpPr>
                <p:cNvPr id="34837" name="文本框 11279"/>
                <p:cNvSpPr txBox="1"/>
                <p:nvPr/>
              </p:nvSpPr>
              <p:spPr>
                <a:xfrm>
                  <a:off x="1800" y="338"/>
                  <a:ext cx="377" cy="3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r>
                    <a:rPr lang="en-US" altLang="zh-CN" sz="3200" b="1" dirty="0">
                      <a:solidFill>
                        <a:srgbClr val="FF3300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15</a:t>
                  </a:r>
                </a:p>
              </p:txBody>
            </p:sp>
          </p:grpSp>
          <p:sp>
            <p:nvSpPr>
              <p:cNvPr id="34831" name="文本框 11280"/>
              <p:cNvSpPr txBox="1"/>
              <p:nvPr/>
            </p:nvSpPr>
            <p:spPr>
              <a:xfrm>
                <a:off x="176" y="1197"/>
                <a:ext cx="2891" cy="40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zh-CN" altLang="en-US" sz="3600" b="1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 答：每人喝   升。 </a:t>
                </a:r>
              </a:p>
            </p:txBody>
          </p:sp>
        </p:grpSp>
        <p:graphicFrame>
          <p:nvGraphicFramePr>
            <p:cNvPr id="34829" name="对象 11281"/>
            <p:cNvGraphicFramePr>
              <a:graphicFrameLocks noChangeAspect="1"/>
            </p:cNvGraphicFramePr>
            <p:nvPr/>
          </p:nvGraphicFramePr>
          <p:xfrm>
            <a:off x="1774" y="1099"/>
            <a:ext cx="431" cy="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r:id="rId4" imgW="203200" imgH="393700" progId="Equations">
                    <p:embed/>
                  </p:oleObj>
                </mc:Choice>
                <mc:Fallback>
                  <p:oleObj r:id="rId4" imgW="203200" imgH="393700" progId="Equations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774" y="1099"/>
                          <a:ext cx="431" cy="61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22" name="组合 11282"/>
          <p:cNvGrpSpPr/>
          <p:nvPr/>
        </p:nvGrpSpPr>
        <p:grpSpPr>
          <a:xfrm>
            <a:off x="2641602" y="1574800"/>
            <a:ext cx="754063" cy="1189038"/>
            <a:chOff x="-1627" y="4"/>
            <a:chExt cx="475" cy="749"/>
          </a:xfrm>
        </p:grpSpPr>
        <p:sp>
          <p:nvSpPr>
            <p:cNvPr id="34825" name="文本框 11283"/>
            <p:cNvSpPr txBox="1"/>
            <p:nvPr/>
          </p:nvSpPr>
          <p:spPr>
            <a:xfrm>
              <a:off x="-1531" y="4"/>
              <a:ext cx="379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4826" name="直接连接符 11284"/>
            <p:cNvSpPr/>
            <p:nvPr/>
          </p:nvSpPr>
          <p:spPr>
            <a:xfrm>
              <a:off x="-1531" y="362"/>
              <a:ext cx="37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7" name="文本框 11285"/>
            <p:cNvSpPr txBox="1"/>
            <p:nvPr/>
          </p:nvSpPr>
          <p:spPr>
            <a:xfrm>
              <a:off x="-1627" y="347"/>
              <a:ext cx="474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</a:rPr>
                <a:t>5</a:t>
              </a:r>
              <a:r>
                <a:rPr lang="en-US" altLang="zh-CN" sz="3600" dirty="0">
                  <a:latin typeface="Arial" panose="020B0604020202020204" pitchFamily="34" charset="0"/>
                </a:rPr>
                <a:t>   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8489951" y="3557588"/>
            <a:ext cx="749300" cy="78105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824" name="文本框 3"/>
          <p:cNvSpPr txBox="1"/>
          <p:nvPr/>
        </p:nvSpPr>
        <p:spPr>
          <a:xfrm>
            <a:off x="8510588" y="3756025"/>
            <a:ext cx="1838325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（升）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内容占位符 13313"/>
          <p:cNvGraphicFramePr>
            <a:graphicFrameLocks noGrp="1" noChangeAspect="1"/>
          </p:cNvGraphicFramePr>
          <p:nvPr>
            <p:ph/>
          </p:nvPr>
        </p:nvGraphicFramePr>
        <p:xfrm>
          <a:off x="7693025" y="2325690"/>
          <a:ext cx="27178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10210800" imgH="7670800" progId="Flash.Movie">
                  <p:embed/>
                </p:oleObj>
              </mc:Choice>
              <mc:Fallback>
                <p:oleObj r:id="rId3" imgW="10210800" imgH="7670800" progId="Flash.Movie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rcRect l="67657" t="22270" r="5768" b="63638"/>
                      <a:stretch>
                        <a:fillRect/>
                      </a:stretch>
                    </p:blipFill>
                    <p:spPr>
                      <a:xfrm>
                        <a:off x="7693025" y="2325690"/>
                        <a:ext cx="2717800" cy="1082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43" name="组合 13314"/>
          <p:cNvGrpSpPr>
            <a:grpSpLocks noChangeAspect="1"/>
          </p:cNvGrpSpPr>
          <p:nvPr/>
        </p:nvGrpSpPr>
        <p:grpSpPr>
          <a:xfrm>
            <a:off x="1949451" y="4379913"/>
            <a:ext cx="8332788" cy="1008062"/>
            <a:chOff x="0" y="0"/>
            <a:chExt cx="5249" cy="635"/>
          </a:xfrm>
        </p:grpSpPr>
        <p:pic>
          <p:nvPicPr>
            <p:cNvPr id="35865" name="图片 13315" descr="a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4857" cy="63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66" name="图片 13316" descr="a15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>
            <a:xfrm>
              <a:off x="4854" y="0"/>
              <a:ext cx="395" cy="63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5844" name="文本框 13321"/>
          <p:cNvSpPr txBox="1"/>
          <p:nvPr/>
        </p:nvSpPr>
        <p:spPr>
          <a:xfrm>
            <a:off x="1933577" y="1690688"/>
            <a:ext cx="5827713" cy="209288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⒈ 先在右边的长方形中涂色表示   ，再按下面各题的算式分一分，并写出得数。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35845" name="组合 13322"/>
          <p:cNvGrpSpPr/>
          <p:nvPr/>
        </p:nvGrpSpPr>
        <p:grpSpPr>
          <a:xfrm>
            <a:off x="2312990" y="2124075"/>
            <a:ext cx="852487" cy="1106488"/>
            <a:chOff x="0" y="15"/>
            <a:chExt cx="537" cy="697"/>
          </a:xfrm>
        </p:grpSpPr>
        <p:sp>
          <p:nvSpPr>
            <p:cNvPr id="35862" name="文本框 13323"/>
            <p:cNvSpPr txBox="1"/>
            <p:nvPr/>
          </p:nvSpPr>
          <p:spPr>
            <a:xfrm>
              <a:off x="115" y="15"/>
              <a:ext cx="379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5863" name="直接连接符 13324"/>
            <p:cNvSpPr/>
            <p:nvPr/>
          </p:nvSpPr>
          <p:spPr>
            <a:xfrm>
              <a:off x="72" y="362"/>
              <a:ext cx="37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4" name="文本框 13325"/>
            <p:cNvSpPr txBox="1"/>
            <p:nvPr/>
          </p:nvSpPr>
          <p:spPr>
            <a:xfrm>
              <a:off x="0" y="306"/>
              <a:ext cx="537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</a:rPr>
                <a:t>7</a:t>
              </a:r>
              <a:r>
                <a:rPr lang="en-US" altLang="zh-CN" sz="3600" dirty="0">
                  <a:latin typeface="Arial" panose="020B0604020202020204" pitchFamily="34" charset="0"/>
                </a:rPr>
                <a:t>   </a:t>
              </a:r>
            </a:p>
          </p:txBody>
        </p:sp>
      </p:grpSp>
      <p:grpSp>
        <p:nvGrpSpPr>
          <p:cNvPr id="35846" name="组合 13326"/>
          <p:cNvGrpSpPr/>
          <p:nvPr/>
        </p:nvGrpSpPr>
        <p:grpSpPr>
          <a:xfrm>
            <a:off x="2344737" y="4287840"/>
            <a:ext cx="8056563" cy="1157287"/>
            <a:chOff x="73" y="-15"/>
            <a:chExt cx="5075" cy="729"/>
          </a:xfrm>
        </p:grpSpPr>
        <p:sp>
          <p:nvSpPr>
            <p:cNvPr id="35849" name="文本框 13327"/>
            <p:cNvSpPr txBox="1"/>
            <p:nvPr/>
          </p:nvSpPr>
          <p:spPr>
            <a:xfrm>
              <a:off x="73" y="157"/>
              <a:ext cx="4624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dirty="0">
                  <a:latin typeface="Arial" panose="020B0604020202020204" pitchFamily="34" charset="0"/>
                </a:rPr>
                <a:t>        </a:t>
              </a:r>
              <a:r>
                <a:rPr lang="en-US" altLang="zh-CN" sz="3600" dirty="0">
                  <a:solidFill>
                    <a:srgbClr val="FF3300"/>
                  </a:solidFill>
                  <a:latin typeface="Arial" panose="020B0604020202020204" pitchFamily="34" charset="0"/>
                </a:rPr>
                <a:t>=                     =                     =</a:t>
              </a:r>
            </a:p>
          </p:txBody>
        </p:sp>
        <p:grpSp>
          <p:nvGrpSpPr>
            <p:cNvPr id="35850" name="组合 13328"/>
            <p:cNvGrpSpPr/>
            <p:nvPr/>
          </p:nvGrpSpPr>
          <p:grpSpPr>
            <a:xfrm>
              <a:off x="4611" y="-12"/>
              <a:ext cx="537" cy="709"/>
              <a:chOff x="0" y="-12"/>
              <a:chExt cx="537" cy="709"/>
            </a:xfrm>
          </p:grpSpPr>
          <p:sp>
            <p:nvSpPr>
              <p:cNvPr id="35859" name="文本框 13329"/>
              <p:cNvSpPr txBox="1"/>
              <p:nvPr/>
            </p:nvSpPr>
            <p:spPr>
              <a:xfrm>
                <a:off x="129" y="-12"/>
                <a:ext cx="379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3600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5860" name="直接连接符 13330"/>
              <p:cNvSpPr/>
              <p:nvPr/>
            </p:nvSpPr>
            <p:spPr>
              <a:xfrm>
                <a:off x="72" y="362"/>
                <a:ext cx="378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1" name="文本框 13331"/>
              <p:cNvSpPr txBox="1"/>
              <p:nvPr/>
            </p:nvSpPr>
            <p:spPr>
              <a:xfrm>
                <a:off x="0" y="291"/>
                <a:ext cx="537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3600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7  </a:t>
                </a:r>
              </a:p>
            </p:txBody>
          </p:sp>
        </p:grpSp>
        <p:grpSp>
          <p:nvGrpSpPr>
            <p:cNvPr id="35851" name="组合 13332"/>
            <p:cNvGrpSpPr/>
            <p:nvPr/>
          </p:nvGrpSpPr>
          <p:grpSpPr>
            <a:xfrm>
              <a:off x="2734" y="16"/>
              <a:ext cx="537" cy="698"/>
              <a:chOff x="0" y="-1"/>
              <a:chExt cx="537" cy="698"/>
            </a:xfrm>
          </p:grpSpPr>
          <p:sp>
            <p:nvSpPr>
              <p:cNvPr id="35856" name="文本框 13333"/>
              <p:cNvSpPr txBox="1"/>
              <p:nvPr/>
            </p:nvSpPr>
            <p:spPr>
              <a:xfrm>
                <a:off x="104" y="-1"/>
                <a:ext cx="379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3600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5857" name="直接连接符 13334"/>
              <p:cNvSpPr/>
              <p:nvPr/>
            </p:nvSpPr>
            <p:spPr>
              <a:xfrm>
                <a:off x="72" y="362"/>
                <a:ext cx="378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8" name="文本框 13335"/>
              <p:cNvSpPr txBox="1"/>
              <p:nvPr/>
            </p:nvSpPr>
            <p:spPr>
              <a:xfrm>
                <a:off x="0" y="291"/>
                <a:ext cx="537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3600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7   </a:t>
                </a:r>
              </a:p>
            </p:txBody>
          </p:sp>
        </p:grpSp>
        <p:grpSp>
          <p:nvGrpSpPr>
            <p:cNvPr id="35852" name="组合 13336"/>
            <p:cNvGrpSpPr/>
            <p:nvPr/>
          </p:nvGrpSpPr>
          <p:grpSpPr>
            <a:xfrm>
              <a:off x="929" y="-15"/>
              <a:ext cx="537" cy="722"/>
              <a:chOff x="0" y="-25"/>
              <a:chExt cx="537" cy="722"/>
            </a:xfrm>
          </p:grpSpPr>
          <p:sp>
            <p:nvSpPr>
              <p:cNvPr id="35853" name="文本框 13337"/>
              <p:cNvSpPr txBox="1"/>
              <p:nvPr/>
            </p:nvSpPr>
            <p:spPr>
              <a:xfrm>
                <a:off x="132" y="-25"/>
                <a:ext cx="379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3600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5854" name="直接连接符 13338"/>
              <p:cNvSpPr/>
              <p:nvPr/>
            </p:nvSpPr>
            <p:spPr>
              <a:xfrm>
                <a:off x="72" y="362"/>
                <a:ext cx="378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5" name="文本框 13339"/>
              <p:cNvSpPr txBox="1"/>
              <p:nvPr/>
            </p:nvSpPr>
            <p:spPr>
              <a:xfrm>
                <a:off x="0" y="291"/>
                <a:ext cx="537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3600" dirty="0">
                    <a:solidFill>
                      <a:srgbClr val="FF3300"/>
                    </a:solidFill>
                    <a:latin typeface="Arial" panose="020B0604020202020204" pitchFamily="34" charset="0"/>
                  </a:rPr>
                  <a:t>7   </a:t>
                </a:r>
              </a:p>
            </p:txBody>
          </p:sp>
        </p:grpSp>
      </p:grpSp>
      <p:graphicFrame>
        <p:nvGraphicFramePr>
          <p:cNvPr id="35847" name="对象 13340"/>
          <p:cNvGraphicFramePr>
            <a:graphicFrameLocks noChangeAspect="1"/>
          </p:cNvGraphicFramePr>
          <p:nvPr/>
        </p:nvGraphicFramePr>
        <p:xfrm>
          <a:off x="7686677" y="2276477"/>
          <a:ext cx="271462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7" imgW="3365500" imgH="1397000" progId="Photoshop.Image.7">
                  <p:embed/>
                </p:oleObj>
              </mc:Choice>
              <mc:Fallback>
                <p:oleObj r:id="rId7" imgW="3365500" imgH="1397000" progId="Photoshop.Image.7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86677" y="2276477"/>
                        <a:ext cx="2714625" cy="11096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文本框 11270"/>
          <p:cNvSpPr txBox="1"/>
          <p:nvPr/>
        </p:nvSpPr>
        <p:spPr>
          <a:xfrm>
            <a:off x="676275" y="871540"/>
            <a:ext cx="2063751" cy="7078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练一练</a:t>
            </a: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图片 15361" descr="a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313" y="1782763"/>
            <a:ext cx="5886451" cy="3721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7" name="文本框 11270"/>
          <p:cNvSpPr txBox="1"/>
          <p:nvPr/>
        </p:nvSpPr>
        <p:spPr>
          <a:xfrm>
            <a:off x="777875" y="1314452"/>
            <a:ext cx="2063751" cy="70788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练一练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宽屏</PresentationFormat>
  <Paragraphs>76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黑体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Equations</vt:lpstr>
      <vt:lpstr>Flash.Movie</vt:lpstr>
      <vt:lpstr>Photoshop.Image.7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2023-01-16T16:23:17Z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205F18CF01A14757BD2A4835BCCEDD13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