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332" r:id="rId3"/>
    <p:sldId id="333" r:id="rId4"/>
    <p:sldId id="335" r:id="rId5"/>
    <p:sldId id="337" r:id="rId6"/>
    <p:sldId id="338" r:id="rId7"/>
    <p:sldId id="336" r:id="rId8"/>
    <p:sldId id="339" r:id="rId9"/>
    <p:sldId id="340" r:id="rId10"/>
    <p:sldId id="342" r:id="rId11"/>
    <p:sldId id="343" r:id="rId12"/>
    <p:sldId id="345" r:id="rId13"/>
    <p:sldId id="316" r:id="rId14"/>
    <p:sldId id="314" r:id="rId15"/>
    <p:sldId id="268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6FBFE"/>
    <a:srgbClr val="57D2E3"/>
    <a:srgbClr val="21B1C5"/>
    <a:srgbClr val="B2F3FC"/>
    <a:srgbClr val="4BCFE1"/>
    <a:srgbClr val="5BADF7"/>
    <a:srgbClr val="6A5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EDC326DB-5981-4BEB-8943-8A7795E310C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BF6BB433-842F-49C2-9F17-CE8FEAE1A33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06C4581-5E6E-475B-9F8F-1F7A1EE6D943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BB433-842F-49C2-9F17-CE8FEAE1A3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9B352B3-73C9-434B-A5BF-1B49A803D90A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dirty="0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-1" y="171612"/>
            <a:ext cx="9144001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 noChangeArrowheads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8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1" y="2127510"/>
            <a:ext cx="9144001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984772" y="2373314"/>
            <a:ext cx="5828109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/>
          </a:p>
        </p:txBody>
      </p:sp>
      <p:grpSp>
        <p:nvGrpSpPr>
          <p:cNvPr id="7170" name="组合 8"/>
          <p:cNvGrpSpPr/>
          <p:nvPr/>
        </p:nvGrpSpPr>
        <p:grpSpPr bwMode="auto">
          <a:xfrm>
            <a:off x="430279" y="1811831"/>
            <a:ext cx="5468990" cy="1689037"/>
            <a:chOff x="555835" y="1915416"/>
            <a:chExt cx="4986474" cy="1691313"/>
          </a:xfrm>
        </p:grpSpPr>
        <p:sp>
          <p:nvSpPr>
            <p:cNvPr id="7171" name="矩形 24"/>
            <p:cNvSpPr>
              <a:spLocks noChangeArrowheads="1"/>
            </p:cNvSpPr>
            <p:nvPr/>
          </p:nvSpPr>
          <p:spPr bwMode="auto">
            <a:xfrm>
              <a:off x="1387037" y="1915416"/>
              <a:ext cx="3324070" cy="832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Unit 1 Lesson 6</a:t>
              </a:r>
              <a:endPara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2" name="TextBox 2"/>
            <p:cNvSpPr txBox="1">
              <a:spLocks noChangeArrowheads="1"/>
            </p:cNvSpPr>
            <p:nvPr/>
          </p:nvSpPr>
          <p:spPr bwMode="auto">
            <a:xfrm>
              <a:off x="555835" y="2959527"/>
              <a:ext cx="4986474" cy="64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600" b="1" dirty="0">
                  <a:latin typeface="Times New Roman" panose="02020603050405020304" pitchFamily="18" charset="0"/>
                </a:rPr>
                <a:t>A Famous Football </a:t>
              </a:r>
              <a:r>
                <a:rPr lang="en-US" altLang="zh-CN" sz="3600" b="1" dirty="0" smtClean="0">
                  <a:latin typeface="Times New Roman" panose="02020603050405020304" pitchFamily="18" charset="0"/>
                </a:rPr>
                <a:t>Player</a:t>
              </a:r>
              <a:endParaRPr lang="en-US" altLang="zh-CN" sz="3600" b="1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7173" name="图片 6" descr="英语冀教（一起）六年级下册（2014年新编）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8382" y="1538288"/>
            <a:ext cx="3045619" cy="473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517528" y="558710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5"/>
          <p:cNvSpPr>
            <a:spLocks noChangeArrowheads="1"/>
          </p:cNvSpPr>
          <p:nvPr/>
        </p:nvSpPr>
        <p:spPr bwMode="auto">
          <a:xfrm>
            <a:off x="406250" y="965027"/>
            <a:ext cx="192380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Story  time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10" name="矩形 5"/>
          <p:cNvSpPr>
            <a:spLocks noChangeArrowheads="1"/>
          </p:cNvSpPr>
          <p:nvPr/>
        </p:nvSpPr>
        <p:spPr bwMode="auto">
          <a:xfrm>
            <a:off x="2944679" y="1170782"/>
            <a:ext cx="394301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Intensive reading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11" name="矩形 4"/>
          <p:cNvSpPr>
            <a:spLocks noChangeArrowheads="1"/>
          </p:cNvSpPr>
          <p:nvPr/>
        </p:nvSpPr>
        <p:spPr bwMode="auto">
          <a:xfrm>
            <a:off x="1760934" y="2062957"/>
            <a:ext cx="590907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</a:rPr>
              <a:t>What can you learn from Pele?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1950244" y="3557588"/>
            <a:ext cx="157043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sz="36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950244" y="3806825"/>
            <a:ext cx="29642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有志者事竟成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5556" y="3336925"/>
            <a:ext cx="13144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731848" y="2798179"/>
            <a:ext cx="5369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Where there is a will. There is a way.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39466" y="765176"/>
            <a:ext cx="56530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</a:rPr>
              <a:t>Listen to </a:t>
            </a:r>
            <a:r>
              <a:rPr lang="en-US" altLang="zh-CN" sz="2800">
                <a:solidFill>
                  <a:srgbClr val="CC0000"/>
                </a:solidFill>
                <a:latin typeface="Times New Roman" panose="02020603050405020304" pitchFamily="18" charset="0"/>
              </a:rPr>
              <a:t>the</a:t>
            </a:r>
            <a:r>
              <a:rPr lang="zh-CN" altLang="en-US" sz="280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CC0000"/>
                </a:solidFill>
                <a:latin typeface="Times New Roman" panose="02020603050405020304" pitchFamily="18" charset="0"/>
              </a:rPr>
              <a:t>story 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</a:rPr>
              <a:t>and check the words you hear.</a:t>
            </a:r>
            <a:endParaRPr lang="en-US" altLang="zh-CN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302669" y="2144713"/>
            <a:ext cx="4267200" cy="2665412"/>
          </a:xfrm>
          <a:prstGeom prst="horizontalScroll">
            <a:avLst>
              <a:gd name="adj" fmla="val 12500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r>
              <a:rPr lang="zh-CN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coach              front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bottle              hole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around            answer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751535" y="3779839"/>
            <a:ext cx="1426369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408885" y="2695576"/>
            <a:ext cx="1426369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451748" y="3251201"/>
            <a:ext cx="1426369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740819" y="2703514"/>
            <a:ext cx="1426369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2784873" y="3273425"/>
            <a:ext cx="1426369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5"/>
          <p:cNvSpPr>
            <a:spLocks noChangeArrowheads="1"/>
          </p:cNvSpPr>
          <p:nvPr/>
        </p:nvSpPr>
        <p:spPr bwMode="auto">
          <a:xfrm>
            <a:off x="1841078" y="1507613"/>
            <a:ext cx="615101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Say something about the pictures.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32335" y="2255838"/>
            <a:ext cx="1621631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6106" y="2232025"/>
            <a:ext cx="1500188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2569" y="4257675"/>
            <a:ext cx="1600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6106" y="4222751"/>
            <a:ext cx="1553766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矩形 5"/>
          <p:cNvSpPr>
            <a:spLocks noChangeArrowheads="1"/>
          </p:cNvSpPr>
          <p:nvPr/>
        </p:nvSpPr>
        <p:spPr bwMode="auto">
          <a:xfrm>
            <a:off x="427433" y="956750"/>
            <a:ext cx="247054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Retell the story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5919" y="2501901"/>
            <a:ext cx="1493044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5"/>
          <p:cNvSpPr>
            <a:spLocks noChangeArrowheads="1"/>
          </p:cNvSpPr>
          <p:nvPr/>
        </p:nvSpPr>
        <p:spPr bwMode="auto">
          <a:xfrm>
            <a:off x="-263128" y="841376"/>
            <a:ext cx="217051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0482" name="矩形 5"/>
          <p:cNvSpPr>
            <a:spLocks noChangeArrowheads="1"/>
          </p:cNvSpPr>
          <p:nvPr/>
        </p:nvSpPr>
        <p:spPr bwMode="auto">
          <a:xfrm>
            <a:off x="-1" y="1020763"/>
            <a:ext cx="4168239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Summary and evaluation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7573" y="2374256"/>
            <a:ext cx="7595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>
                <a:latin typeface="Times New Roman" panose="02020603050405020304" pitchFamily="18" charset="0"/>
              </a:rPr>
              <a:t>A excellent     B good     C adequate     D need improvement</a:t>
            </a:r>
            <a:endParaRPr lang="en-US" altLang="zh-CN" sz="240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974056" y="2147888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106341" y="2119313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281488" y="2119313"/>
            <a:ext cx="228600" cy="304800"/>
          </a:xfrm>
          <a:prstGeom prst="smileyFace">
            <a:avLst>
              <a:gd name="adj" fmla="val -3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923360" y="2133600"/>
            <a:ext cx="228600" cy="3048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482329" y="3352801"/>
          <a:ext cx="5731669" cy="3035936"/>
        </p:xfrm>
        <a:graphic>
          <a:graphicData uri="http://schemas.openxmlformats.org/drawingml/2006/table">
            <a:tbl>
              <a:tblPr/>
              <a:tblGrid>
                <a:gridCol w="291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内容</a:t>
                      </a:r>
                      <a:endParaRPr kumimoji="0" lang="zh-CN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学生自评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小组互评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我能认真听老师讲课，听同学发言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遇到我会回答的问题主动举手了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活动中坚持使用英语来交际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我能积极参与小组讨论活动，能与他人合作。</a:t>
                      </a:r>
                      <a:r>
                        <a:rPr kumimoji="0" lang="zh-CN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721196" y="1428170"/>
            <a:ext cx="692404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have you learned in this class?</a:t>
            </a:r>
            <a:endParaRPr lang="zh-CN" altLang="en-US" sz="3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105626" y="2461079"/>
            <a:ext cx="705272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1. </a:t>
            </a:r>
            <a:r>
              <a:rPr lang="en-US" altLang="zh-CN" sz="32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Retell the story</a:t>
            </a:r>
            <a:r>
              <a:rPr lang="en-US" altLang="zh-CN" sz="3200" dirty="0" smtClean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 </a:t>
            </a:r>
            <a:endParaRPr lang="en-US" altLang="zh-CN" sz="3200" dirty="0">
              <a:solidFill>
                <a:srgbClr val="CC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zh-CN" altLang="en-US" sz="32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2. </a:t>
            </a:r>
            <a:r>
              <a:rPr lang="en-US" altLang="zh-CN" sz="32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Do you know other famous people?</a:t>
            </a:r>
            <a:endParaRPr lang="en-US" altLang="zh-CN" sz="32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1506" name="矩形 3"/>
          <p:cNvSpPr>
            <a:spLocks noChangeArrowheads="1"/>
          </p:cNvSpPr>
          <p:nvPr/>
        </p:nvSpPr>
        <p:spPr bwMode="auto">
          <a:xfrm>
            <a:off x="0" y="854076"/>
            <a:ext cx="2398816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Homework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5"/>
          <p:cNvSpPr>
            <a:spLocks noChangeArrowheads="1"/>
          </p:cNvSpPr>
          <p:nvPr/>
        </p:nvSpPr>
        <p:spPr bwMode="auto">
          <a:xfrm>
            <a:off x="194072" y="836613"/>
            <a:ext cx="196723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Warm-up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4507" y="2227263"/>
            <a:ext cx="1513285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883694" y="1348691"/>
            <a:ext cx="3736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Do you know him?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834754" y="5100639"/>
            <a:ext cx="1703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>
                <a:latin typeface="Times New Roman" panose="02020603050405020304" pitchFamily="18" charset="0"/>
              </a:rPr>
              <a:t>Yao  Ming</a:t>
            </a:r>
            <a:endParaRPr lang="zh-CN" altLang="en-US" sz="280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969794" y="5153026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???</a:t>
            </a:r>
            <a:endParaRPr lang="zh-CN" alt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6881" y="2325688"/>
            <a:ext cx="1462088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5"/>
          <p:cNvSpPr>
            <a:spLocks noChangeArrowheads="1"/>
          </p:cNvSpPr>
          <p:nvPr/>
        </p:nvSpPr>
        <p:spPr bwMode="auto">
          <a:xfrm>
            <a:off x="356259" y="851314"/>
            <a:ext cx="2303814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Story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time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3268312" y="1188948"/>
            <a:ext cx="2843119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Fast reading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32335" y="2255838"/>
            <a:ext cx="1621631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6106" y="2232025"/>
            <a:ext cx="1500188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2569" y="4257675"/>
            <a:ext cx="1600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6106" y="4222751"/>
            <a:ext cx="1553766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2923" y="2384425"/>
            <a:ext cx="735806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5473303" y="4059238"/>
            <a:ext cx="3398044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His name is 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Pele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  <a:r>
              <a:rPr lang="en-US" altLang="zh-CN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矩形 5"/>
          <p:cNvSpPr>
            <a:spLocks noChangeArrowheads="1"/>
          </p:cNvSpPr>
          <p:nvPr/>
        </p:nvSpPr>
        <p:spPr bwMode="auto">
          <a:xfrm>
            <a:off x="5069681" y="5228855"/>
            <a:ext cx="3801666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the world famous football player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5"/>
          <p:cNvSpPr>
            <a:spLocks noChangeArrowheads="1"/>
          </p:cNvSpPr>
          <p:nvPr/>
        </p:nvSpPr>
        <p:spPr bwMode="auto">
          <a:xfrm>
            <a:off x="332509" y="893413"/>
            <a:ext cx="1864426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Story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time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266" name="矩形 5"/>
          <p:cNvSpPr>
            <a:spLocks noChangeArrowheads="1"/>
          </p:cNvSpPr>
          <p:nvPr/>
        </p:nvSpPr>
        <p:spPr bwMode="auto">
          <a:xfrm>
            <a:off x="3394487" y="1002229"/>
            <a:ext cx="3361119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Intensive reading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267" name="矩形 3"/>
          <p:cNvSpPr>
            <a:spLocks noChangeArrowheads="1"/>
          </p:cNvSpPr>
          <p:nvPr/>
        </p:nvSpPr>
        <p:spPr bwMode="auto">
          <a:xfrm>
            <a:off x="503046" y="1841501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Read Part1 </a:t>
            </a:r>
          </a:p>
        </p:txBody>
      </p:sp>
      <p:sp>
        <p:nvSpPr>
          <p:cNvPr id="11268" name="矩形 4"/>
          <p:cNvSpPr>
            <a:spLocks noChangeArrowheads="1"/>
          </p:cNvSpPr>
          <p:nvPr/>
        </p:nvSpPr>
        <p:spPr bwMode="auto">
          <a:xfrm>
            <a:off x="2330053" y="1831976"/>
            <a:ext cx="59090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Why did the boy use boxes and bottles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as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his footballs?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0414" y="3164321"/>
            <a:ext cx="177165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88763" y="3164321"/>
            <a:ext cx="528101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Because he liked to play football</a:t>
            </a:r>
            <a:b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very much, but his parents</a:t>
            </a:r>
            <a:b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</a:b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couldn't buy him a football.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5"/>
          <p:cNvSpPr>
            <a:spLocks noChangeArrowheads="1"/>
          </p:cNvSpPr>
          <p:nvPr/>
        </p:nvSpPr>
        <p:spPr bwMode="auto">
          <a:xfrm>
            <a:off x="166254" y="967242"/>
            <a:ext cx="2458193" cy="6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Story 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time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290" name="矩形 5"/>
          <p:cNvSpPr>
            <a:spLocks noChangeArrowheads="1"/>
          </p:cNvSpPr>
          <p:nvPr/>
        </p:nvSpPr>
        <p:spPr bwMode="auto">
          <a:xfrm>
            <a:off x="3283744" y="1086355"/>
            <a:ext cx="341233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Intensive reading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291" name="矩形 3"/>
          <p:cNvSpPr>
            <a:spLocks noChangeArrowheads="1"/>
          </p:cNvSpPr>
          <p:nvPr/>
        </p:nvSpPr>
        <p:spPr bwMode="auto">
          <a:xfrm>
            <a:off x="540064" y="2005454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Read Part2 </a:t>
            </a:r>
          </a:p>
        </p:txBody>
      </p:sp>
      <p:sp>
        <p:nvSpPr>
          <p:cNvPr id="12292" name="矩形 4"/>
          <p:cNvSpPr>
            <a:spLocks noChangeArrowheads="1"/>
          </p:cNvSpPr>
          <p:nvPr/>
        </p:nvSpPr>
        <p:spPr bwMode="auto">
          <a:xfrm>
            <a:off x="2330052" y="1831976"/>
            <a:ext cx="650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Why did the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coach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give him a football as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 gift?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88762" y="3084415"/>
            <a:ext cx="46249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Because he thought that the</a:t>
            </a:r>
            <a:b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boy would be a good player.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3748" y="3146426"/>
            <a:ext cx="170140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左右箭头 10"/>
          <p:cNvSpPr>
            <a:spLocks noChangeArrowheads="1"/>
          </p:cNvSpPr>
          <p:nvPr/>
        </p:nvSpPr>
        <p:spPr bwMode="auto">
          <a:xfrm>
            <a:off x="6696076" y="4168776"/>
            <a:ext cx="575072" cy="322263"/>
          </a:xfrm>
          <a:prstGeom prst="leftRightArrow">
            <a:avLst>
              <a:gd name="adj1" fmla="val 50000"/>
              <a:gd name="adj2" fmla="val 5007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344966" y="4024313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coach</a:t>
            </a:r>
            <a:endParaRPr lang="zh-CN" altLang="en-US" sz="3200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5"/>
          <p:cNvSpPr>
            <a:spLocks noChangeArrowheads="1"/>
          </p:cNvSpPr>
          <p:nvPr/>
        </p:nvSpPr>
        <p:spPr bwMode="auto">
          <a:xfrm>
            <a:off x="320634" y="881538"/>
            <a:ext cx="213755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Story  time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314" name="矩形 5"/>
          <p:cNvSpPr>
            <a:spLocks noChangeArrowheads="1"/>
          </p:cNvSpPr>
          <p:nvPr/>
        </p:nvSpPr>
        <p:spPr bwMode="auto">
          <a:xfrm>
            <a:off x="3312812" y="1049730"/>
            <a:ext cx="3562999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Intensive reading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315" name="矩形 3"/>
          <p:cNvSpPr>
            <a:spLocks noChangeArrowheads="1"/>
          </p:cNvSpPr>
          <p:nvPr/>
        </p:nvSpPr>
        <p:spPr bwMode="auto">
          <a:xfrm>
            <a:off x="522311" y="1841501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Read Part3 </a:t>
            </a:r>
          </a:p>
        </p:txBody>
      </p:sp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1389413" y="2285770"/>
            <a:ext cx="76239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did the boy do for the coach at Christmas time?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399206" y="3330575"/>
            <a:ext cx="38021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dug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hole for the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Christmas tree.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6888" y="2944814"/>
            <a:ext cx="1906191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上下箭头 11"/>
          <p:cNvSpPr>
            <a:spLocks noChangeArrowheads="1"/>
          </p:cNvSpPr>
          <p:nvPr/>
        </p:nvSpPr>
        <p:spPr bwMode="auto">
          <a:xfrm>
            <a:off x="5970985" y="4665663"/>
            <a:ext cx="191690" cy="538162"/>
          </a:xfrm>
          <a:prstGeom prst="upDownArrow">
            <a:avLst>
              <a:gd name="adj1" fmla="val 50000"/>
              <a:gd name="adj2" fmla="val 4999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19738" y="5314950"/>
            <a:ext cx="1871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dig a hole</a:t>
            </a:r>
            <a:endParaRPr lang="zh-CN" altLang="en-US" sz="320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0925" y="2932114"/>
            <a:ext cx="2157413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云形标注 2"/>
          <p:cNvSpPr>
            <a:spLocks noChangeArrowheads="1"/>
          </p:cNvSpPr>
          <p:nvPr/>
        </p:nvSpPr>
        <p:spPr bwMode="auto">
          <a:xfrm>
            <a:off x="352425" y="1600201"/>
            <a:ext cx="3328988" cy="2030413"/>
          </a:xfrm>
          <a:prstGeom prst="cloudCallout">
            <a:avLst>
              <a:gd name="adj1" fmla="val 44931"/>
              <a:gd name="adj2" fmla="val 6775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云形标注 4"/>
          <p:cNvSpPr>
            <a:spLocks noChangeArrowheads="1"/>
          </p:cNvSpPr>
          <p:nvPr/>
        </p:nvSpPr>
        <p:spPr bwMode="auto">
          <a:xfrm>
            <a:off x="5670948" y="1546225"/>
            <a:ext cx="2497931" cy="1671638"/>
          </a:xfrm>
          <a:prstGeom prst="cloudCallout">
            <a:avLst>
              <a:gd name="adj1" fmla="val -44444"/>
              <a:gd name="adj2" fmla="val 8515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96736" y="2202200"/>
            <a:ext cx="37427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000" dirty="0">
                <a:latin typeface="Times New Roman" panose="02020603050405020304" pitchFamily="18" charset="0"/>
              </a:rPr>
              <a:t>I can't buy you a Christmas gift.</a:t>
            </a:r>
            <a:br>
              <a:rPr lang="en-US" altLang="zh-CN" sz="2000" dirty="0">
                <a:latin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</a:rPr>
              <a:t>But I can dig a hole for your</a:t>
            </a:r>
            <a:br>
              <a:rPr lang="en-US" altLang="zh-CN" sz="2000" dirty="0">
                <a:latin typeface="Times New Roman" panose="02020603050405020304" pitchFamily="18" charset="0"/>
              </a:rPr>
            </a:br>
            <a:r>
              <a:rPr lang="en-US" altLang="zh-CN" sz="2000" dirty="0">
                <a:latin typeface="Times New Roman" panose="02020603050405020304" pitchFamily="18" charset="0"/>
              </a:rPr>
              <a:t>Christmas tree.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862572" y="1907581"/>
            <a:ext cx="21146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dirty="0">
                <a:latin typeface="Times New Roman" panose="02020603050405020304" pitchFamily="18" charset="0"/>
              </a:rPr>
              <a:t>This is the best </a:t>
            </a:r>
          </a:p>
          <a:p>
            <a:pPr eaLnBrk="0" hangingPunct="0"/>
            <a:r>
              <a:rPr lang="en-US" altLang="zh-CN" sz="2400" dirty="0">
                <a:latin typeface="Times New Roman" panose="02020603050405020304" pitchFamily="18" charset="0"/>
              </a:rPr>
              <a:t>Christmas gift.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5"/>
          <p:cNvSpPr>
            <a:spLocks noChangeArrowheads="1"/>
          </p:cNvSpPr>
          <p:nvPr/>
        </p:nvSpPr>
        <p:spPr bwMode="auto">
          <a:xfrm>
            <a:off x="356260" y="940915"/>
            <a:ext cx="2149434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Story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time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362" name="矩形 5"/>
          <p:cNvSpPr>
            <a:spLocks noChangeArrowheads="1"/>
          </p:cNvSpPr>
          <p:nvPr/>
        </p:nvSpPr>
        <p:spPr bwMode="auto">
          <a:xfrm>
            <a:off x="3502818" y="895351"/>
            <a:ext cx="3990511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Intensive reading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712589" y="1841501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Read Part4 </a:t>
            </a:r>
          </a:p>
        </p:txBody>
      </p:sp>
      <p:sp>
        <p:nvSpPr>
          <p:cNvPr id="15364" name="矩形 4"/>
          <p:cNvSpPr>
            <a:spLocks noChangeArrowheads="1"/>
          </p:cNvSpPr>
          <p:nvPr/>
        </p:nvSpPr>
        <p:spPr bwMode="auto">
          <a:xfrm>
            <a:off x="2330053" y="2072482"/>
            <a:ext cx="5909072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happened in 1958?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12589" y="3251778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boy and his team won the Football World Cup.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957" y="3133726"/>
            <a:ext cx="185618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5"/>
          <p:cNvSpPr>
            <a:spLocks noChangeArrowheads="1"/>
          </p:cNvSpPr>
          <p:nvPr/>
        </p:nvSpPr>
        <p:spPr bwMode="auto">
          <a:xfrm>
            <a:off x="379809" y="895352"/>
            <a:ext cx="1950244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Story  time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386" name="矩形 5"/>
          <p:cNvSpPr>
            <a:spLocks noChangeArrowheads="1"/>
          </p:cNvSpPr>
          <p:nvPr/>
        </p:nvSpPr>
        <p:spPr bwMode="auto">
          <a:xfrm>
            <a:off x="3414712" y="1025979"/>
            <a:ext cx="333613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Intensive reading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387" name="矩形 3"/>
          <p:cNvSpPr>
            <a:spLocks noChangeArrowheads="1"/>
          </p:cNvSpPr>
          <p:nvPr/>
        </p:nvSpPr>
        <p:spPr bwMode="auto">
          <a:xfrm>
            <a:off x="813197" y="1841501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Read Part5 </a:t>
            </a:r>
          </a:p>
        </p:txBody>
      </p:sp>
      <p:sp>
        <p:nvSpPr>
          <p:cNvPr id="16388" name="矩形 4"/>
          <p:cNvSpPr>
            <a:spLocks noChangeArrowheads="1"/>
          </p:cNvSpPr>
          <p:nvPr/>
        </p:nvSpPr>
        <p:spPr bwMode="auto">
          <a:xfrm>
            <a:off x="1261274" y="2457843"/>
            <a:ext cx="59090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Who is the boy?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8951" y="2878138"/>
            <a:ext cx="1488281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00700" y="2882901"/>
            <a:ext cx="1150144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97167" y="4859339"/>
            <a:ext cx="535781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矩形 5"/>
          <p:cNvSpPr>
            <a:spLocks noChangeArrowheads="1"/>
          </p:cNvSpPr>
          <p:nvPr/>
        </p:nvSpPr>
        <p:spPr bwMode="auto">
          <a:xfrm>
            <a:off x="1950244" y="3557588"/>
            <a:ext cx="157043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sz="36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13197" y="3192373"/>
            <a:ext cx="40126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 is Pele - the world famous</a:t>
            </a:r>
            <a:b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football player.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全屏显示(4:3)</PresentationFormat>
  <Paragraphs>72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2023-01-16T16:23:22Z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04587CFAA40640EFB16A1D2ADA31DB72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