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68" r:id="rId2"/>
    <p:sldId id="264" r:id="rId3"/>
    <p:sldId id="263" r:id="rId4"/>
    <p:sldId id="261" r:id="rId5"/>
    <p:sldId id="466" r:id="rId6"/>
    <p:sldId id="515" r:id="rId7"/>
    <p:sldId id="516" r:id="rId8"/>
    <p:sldId id="554" r:id="rId9"/>
    <p:sldId id="555" r:id="rId10"/>
    <p:sldId id="491" r:id="rId11"/>
    <p:sldId id="518" r:id="rId12"/>
    <p:sldId id="556" r:id="rId13"/>
    <p:sldId id="517" r:id="rId14"/>
    <p:sldId id="320" r:id="rId15"/>
    <p:sldId id="321" r:id="rId16"/>
    <p:sldId id="322" r:id="rId17"/>
    <p:sldId id="493" r:id="rId18"/>
    <p:sldId id="557" r:id="rId19"/>
    <p:sldId id="558" r:id="rId20"/>
    <p:sldId id="559" r:id="rId21"/>
    <p:sldId id="560" r:id="rId22"/>
    <p:sldId id="561" r:id="rId23"/>
    <p:sldId id="365" r:id="rId24"/>
    <p:sldId id="544" r:id="rId25"/>
    <p:sldId id="272" r:id="rId26"/>
    <p:sldId id="562" r:id="rId27"/>
    <p:sldId id="273" r:id="rId28"/>
    <p:sldId id="427" r:id="rId29"/>
    <p:sldId id="563" r:id="rId30"/>
    <p:sldId id="366" r:id="rId31"/>
    <p:sldId id="564" r:id="rId32"/>
    <p:sldId id="565" r:id="rId33"/>
    <p:sldId id="439" r:id="rId34"/>
    <p:sldId id="566" r:id="rId35"/>
    <p:sldId id="288" r:id="rId36"/>
    <p:sldId id="567" r:id="rId37"/>
    <p:sldId id="290" r:id="rId38"/>
  </p:sldIdLst>
  <p:sldSz cx="9144000" cy="5143500" type="screen16x9"/>
  <p:notesSz cx="6858000" cy="9144000"/>
  <p:custDataLst>
    <p:tags r:id="rId4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4D6"/>
    <a:srgbClr val="F5B88B"/>
    <a:srgbClr val="EEEAC9"/>
    <a:srgbClr val="F1EADC"/>
    <a:srgbClr val="EB2771"/>
    <a:srgbClr val="E3007E"/>
    <a:srgbClr val="1AB8F2"/>
    <a:srgbClr val="35C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B88A516-7F02-407C-A8A6-21F09F116A4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EFA5015-4908-4378-8A3E-2F783C25CF7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662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867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072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277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48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68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891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096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301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505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710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5017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43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63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457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689" y="4685110"/>
            <a:ext cx="2133437" cy="358378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485" y="4685110"/>
            <a:ext cx="2895030" cy="358378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75" y="4685110"/>
            <a:ext cx="2133437" cy="358378"/>
          </a:xfrm>
        </p:spPr>
        <p:txBody>
          <a:bodyPr vert="horz" wrap="square" lIns="69668" tIns="34834" rIns="69668" bIns="34834" numCol="1" anchor="t" anchorCtr="0" compatLnSpc="1"/>
          <a:lstStyle>
            <a:lvl1pPr algn="r">
              <a:defRPr sz="800"/>
            </a:lvl1pPr>
          </a:lstStyle>
          <a:p>
            <a:fld id="{BD9A47EE-BDE6-4301-9D2F-8D366F1A723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51637"/>
            <a:ext cx="9144000" cy="2170923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1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比例的认识</a:t>
            </a:r>
            <a:endParaRPr lang="en-US" altLang="zh-CN" sz="61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3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课时</a:t>
            </a:r>
            <a:endParaRPr lang="zh-CN" altLang="en-US" sz="30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083855"/>
            <a:ext cx="9144000" cy="40703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521155" y="478632"/>
            <a:ext cx="7779479" cy="1718072"/>
            <a:chOff x="1067" y="619"/>
            <a:chExt cx="15933" cy="3608"/>
          </a:xfrm>
        </p:grpSpPr>
        <p:grpSp>
          <p:nvGrpSpPr>
            <p:cNvPr id="21506" name="组合 35"/>
            <p:cNvGrpSpPr/>
            <p:nvPr/>
          </p:nvGrpSpPr>
          <p:grpSpPr bwMode="auto">
            <a:xfrm>
              <a:off x="4574" y="1722"/>
              <a:ext cx="12426" cy="2503"/>
              <a:chOff x="5010" y="3905"/>
              <a:chExt cx="12426" cy="2504"/>
            </a:xfrm>
          </p:grpSpPr>
          <p:sp>
            <p:nvSpPr>
              <p:cNvPr id="38" name="圆角矩形标注 37"/>
              <p:cNvSpPr/>
              <p:nvPr/>
            </p:nvSpPr>
            <p:spPr>
              <a:xfrm>
                <a:off x="5010" y="3905"/>
                <a:ext cx="12423" cy="2504"/>
              </a:xfrm>
              <a:prstGeom prst="wedgeRoundRectCallout">
                <a:avLst>
                  <a:gd name="adj1" fmla="val -55870"/>
                  <a:gd name="adj2" fmla="val -6908"/>
                  <a:gd name="adj3" fmla="val 16667"/>
                </a:avLst>
              </a:prstGeom>
              <a:noFill/>
              <a:ln w="31750">
                <a:solidFill>
                  <a:srgbClr val="E300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21508" name="矩形 17"/>
              <p:cNvSpPr>
                <a:spLocks noChangeArrowheads="1"/>
              </p:cNvSpPr>
              <p:nvPr/>
            </p:nvSpPr>
            <p:spPr bwMode="auto">
              <a:xfrm>
                <a:off x="5468" y="4158"/>
                <a:ext cx="11968" cy="1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像12∶6＝8∶4，6∶4＝3∶2这样表示两个比相等的式子叫作</a:t>
                </a:r>
                <a:r>
                  <a:rPr lang="zh-CN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比例</a:t>
                </a:r>
                <a:r>
                  <a:rPr lang="zh-CN" altLang="zh-CN" sz="27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</a:p>
            </p:txBody>
          </p:sp>
        </p:grpSp>
        <p:pic>
          <p:nvPicPr>
            <p:cNvPr id="21509" name="图片 1" descr="3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7" y="619"/>
              <a:ext cx="3143" cy="3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组合 22"/>
          <p:cNvGrpSpPr/>
          <p:nvPr/>
        </p:nvGrpSpPr>
        <p:grpSpPr bwMode="auto">
          <a:xfrm>
            <a:off x="521155" y="3148013"/>
            <a:ext cx="7880780" cy="1171575"/>
            <a:chOff x="1069" y="5952"/>
            <a:chExt cx="16143" cy="2460"/>
          </a:xfrm>
        </p:grpSpPr>
        <p:pic>
          <p:nvPicPr>
            <p:cNvPr id="21511" name="图片 40" descr="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5646" y="5952"/>
              <a:ext cx="1566" cy="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2" name="组合 21"/>
            <p:cNvGrpSpPr/>
            <p:nvPr/>
          </p:nvGrpSpPr>
          <p:grpSpPr bwMode="auto">
            <a:xfrm>
              <a:off x="1069" y="6015"/>
              <a:ext cx="12988" cy="2335"/>
              <a:chOff x="1069" y="6015"/>
              <a:chExt cx="12988" cy="2335"/>
            </a:xfrm>
          </p:grpSpPr>
          <p:sp>
            <p:nvSpPr>
              <p:cNvPr id="8" name="矩形标注 7"/>
              <p:cNvSpPr/>
              <p:nvPr/>
            </p:nvSpPr>
            <p:spPr>
              <a:xfrm>
                <a:off x="1069" y="6015"/>
                <a:ext cx="12988" cy="2335"/>
              </a:xfrm>
              <a:prstGeom prst="wedgeRectCallout">
                <a:avLst>
                  <a:gd name="adj1" fmla="val 58324"/>
                  <a:gd name="adj2" fmla="val -9443"/>
                </a:avLst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21514" name="Text Box 14"/>
              <p:cNvSpPr txBox="1">
                <a:spLocks noChangeArrowheads="1"/>
              </p:cNvSpPr>
              <p:nvPr/>
            </p:nvSpPr>
            <p:spPr bwMode="auto">
              <a:xfrm>
                <a:off x="1389" y="6369"/>
                <a:ext cx="9966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12∶6＝8∶4，也可以写成</a:t>
                </a:r>
              </a:p>
            </p:txBody>
          </p:sp>
          <p:grpSp>
            <p:nvGrpSpPr>
              <p:cNvPr id="21515" name="组合 19"/>
              <p:cNvGrpSpPr/>
              <p:nvPr/>
            </p:nvGrpSpPr>
            <p:grpSpPr bwMode="auto">
              <a:xfrm>
                <a:off x="10104" y="6015"/>
                <a:ext cx="3394" cy="1969"/>
                <a:chOff x="4966" y="7385"/>
                <a:chExt cx="3394" cy="1969"/>
              </a:xfrm>
            </p:grpSpPr>
            <p:sp>
              <p:nvSpPr>
                <p:cNvPr id="2151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6295" y="7780"/>
                  <a:ext cx="1063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＝</a:t>
                  </a:r>
                </a:p>
              </p:txBody>
            </p:sp>
            <p:grpSp>
              <p:nvGrpSpPr>
                <p:cNvPr id="21517" name="组合 4"/>
                <p:cNvGrpSpPr/>
                <p:nvPr/>
              </p:nvGrpSpPr>
              <p:grpSpPr bwMode="auto">
                <a:xfrm>
                  <a:off x="4966" y="7385"/>
                  <a:ext cx="1392" cy="1969"/>
                  <a:chOff x="15415" y="6936"/>
                  <a:chExt cx="1020" cy="1969"/>
                </a:xfrm>
              </p:grpSpPr>
              <p:sp>
                <p:nvSpPr>
                  <p:cNvPr id="21518" name="文本框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489" y="7839"/>
                    <a:ext cx="874" cy="10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altLang="zh-CN" sz="2700" b="1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6</a:t>
                    </a:r>
                  </a:p>
                </p:txBody>
              </p:sp>
              <p:sp>
                <p:nvSpPr>
                  <p:cNvPr id="21519" name="文本框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489" y="6936"/>
                    <a:ext cx="874" cy="10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2700" b="1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12</a:t>
                    </a:r>
                  </a:p>
                </p:txBody>
              </p:sp>
              <p:cxnSp>
                <p:nvCxnSpPr>
                  <p:cNvPr id="13" name="直接连接符 12"/>
                  <p:cNvCxnSpPr/>
                  <p:nvPr/>
                </p:nvCxnSpPr>
                <p:spPr>
                  <a:xfrm>
                    <a:off x="15415" y="7838"/>
                    <a:ext cx="1020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21" name="组合 14"/>
                <p:cNvGrpSpPr/>
                <p:nvPr/>
              </p:nvGrpSpPr>
              <p:grpSpPr bwMode="auto">
                <a:xfrm>
                  <a:off x="7167" y="7385"/>
                  <a:ext cx="1193" cy="1969"/>
                  <a:chOff x="15323" y="6936"/>
                  <a:chExt cx="874" cy="1969"/>
                </a:xfrm>
              </p:grpSpPr>
              <p:sp>
                <p:nvSpPr>
                  <p:cNvPr id="21522" name="文本框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23" y="7839"/>
                    <a:ext cx="874" cy="10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altLang="zh-CN" sz="2700" b="1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4</a:t>
                    </a:r>
                  </a:p>
                </p:txBody>
              </p:sp>
              <p:sp>
                <p:nvSpPr>
                  <p:cNvPr id="21523" name="文本框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23" y="6936"/>
                    <a:ext cx="874" cy="10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altLang="zh-CN" sz="2700" b="1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8</a:t>
                    </a:r>
                  </a:p>
                </p:txBody>
              </p:sp>
              <p:cxnSp>
                <p:nvCxnSpPr>
                  <p:cNvPr id="18" name="直接连接符 17"/>
                  <p:cNvCxnSpPr/>
                  <p:nvPr/>
                </p:nvCxnSpPr>
                <p:spPr>
                  <a:xfrm>
                    <a:off x="15416" y="7838"/>
                    <a:ext cx="764" cy="1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6"/>
          <p:cNvGrpSpPr/>
          <p:nvPr/>
        </p:nvGrpSpPr>
        <p:grpSpPr bwMode="auto">
          <a:xfrm>
            <a:off x="995929" y="498873"/>
            <a:ext cx="5106580" cy="1510903"/>
            <a:chOff x="3887" y="1818"/>
            <a:chExt cx="10461" cy="3172"/>
          </a:xfrm>
        </p:grpSpPr>
        <p:sp>
          <p:nvSpPr>
            <p:cNvPr id="8" name="矩形标注 7"/>
            <p:cNvSpPr/>
            <p:nvPr/>
          </p:nvSpPr>
          <p:spPr>
            <a:xfrm>
              <a:off x="3887" y="1818"/>
              <a:ext cx="10461" cy="3172"/>
            </a:xfrm>
            <a:prstGeom prst="wedgeRectCallout">
              <a:avLst>
                <a:gd name="adj1" fmla="val 58324"/>
                <a:gd name="adj2" fmla="val -9443"/>
              </a:avLst>
            </a:prstGeom>
            <a:noFill/>
            <a:ln w="38100">
              <a:solidFill>
                <a:srgbClr val="F5B8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3555" name="Text Box 14"/>
            <p:cNvSpPr txBox="1">
              <a:spLocks noChangeArrowheads="1"/>
            </p:cNvSpPr>
            <p:nvPr/>
          </p:nvSpPr>
          <p:spPr bwMode="auto">
            <a:xfrm>
              <a:off x="4133" y="1947"/>
              <a:ext cx="9968" cy="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组成比例的四个数叫作比例的项。在 12∶6＝8∶4 中，12、6、8和4 都是该比例的项。</a:t>
              </a:r>
            </a:p>
          </p:txBody>
        </p:sp>
      </p:grpSp>
      <p:pic>
        <p:nvPicPr>
          <p:cNvPr id="23556" name="图片 10" descr="3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8904" y="463154"/>
            <a:ext cx="1188769" cy="151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14"/>
          <p:cNvSpPr txBox="1">
            <a:spLocks noChangeArrowheads="1"/>
          </p:cNvSpPr>
          <p:nvPr/>
        </p:nvSpPr>
        <p:spPr bwMode="auto">
          <a:xfrm>
            <a:off x="1943039" y="2578894"/>
            <a:ext cx="4517078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12 ∶ 6   ＝   8 ∶ 4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3267284" y="3090863"/>
            <a:ext cx="544344" cy="531019"/>
            <a:chOff x="11973" y="4720"/>
            <a:chExt cx="1474" cy="1474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973" y="6161"/>
              <a:ext cx="1474" cy="26"/>
            </a:xfrm>
            <a:prstGeom prst="line">
              <a:avLst/>
            </a:prstGeom>
            <a:ln w="38100">
              <a:solidFill>
                <a:srgbClr val="EB27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flipV="1">
              <a:off x="11973" y="4720"/>
              <a:ext cx="0" cy="1474"/>
            </a:xfrm>
            <a:prstGeom prst="straightConnector1">
              <a:avLst/>
            </a:prstGeom>
            <a:ln w="38100">
              <a:solidFill>
                <a:srgbClr val="EB277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695680" y="3349229"/>
            <a:ext cx="988607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内项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 flipH="1">
            <a:off x="4542708" y="3078957"/>
            <a:ext cx="544344" cy="531019"/>
            <a:chOff x="11973" y="4720"/>
            <a:chExt cx="1474" cy="1474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1973" y="6161"/>
              <a:ext cx="1474" cy="26"/>
            </a:xfrm>
            <a:prstGeom prst="line">
              <a:avLst/>
            </a:prstGeom>
            <a:ln w="38100">
              <a:solidFill>
                <a:srgbClr val="EB27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11973" y="4720"/>
              <a:ext cx="0" cy="1474"/>
            </a:xfrm>
            <a:prstGeom prst="straightConnector1">
              <a:avLst/>
            </a:prstGeom>
            <a:ln w="38100">
              <a:solidFill>
                <a:srgbClr val="EB277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 bwMode="auto">
          <a:xfrm>
            <a:off x="2148083" y="3219450"/>
            <a:ext cx="1558581" cy="1178719"/>
            <a:chOff x="11973" y="4720"/>
            <a:chExt cx="2052" cy="1474"/>
          </a:xfrm>
        </p:grpSpPr>
        <p:cxnSp>
          <p:nvCxnSpPr>
            <p:cNvPr id="15" name="直接连接符 14"/>
            <p:cNvCxnSpPr>
              <a:endCxn id="17" idx="1"/>
            </p:cNvCxnSpPr>
            <p:nvPr/>
          </p:nvCxnSpPr>
          <p:spPr>
            <a:xfrm>
              <a:off x="11973" y="6163"/>
              <a:ext cx="2052" cy="12"/>
            </a:xfrm>
            <a:prstGeom prst="line">
              <a:avLst/>
            </a:prstGeom>
            <a:ln w="38100">
              <a:solidFill>
                <a:srgbClr val="EB27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endCxn id="17" idx="1"/>
            </p:cNvCxnSpPr>
            <p:nvPr/>
          </p:nvCxnSpPr>
          <p:spPr>
            <a:xfrm flipV="1">
              <a:off x="11973" y="4720"/>
              <a:ext cx="0" cy="1474"/>
            </a:xfrm>
            <a:prstGeom prst="straightConnector1">
              <a:avLst/>
            </a:prstGeom>
            <a:ln w="38100">
              <a:solidFill>
                <a:srgbClr val="EB277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706665" y="4117182"/>
            <a:ext cx="988607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外项</a:t>
            </a:r>
          </a:p>
        </p:txBody>
      </p:sp>
      <p:grpSp>
        <p:nvGrpSpPr>
          <p:cNvPr id="18" name="组合 17"/>
          <p:cNvGrpSpPr/>
          <p:nvPr/>
        </p:nvGrpSpPr>
        <p:grpSpPr bwMode="auto">
          <a:xfrm flipH="1">
            <a:off x="4542708" y="3193257"/>
            <a:ext cx="1558581" cy="1178719"/>
            <a:chOff x="11973" y="4720"/>
            <a:chExt cx="2052" cy="1474"/>
          </a:xfrm>
        </p:grpSpPr>
        <p:cxnSp>
          <p:nvCxnSpPr>
            <p:cNvPr id="19" name="直接连接符 18"/>
            <p:cNvCxnSpPr>
              <a:endCxn id="17" idx="1"/>
            </p:cNvCxnSpPr>
            <p:nvPr/>
          </p:nvCxnSpPr>
          <p:spPr>
            <a:xfrm>
              <a:off x="11973" y="6161"/>
              <a:ext cx="2052" cy="13"/>
            </a:xfrm>
            <a:prstGeom prst="line">
              <a:avLst/>
            </a:prstGeom>
            <a:ln w="38100">
              <a:solidFill>
                <a:srgbClr val="EB27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endCxn id="17" idx="1"/>
            </p:cNvCxnSpPr>
            <p:nvPr/>
          </p:nvCxnSpPr>
          <p:spPr>
            <a:xfrm flipV="1">
              <a:off x="11973" y="4720"/>
              <a:ext cx="0" cy="1474"/>
            </a:xfrm>
            <a:prstGeom prst="straightConnector1">
              <a:avLst/>
            </a:prstGeom>
            <a:ln w="38100">
              <a:solidFill>
                <a:srgbClr val="EB277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0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合 34"/>
          <p:cNvGrpSpPr/>
          <p:nvPr/>
        </p:nvGrpSpPr>
        <p:grpSpPr bwMode="auto">
          <a:xfrm>
            <a:off x="3382011" y="878682"/>
            <a:ext cx="2379979" cy="984666"/>
            <a:chOff x="5300" y="2188"/>
            <a:chExt cx="4875" cy="2066"/>
          </a:xfrm>
        </p:grpSpPr>
        <p:grpSp>
          <p:nvGrpSpPr>
            <p:cNvPr id="25602" name="组合 29"/>
            <p:cNvGrpSpPr/>
            <p:nvPr/>
          </p:nvGrpSpPr>
          <p:grpSpPr bwMode="auto">
            <a:xfrm>
              <a:off x="5300" y="2188"/>
              <a:ext cx="1392" cy="2065"/>
              <a:chOff x="5300" y="2188"/>
              <a:chExt cx="1392" cy="2065"/>
            </a:xfrm>
          </p:grpSpPr>
          <p:sp>
            <p:nvSpPr>
              <p:cNvPr id="25603" name="文本框 25"/>
              <p:cNvSpPr txBox="1">
                <a:spLocks noChangeArrowheads="1"/>
              </p:cNvSpPr>
              <p:nvPr/>
            </p:nvSpPr>
            <p:spPr bwMode="auto">
              <a:xfrm>
                <a:off x="5399" y="3091"/>
                <a:ext cx="1193" cy="1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3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</a:p>
            </p:txBody>
          </p:sp>
          <p:sp>
            <p:nvSpPr>
              <p:cNvPr id="25604" name="文本框 26"/>
              <p:cNvSpPr txBox="1">
                <a:spLocks noChangeArrowheads="1"/>
              </p:cNvSpPr>
              <p:nvPr/>
            </p:nvSpPr>
            <p:spPr bwMode="auto">
              <a:xfrm>
                <a:off x="5399" y="2188"/>
                <a:ext cx="1193" cy="1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3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12</a:t>
                </a: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5300" y="3092"/>
                <a:ext cx="139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06" name="Text Box 14"/>
            <p:cNvSpPr txBox="1">
              <a:spLocks noChangeArrowheads="1"/>
            </p:cNvSpPr>
            <p:nvPr/>
          </p:nvSpPr>
          <p:spPr bwMode="auto">
            <a:xfrm>
              <a:off x="7261" y="2534"/>
              <a:ext cx="1000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000" b="1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</a:p>
          </p:txBody>
        </p:sp>
        <p:grpSp>
          <p:nvGrpSpPr>
            <p:cNvPr id="25607" name="组合 30"/>
            <p:cNvGrpSpPr/>
            <p:nvPr/>
          </p:nvGrpSpPr>
          <p:grpSpPr bwMode="auto">
            <a:xfrm>
              <a:off x="8782" y="2188"/>
              <a:ext cx="1393" cy="2066"/>
              <a:chOff x="5299" y="2187"/>
              <a:chExt cx="1393" cy="2066"/>
            </a:xfrm>
          </p:grpSpPr>
          <p:sp>
            <p:nvSpPr>
              <p:cNvPr id="25608" name="文本框 31"/>
              <p:cNvSpPr txBox="1">
                <a:spLocks noChangeArrowheads="1"/>
              </p:cNvSpPr>
              <p:nvPr/>
            </p:nvSpPr>
            <p:spPr bwMode="auto">
              <a:xfrm>
                <a:off x="5399" y="3091"/>
                <a:ext cx="1193" cy="1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3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</a:p>
            </p:txBody>
          </p:sp>
          <p:sp>
            <p:nvSpPr>
              <p:cNvPr id="25609" name="文本框 32"/>
              <p:cNvSpPr txBox="1">
                <a:spLocks noChangeArrowheads="1"/>
              </p:cNvSpPr>
              <p:nvPr/>
            </p:nvSpPr>
            <p:spPr bwMode="auto">
              <a:xfrm>
                <a:off x="5399" y="2187"/>
                <a:ext cx="1193" cy="1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3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5299" y="3091"/>
                <a:ext cx="1393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直接箭头连接符 35"/>
          <p:cNvCxnSpPr/>
          <p:nvPr/>
        </p:nvCxnSpPr>
        <p:spPr>
          <a:xfrm>
            <a:off x="5713170" y="1144191"/>
            <a:ext cx="886084" cy="0"/>
          </a:xfrm>
          <a:prstGeom prst="straightConnector1">
            <a:avLst/>
          </a:prstGeom>
          <a:ln w="31750">
            <a:solidFill>
              <a:srgbClr val="EB27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5713170" y="1575197"/>
            <a:ext cx="886084" cy="0"/>
          </a:xfrm>
          <a:prstGeom prst="straightConnector1">
            <a:avLst/>
          </a:prstGeom>
          <a:ln w="31750">
            <a:solidFill>
              <a:srgbClr val="EB27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H="1">
            <a:off x="2450768" y="1144191"/>
            <a:ext cx="886084" cy="0"/>
          </a:xfrm>
          <a:prstGeom prst="straightConnector1">
            <a:avLst/>
          </a:prstGeom>
          <a:ln w="31750">
            <a:solidFill>
              <a:srgbClr val="EB27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H="1">
            <a:off x="2450768" y="1575197"/>
            <a:ext cx="886084" cy="0"/>
          </a:xfrm>
          <a:prstGeom prst="straightConnector1">
            <a:avLst/>
          </a:prstGeom>
          <a:ln w="31750">
            <a:solidFill>
              <a:srgbClr val="EB27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1506100" y="779860"/>
            <a:ext cx="944668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外项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1506100" y="1364456"/>
            <a:ext cx="944668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内项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661500" y="779860"/>
            <a:ext cx="944668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内项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661500" y="1364456"/>
            <a:ext cx="944668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外项</a:t>
            </a:r>
          </a:p>
        </p:txBody>
      </p:sp>
      <p:grpSp>
        <p:nvGrpSpPr>
          <p:cNvPr id="48" name="组合 47"/>
          <p:cNvGrpSpPr/>
          <p:nvPr/>
        </p:nvGrpSpPr>
        <p:grpSpPr bwMode="auto">
          <a:xfrm>
            <a:off x="1285189" y="2621757"/>
            <a:ext cx="6320979" cy="1554956"/>
            <a:chOff x="1906" y="5120"/>
            <a:chExt cx="12948" cy="3264"/>
          </a:xfrm>
        </p:grpSpPr>
        <p:grpSp>
          <p:nvGrpSpPr>
            <p:cNvPr id="25620" name="组合 45"/>
            <p:cNvGrpSpPr/>
            <p:nvPr/>
          </p:nvGrpSpPr>
          <p:grpSpPr bwMode="auto">
            <a:xfrm>
              <a:off x="1906" y="5120"/>
              <a:ext cx="9588" cy="3264"/>
              <a:chOff x="1906" y="5120"/>
              <a:chExt cx="9588" cy="3264"/>
            </a:xfrm>
          </p:grpSpPr>
          <p:sp>
            <p:nvSpPr>
              <p:cNvPr id="25621" name="Text Box 14"/>
              <p:cNvSpPr txBox="1">
                <a:spLocks noChangeArrowheads="1"/>
              </p:cNvSpPr>
              <p:nvPr/>
            </p:nvSpPr>
            <p:spPr bwMode="auto">
              <a:xfrm>
                <a:off x="2331" y="5371"/>
                <a:ext cx="9133" cy="2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在比例中，两端的两项叫作比例的外项，中间的两项叫作比例的内项。</a:t>
                </a:r>
              </a:p>
            </p:txBody>
          </p:sp>
          <p:sp>
            <p:nvSpPr>
              <p:cNvPr id="45" name="圆角矩形标注 44"/>
              <p:cNvSpPr/>
              <p:nvPr/>
            </p:nvSpPr>
            <p:spPr>
              <a:xfrm>
                <a:off x="1906" y="5120"/>
                <a:ext cx="9588" cy="3264"/>
              </a:xfrm>
              <a:prstGeom prst="wedgeRoundRectCallout">
                <a:avLst>
                  <a:gd name="adj1" fmla="val 55364"/>
                  <a:gd name="adj2" fmla="val -18032"/>
                  <a:gd name="adj3" fmla="val 16667"/>
                </a:avLst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5623" name="图片 46" descr="1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460" y="5660"/>
              <a:ext cx="2394" cy="2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 bwMode="auto">
          <a:xfrm>
            <a:off x="616354" y="440531"/>
            <a:ext cx="7871016" cy="1266825"/>
            <a:chOff x="1286" y="1174"/>
            <a:chExt cx="16123" cy="2662"/>
          </a:xfrm>
        </p:grpSpPr>
        <p:grpSp>
          <p:nvGrpSpPr>
            <p:cNvPr id="27650" name="组合 6"/>
            <p:cNvGrpSpPr/>
            <p:nvPr/>
          </p:nvGrpSpPr>
          <p:grpSpPr bwMode="auto">
            <a:xfrm>
              <a:off x="1286" y="1747"/>
              <a:ext cx="12790" cy="1586"/>
              <a:chOff x="3764" y="2793"/>
              <a:chExt cx="12790" cy="1586"/>
            </a:xfrm>
          </p:grpSpPr>
          <p:sp>
            <p:nvSpPr>
              <p:cNvPr id="27651" name="Text Box 14"/>
              <p:cNvSpPr txBox="1">
                <a:spLocks noChangeArrowheads="1"/>
              </p:cNvSpPr>
              <p:nvPr/>
            </p:nvSpPr>
            <p:spPr bwMode="auto">
              <a:xfrm>
                <a:off x="3872" y="3043"/>
                <a:ext cx="12623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同学们还记得比例和比有什么区别吗？</a:t>
                </a:r>
              </a:p>
            </p:txBody>
          </p:sp>
          <p:sp>
            <p:nvSpPr>
              <p:cNvPr id="5" name="矩形标注 4"/>
              <p:cNvSpPr/>
              <p:nvPr/>
            </p:nvSpPr>
            <p:spPr>
              <a:xfrm>
                <a:off x="3764" y="2793"/>
                <a:ext cx="12790" cy="1586"/>
              </a:xfrm>
              <a:prstGeom prst="wedgeRectCallout">
                <a:avLst>
                  <a:gd name="adj1" fmla="val 54080"/>
                  <a:gd name="adj2" fmla="val -13350"/>
                </a:avLst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7653" name="图片 8" descr="3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75" y="1174"/>
              <a:ext cx="2134" cy="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10"/>
          <p:cNvGrpSpPr/>
          <p:nvPr/>
        </p:nvGrpSpPr>
        <p:grpSpPr bwMode="auto">
          <a:xfrm>
            <a:off x="877542" y="1976438"/>
            <a:ext cx="7164346" cy="1069181"/>
            <a:chOff x="2911" y="6970"/>
            <a:chExt cx="14676" cy="2243"/>
          </a:xfrm>
        </p:grpSpPr>
        <p:grpSp>
          <p:nvGrpSpPr>
            <p:cNvPr id="27655" name="组合 28"/>
            <p:cNvGrpSpPr/>
            <p:nvPr/>
          </p:nvGrpSpPr>
          <p:grpSpPr bwMode="auto">
            <a:xfrm>
              <a:off x="5583" y="6970"/>
              <a:ext cx="12004" cy="2243"/>
              <a:chOff x="3720" y="6992"/>
              <a:chExt cx="12004" cy="2243"/>
            </a:xfrm>
          </p:grpSpPr>
          <p:sp>
            <p:nvSpPr>
              <p:cNvPr id="27656" name="文本框 24"/>
              <p:cNvSpPr txBox="1">
                <a:spLocks noChangeArrowheads="1"/>
              </p:cNvSpPr>
              <p:nvPr/>
            </p:nvSpPr>
            <p:spPr bwMode="auto">
              <a:xfrm>
                <a:off x="3720" y="7133"/>
                <a:ext cx="12004" cy="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形式不同：比由两个数组成，比例由四个数组成。</a:t>
                </a:r>
              </a:p>
            </p:txBody>
          </p:sp>
          <p:sp>
            <p:nvSpPr>
              <p:cNvPr id="28" name="矩形标注 27"/>
              <p:cNvSpPr/>
              <p:nvPr/>
            </p:nvSpPr>
            <p:spPr>
              <a:xfrm>
                <a:off x="3721" y="6992"/>
                <a:ext cx="12003" cy="2243"/>
              </a:xfrm>
              <a:prstGeom prst="wedgeRectCallout">
                <a:avLst>
                  <a:gd name="adj1" fmla="val -56338"/>
                  <a:gd name="adj2" fmla="val -2653"/>
                </a:avLst>
              </a:prstGeom>
              <a:noFill/>
              <a:ln w="349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7658" name="图片 11" descr="5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911" y="7111"/>
              <a:ext cx="1302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组合 21"/>
          <p:cNvGrpSpPr/>
          <p:nvPr/>
        </p:nvGrpSpPr>
        <p:grpSpPr bwMode="auto">
          <a:xfrm>
            <a:off x="1152154" y="3261121"/>
            <a:ext cx="7468739" cy="1548289"/>
            <a:chOff x="2361" y="6848"/>
            <a:chExt cx="15298" cy="3251"/>
          </a:xfrm>
        </p:grpSpPr>
        <p:grpSp>
          <p:nvGrpSpPr>
            <p:cNvPr id="27660" name="组合 5"/>
            <p:cNvGrpSpPr/>
            <p:nvPr/>
          </p:nvGrpSpPr>
          <p:grpSpPr bwMode="auto">
            <a:xfrm>
              <a:off x="2361" y="7270"/>
              <a:ext cx="11272" cy="2408"/>
              <a:chOff x="5806" y="1205"/>
              <a:chExt cx="11271" cy="2407"/>
            </a:xfrm>
          </p:grpSpPr>
          <p:sp>
            <p:nvSpPr>
              <p:cNvPr id="27661" name="矩形 48"/>
              <p:cNvSpPr>
                <a:spLocks noChangeArrowheads="1"/>
              </p:cNvSpPr>
              <p:nvPr/>
            </p:nvSpPr>
            <p:spPr bwMode="auto">
              <a:xfrm>
                <a:off x="6149" y="1498"/>
                <a:ext cx="10584" cy="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意义不同，比表示两个数相除，比例表示两个比相等的式子。</a:t>
                </a:r>
              </a:p>
            </p:txBody>
          </p:sp>
          <p:sp>
            <p:nvSpPr>
              <p:cNvPr id="14" name="圆角矩形标注 13"/>
              <p:cNvSpPr/>
              <p:nvPr/>
            </p:nvSpPr>
            <p:spPr>
              <a:xfrm>
                <a:off x="5806" y="1205"/>
                <a:ext cx="11271" cy="2407"/>
              </a:xfrm>
              <a:prstGeom prst="wedgeRoundRectCallout">
                <a:avLst>
                  <a:gd name="adj1" fmla="val 54591"/>
                  <a:gd name="adj2" fmla="val -6957"/>
                  <a:gd name="adj3" fmla="val 16667"/>
                </a:avLst>
              </a:prstGeom>
              <a:noFill/>
              <a:ln w="31750">
                <a:solidFill>
                  <a:srgbClr val="94F4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7663" name="图片 20" descr="46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4408" y="6848"/>
              <a:ext cx="3251" cy="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11" y="464344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文本框 2"/>
          <p:cNvSpPr txBox="1">
            <a:spLocks noChangeArrowheads="1"/>
          </p:cNvSpPr>
          <p:nvPr/>
        </p:nvSpPr>
        <p:spPr bwMode="auto">
          <a:xfrm>
            <a:off x="784783" y="515541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30724" name="矩形 48"/>
          <p:cNvSpPr>
            <a:spLocks noChangeArrowheads="1"/>
          </p:cNvSpPr>
          <p:nvPr/>
        </p:nvSpPr>
        <p:spPr bwMode="auto">
          <a:xfrm>
            <a:off x="1106996" y="1741885"/>
            <a:ext cx="6086642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表示两个比相等的式子叫作比例。</a:t>
            </a:r>
          </a:p>
        </p:txBody>
      </p:sp>
      <p:sp>
        <p:nvSpPr>
          <p:cNvPr id="2" name="矩形 48"/>
          <p:cNvSpPr>
            <a:spLocks noChangeArrowheads="1"/>
          </p:cNvSpPr>
          <p:nvPr/>
        </p:nvSpPr>
        <p:spPr bwMode="auto">
          <a:xfrm>
            <a:off x="1106996" y="2683669"/>
            <a:ext cx="767329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在比例中，组成比例的四个数，叫作比例的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项。两端的两项叫作比例的外项，中间的两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项叫作比例的内项。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4"/>
          <p:cNvSpPr txBox="1">
            <a:spLocks noChangeArrowheads="1"/>
          </p:cNvSpPr>
          <p:nvPr/>
        </p:nvSpPr>
        <p:spPr bwMode="auto">
          <a:xfrm>
            <a:off x="414971" y="1471612"/>
            <a:ext cx="854107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（1）   ∶   的比值是（     ）；10∶4 的比值是</a:t>
            </a:r>
          </a:p>
          <a:p>
            <a:pPr>
              <a:lnSpc>
                <a:spcPct val="15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（     ），这两个比组成的比例是</a:t>
            </a:r>
          </a:p>
          <a:p>
            <a:pPr>
              <a:lnSpc>
                <a:spcPct val="15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（               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</a:p>
        </p:txBody>
      </p:sp>
      <p:pic>
        <p:nvPicPr>
          <p:cNvPr id="31746" name="图片 4" descr="标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31748" name="Text Box 14"/>
          <p:cNvSpPr txBox="1">
            <a:spLocks noChangeArrowheads="1"/>
          </p:cNvSpPr>
          <p:nvPr/>
        </p:nvSpPr>
        <p:spPr bwMode="auto">
          <a:xfrm>
            <a:off x="307566" y="3524250"/>
            <a:ext cx="8456858" cy="106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（2）从24的因数中选出四个数组成比例。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（     ）∶（     ）＝（      ）∶（       ）</a:t>
            </a:r>
          </a:p>
        </p:txBody>
      </p:sp>
      <p:sp>
        <p:nvSpPr>
          <p:cNvPr id="31749" name="Text Box 14"/>
          <p:cNvSpPr txBox="1">
            <a:spLocks noChangeArrowheads="1"/>
          </p:cNvSpPr>
          <p:nvPr/>
        </p:nvSpPr>
        <p:spPr bwMode="auto">
          <a:xfrm>
            <a:off x="790886" y="904875"/>
            <a:ext cx="124735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填空题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558581" y="4018360"/>
            <a:ext cx="424735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grpSp>
        <p:nvGrpSpPr>
          <p:cNvPr id="31751" name="组合 10"/>
          <p:cNvGrpSpPr/>
          <p:nvPr/>
        </p:nvGrpSpPr>
        <p:grpSpPr bwMode="auto">
          <a:xfrm>
            <a:off x="1294953" y="1307306"/>
            <a:ext cx="508949" cy="938225"/>
            <a:chOff x="15343" y="6936"/>
            <a:chExt cx="1020" cy="1969"/>
          </a:xfrm>
        </p:grpSpPr>
        <p:sp>
          <p:nvSpPr>
            <p:cNvPr id="31752" name="文本框 2"/>
            <p:cNvSpPr txBox="1">
              <a:spLocks noChangeArrowheads="1"/>
            </p:cNvSpPr>
            <p:nvPr/>
          </p:nvSpPr>
          <p:spPr bwMode="auto">
            <a:xfrm>
              <a:off x="15489" y="6936"/>
              <a:ext cx="727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5343" y="7811"/>
              <a:ext cx="102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54" name="文本框 7"/>
            <p:cNvSpPr txBox="1">
              <a:spLocks noChangeArrowheads="1"/>
            </p:cNvSpPr>
            <p:nvPr/>
          </p:nvSpPr>
          <p:spPr bwMode="auto">
            <a:xfrm>
              <a:off x="15489" y="7839"/>
              <a:ext cx="728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</p:grpSp>
      <p:grpSp>
        <p:nvGrpSpPr>
          <p:cNvPr id="31755" name="组合 4"/>
          <p:cNvGrpSpPr/>
          <p:nvPr/>
        </p:nvGrpSpPr>
        <p:grpSpPr bwMode="auto">
          <a:xfrm>
            <a:off x="2232298" y="1321594"/>
            <a:ext cx="497965" cy="938225"/>
            <a:chOff x="15343" y="6936"/>
            <a:chExt cx="1020" cy="1969"/>
          </a:xfrm>
        </p:grpSpPr>
        <p:sp>
          <p:nvSpPr>
            <p:cNvPr id="31756" name="文本框 8"/>
            <p:cNvSpPr txBox="1">
              <a:spLocks noChangeArrowheads="1"/>
            </p:cNvSpPr>
            <p:nvPr/>
          </p:nvSpPr>
          <p:spPr bwMode="auto">
            <a:xfrm>
              <a:off x="15489" y="6936"/>
              <a:ext cx="727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5343" y="7811"/>
              <a:ext cx="102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58" name="文本框 11"/>
            <p:cNvSpPr txBox="1">
              <a:spLocks noChangeArrowheads="1"/>
            </p:cNvSpPr>
            <p:nvPr/>
          </p:nvSpPr>
          <p:spPr bwMode="auto">
            <a:xfrm>
              <a:off x="15489" y="7839"/>
              <a:ext cx="728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4729445" y="1321594"/>
            <a:ext cx="497965" cy="938225"/>
            <a:chOff x="15343" y="6936"/>
            <a:chExt cx="1020" cy="1969"/>
          </a:xfrm>
        </p:grpSpPr>
        <p:sp>
          <p:nvSpPr>
            <p:cNvPr id="31760" name="文本框 13"/>
            <p:cNvSpPr txBox="1">
              <a:spLocks noChangeArrowheads="1"/>
            </p:cNvSpPr>
            <p:nvPr/>
          </p:nvSpPr>
          <p:spPr bwMode="auto">
            <a:xfrm>
              <a:off x="15489" y="7839"/>
              <a:ext cx="728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  <p:sp>
          <p:nvSpPr>
            <p:cNvPr id="31761" name="文本框 14"/>
            <p:cNvSpPr txBox="1">
              <a:spLocks noChangeArrowheads="1"/>
            </p:cNvSpPr>
            <p:nvPr/>
          </p:nvSpPr>
          <p:spPr bwMode="auto">
            <a:xfrm>
              <a:off x="15489" y="6936"/>
              <a:ext cx="727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5343" y="7811"/>
              <a:ext cx="102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 bwMode="auto">
          <a:xfrm>
            <a:off x="1634252" y="2002631"/>
            <a:ext cx="497965" cy="938225"/>
            <a:chOff x="15343" y="6936"/>
            <a:chExt cx="1020" cy="1969"/>
          </a:xfrm>
        </p:grpSpPr>
        <p:sp>
          <p:nvSpPr>
            <p:cNvPr id="31764" name="文本框 17"/>
            <p:cNvSpPr txBox="1">
              <a:spLocks noChangeArrowheads="1"/>
            </p:cNvSpPr>
            <p:nvPr/>
          </p:nvSpPr>
          <p:spPr bwMode="auto">
            <a:xfrm>
              <a:off x="15489" y="7839"/>
              <a:ext cx="728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  <p:sp>
          <p:nvSpPr>
            <p:cNvPr id="31765" name="文本框 18"/>
            <p:cNvSpPr txBox="1">
              <a:spLocks noChangeArrowheads="1"/>
            </p:cNvSpPr>
            <p:nvPr/>
          </p:nvSpPr>
          <p:spPr bwMode="auto">
            <a:xfrm>
              <a:off x="15489" y="6936"/>
              <a:ext cx="727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5343" y="7811"/>
              <a:ext cx="102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 bwMode="auto">
          <a:xfrm>
            <a:off x="1408459" y="2667000"/>
            <a:ext cx="2896739" cy="977986"/>
            <a:chOff x="2998" y="5714"/>
            <a:chExt cx="5934" cy="2053"/>
          </a:xfrm>
        </p:grpSpPr>
        <p:grpSp>
          <p:nvGrpSpPr>
            <p:cNvPr id="31768" name="组合 20"/>
            <p:cNvGrpSpPr/>
            <p:nvPr/>
          </p:nvGrpSpPr>
          <p:grpSpPr bwMode="auto">
            <a:xfrm>
              <a:off x="2998" y="5798"/>
              <a:ext cx="1043" cy="1969"/>
              <a:chOff x="15343" y="6936"/>
              <a:chExt cx="1020" cy="1969"/>
            </a:xfrm>
          </p:grpSpPr>
          <p:sp>
            <p:nvSpPr>
              <p:cNvPr id="31769" name="文本框 23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31770" name="文本框 21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5343" y="7812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72" name="组合 26"/>
            <p:cNvGrpSpPr/>
            <p:nvPr/>
          </p:nvGrpSpPr>
          <p:grpSpPr bwMode="auto">
            <a:xfrm>
              <a:off x="4878" y="5714"/>
              <a:ext cx="1020" cy="1969"/>
              <a:chOff x="15344" y="6936"/>
              <a:chExt cx="1020" cy="1969"/>
            </a:xfrm>
          </p:grpSpPr>
          <p:sp>
            <p:nvSpPr>
              <p:cNvPr id="31773" name="文本框 27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</a:p>
            </p:txBody>
          </p:sp>
          <p:sp>
            <p:nvSpPr>
              <p:cNvPr id="31774" name="文本框 28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15344" y="7811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776" name="文本框 30"/>
            <p:cNvSpPr txBox="1">
              <a:spLocks noChangeArrowheads="1"/>
            </p:cNvSpPr>
            <p:nvPr/>
          </p:nvSpPr>
          <p:spPr bwMode="auto">
            <a:xfrm>
              <a:off x="4063" y="6081"/>
              <a:ext cx="744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∶</a:t>
              </a:r>
            </a:p>
          </p:txBody>
        </p:sp>
        <p:sp>
          <p:nvSpPr>
            <p:cNvPr id="31777" name="Text Box 14"/>
            <p:cNvSpPr txBox="1">
              <a:spLocks noChangeArrowheads="1"/>
            </p:cNvSpPr>
            <p:nvPr/>
          </p:nvSpPr>
          <p:spPr bwMode="auto">
            <a:xfrm>
              <a:off x="5897" y="6144"/>
              <a:ext cx="3035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10∶4</a:t>
              </a:r>
            </a:p>
          </p:txBody>
        </p:sp>
      </p:grp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451579" y="4060031"/>
            <a:ext cx="424735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5482494" y="4060031"/>
            <a:ext cx="424735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7723336" y="4027885"/>
            <a:ext cx="424735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2" descr="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203" y="515541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文本框 5"/>
          <p:cNvSpPr txBox="1">
            <a:spLocks noChangeArrowheads="1"/>
          </p:cNvSpPr>
          <p:nvPr/>
        </p:nvSpPr>
        <p:spPr bwMode="auto">
          <a:xfrm>
            <a:off x="593164" y="504825"/>
            <a:ext cx="1229046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</a:p>
        </p:txBody>
      </p:sp>
      <p:sp>
        <p:nvSpPr>
          <p:cNvPr id="33795" name="文本框 7"/>
          <p:cNvSpPr txBox="1">
            <a:spLocks noChangeArrowheads="1"/>
          </p:cNvSpPr>
          <p:nvPr/>
        </p:nvSpPr>
        <p:spPr bwMode="auto">
          <a:xfrm>
            <a:off x="2065089" y="504825"/>
            <a:ext cx="3634655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根据比例的意义写比例</a:t>
            </a:r>
          </a:p>
        </p:txBody>
      </p:sp>
      <p:grpSp>
        <p:nvGrpSpPr>
          <p:cNvPr id="33796" name="组合 22"/>
          <p:cNvGrpSpPr/>
          <p:nvPr/>
        </p:nvGrpSpPr>
        <p:grpSpPr bwMode="auto">
          <a:xfrm>
            <a:off x="405206" y="1253729"/>
            <a:ext cx="8242050" cy="923565"/>
            <a:chOff x="830" y="2633"/>
            <a:chExt cx="16882" cy="1941"/>
          </a:xfrm>
        </p:grpSpPr>
        <p:sp>
          <p:nvSpPr>
            <p:cNvPr id="33797" name="矩形 48"/>
            <p:cNvSpPr>
              <a:spLocks noChangeArrowheads="1"/>
            </p:cNvSpPr>
            <p:nvPr/>
          </p:nvSpPr>
          <p:spPr bwMode="auto">
            <a:xfrm>
              <a:off x="1636" y="2633"/>
              <a:ext cx="16076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7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下表是调制蜂蜜水时蜂蜜和水的配比情况，根据比例的意义，你能写出比例吗？写一写，与同伴交流。</a:t>
              </a:r>
            </a:p>
          </p:txBody>
        </p:sp>
        <p:sp>
          <p:nvSpPr>
            <p:cNvPr id="19" name="椭圆 1"/>
            <p:cNvSpPr/>
            <p:nvPr/>
          </p:nvSpPr>
          <p:spPr>
            <a:xfrm>
              <a:off x="830" y="2766"/>
              <a:ext cx="680" cy="68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pic>
        <p:nvPicPr>
          <p:cNvPr id="33799" name="图片 28" descr="10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1119" y="2569369"/>
            <a:ext cx="4581764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 bwMode="auto">
          <a:xfrm>
            <a:off x="1009355" y="317896"/>
            <a:ext cx="7468739" cy="1548289"/>
            <a:chOff x="2361" y="6848"/>
            <a:chExt cx="15298" cy="3251"/>
          </a:xfrm>
        </p:grpSpPr>
        <p:grpSp>
          <p:nvGrpSpPr>
            <p:cNvPr id="35842" name="组合 5"/>
            <p:cNvGrpSpPr/>
            <p:nvPr/>
          </p:nvGrpSpPr>
          <p:grpSpPr bwMode="auto">
            <a:xfrm>
              <a:off x="2361" y="7270"/>
              <a:ext cx="11272" cy="2408"/>
              <a:chOff x="5806" y="1205"/>
              <a:chExt cx="11271" cy="2407"/>
            </a:xfrm>
          </p:grpSpPr>
          <p:sp>
            <p:nvSpPr>
              <p:cNvPr id="35843" name="矩形 48"/>
              <p:cNvSpPr>
                <a:spLocks noChangeArrowheads="1"/>
              </p:cNvSpPr>
              <p:nvPr/>
            </p:nvSpPr>
            <p:spPr bwMode="auto">
              <a:xfrm>
                <a:off x="6149" y="1498"/>
                <a:ext cx="10584" cy="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我们一起将图中的信息收集起来并根据比例的意义写出比例吧。</a:t>
                </a:r>
              </a:p>
            </p:txBody>
          </p:sp>
          <p:sp>
            <p:nvSpPr>
              <p:cNvPr id="14" name="圆角矩形标注 13"/>
              <p:cNvSpPr/>
              <p:nvPr/>
            </p:nvSpPr>
            <p:spPr>
              <a:xfrm>
                <a:off x="5806" y="1205"/>
                <a:ext cx="11271" cy="2407"/>
              </a:xfrm>
              <a:prstGeom prst="wedgeRoundRectCallout">
                <a:avLst>
                  <a:gd name="adj1" fmla="val 54591"/>
                  <a:gd name="adj2" fmla="val -6957"/>
                  <a:gd name="adj3" fmla="val 16667"/>
                </a:avLst>
              </a:prstGeom>
              <a:noFill/>
              <a:ln w="31750">
                <a:solidFill>
                  <a:srgbClr val="94F4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35845" name="图片 20" descr="4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4408" y="6848"/>
              <a:ext cx="3251" cy="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1" name="矩形 17"/>
          <p:cNvSpPr>
            <a:spLocks noChangeArrowheads="1"/>
          </p:cNvSpPr>
          <p:nvPr/>
        </p:nvSpPr>
        <p:spPr bwMode="auto">
          <a:xfrm>
            <a:off x="1813666" y="2611041"/>
            <a:ext cx="5842543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蜂蜜水A：用2杯蜂蜜和10杯水调制。</a:t>
            </a:r>
          </a:p>
        </p:txBody>
      </p:sp>
      <p:sp>
        <p:nvSpPr>
          <p:cNvPr id="5" name="矩形 17"/>
          <p:cNvSpPr>
            <a:spLocks noChangeArrowheads="1"/>
          </p:cNvSpPr>
          <p:nvPr/>
        </p:nvSpPr>
        <p:spPr bwMode="auto">
          <a:xfrm>
            <a:off x="1811225" y="3256360"/>
            <a:ext cx="584376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蜂蜜水B：用3杯蜂蜜和15杯水调制。</a:t>
            </a: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914157" y="1987154"/>
            <a:ext cx="658704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（1）已知条件：用蜂蜜和水调制蜂蜜水。</a:t>
            </a:r>
          </a:p>
        </p:txBody>
      </p:sp>
      <p:sp>
        <p:nvSpPr>
          <p:cNvPr id="8" name="矩形 17"/>
          <p:cNvSpPr>
            <a:spLocks noChangeArrowheads="1"/>
          </p:cNvSpPr>
          <p:nvPr/>
        </p:nvSpPr>
        <p:spPr bwMode="auto">
          <a:xfrm>
            <a:off x="906834" y="3848101"/>
            <a:ext cx="7651326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（2）所求问题：要求根据比例的意义，用表中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的数据写出比例。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7"/>
          <p:cNvSpPr>
            <a:spLocks noChangeArrowheads="1"/>
          </p:cNvSpPr>
          <p:nvPr/>
        </p:nvSpPr>
        <p:spPr bwMode="auto">
          <a:xfrm>
            <a:off x="795767" y="2397919"/>
            <a:ext cx="7552466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（1）写出蜂蜜水B与蜂蜜水A中蜂蜜与蜂蜜的比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和水与水的比。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984946" y="629842"/>
            <a:ext cx="7290057" cy="1421606"/>
            <a:chOff x="2067" y="800"/>
            <a:chExt cx="14933" cy="2986"/>
          </a:xfrm>
        </p:grpSpPr>
        <p:grpSp>
          <p:nvGrpSpPr>
            <p:cNvPr id="37891" name="组合 5"/>
            <p:cNvGrpSpPr/>
            <p:nvPr/>
          </p:nvGrpSpPr>
          <p:grpSpPr bwMode="auto">
            <a:xfrm>
              <a:off x="2067" y="1090"/>
              <a:ext cx="11270" cy="2406"/>
              <a:chOff x="5806" y="1206"/>
              <a:chExt cx="11269" cy="2405"/>
            </a:xfrm>
          </p:grpSpPr>
          <p:sp>
            <p:nvSpPr>
              <p:cNvPr id="37892" name="矩形 48"/>
              <p:cNvSpPr>
                <a:spLocks noChangeArrowheads="1"/>
              </p:cNvSpPr>
              <p:nvPr/>
            </p:nvSpPr>
            <p:spPr bwMode="auto">
              <a:xfrm>
                <a:off x="6149" y="1498"/>
                <a:ext cx="10584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根据已知的条件，我们试一试用比例的意义写比例吧。</a:t>
                </a:r>
              </a:p>
            </p:txBody>
          </p:sp>
          <p:sp>
            <p:nvSpPr>
              <p:cNvPr id="14" name="圆角矩形标注 13"/>
              <p:cNvSpPr/>
              <p:nvPr/>
            </p:nvSpPr>
            <p:spPr>
              <a:xfrm>
                <a:off x="5806" y="1206"/>
                <a:ext cx="11269" cy="2405"/>
              </a:xfrm>
              <a:prstGeom prst="wedgeRoundRectCallout">
                <a:avLst>
                  <a:gd name="adj1" fmla="val 54591"/>
                  <a:gd name="adj2" fmla="val -6957"/>
                  <a:gd name="adj3" fmla="val 16667"/>
                </a:avLst>
              </a:prstGeom>
              <a:noFill/>
              <a:ln w="31750">
                <a:solidFill>
                  <a:srgbClr val="94F4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37894" name="图片 1" descr="6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4366" y="800"/>
              <a:ext cx="2634" cy="2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矩形 17"/>
          <p:cNvSpPr>
            <a:spLocks noChangeArrowheads="1"/>
          </p:cNvSpPr>
          <p:nvPr/>
        </p:nvSpPr>
        <p:spPr bwMode="auto">
          <a:xfrm>
            <a:off x="868997" y="3801666"/>
            <a:ext cx="740722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蜂蜜与蜂蜜的比是3∶2，水与水的比是15∶10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7"/>
          <p:cNvSpPr>
            <a:spLocks noChangeArrowheads="1"/>
          </p:cNvSpPr>
          <p:nvPr/>
        </p:nvSpPr>
        <p:spPr bwMode="auto">
          <a:xfrm>
            <a:off x="795767" y="978694"/>
            <a:ext cx="6266057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（2）判断3∶2与15∶10能否组成比例。</a:t>
            </a:r>
          </a:p>
        </p:txBody>
      </p:sp>
      <p:sp>
        <p:nvSpPr>
          <p:cNvPr id="5" name="矩形 17"/>
          <p:cNvSpPr>
            <a:spLocks noChangeArrowheads="1"/>
          </p:cNvSpPr>
          <p:nvPr/>
        </p:nvSpPr>
        <p:spPr bwMode="auto">
          <a:xfrm>
            <a:off x="1703821" y="1932385"/>
            <a:ext cx="41155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方法一 用求比值法判断。</a:t>
            </a: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934905" y="2802732"/>
            <a:ext cx="7274679" cy="1285156"/>
            <a:chOff x="1779" y="5065"/>
            <a:chExt cx="14901" cy="2699"/>
          </a:xfrm>
        </p:grpSpPr>
        <p:sp>
          <p:nvSpPr>
            <p:cNvPr id="39940" name="矩形 17"/>
            <p:cNvSpPr>
              <a:spLocks noChangeArrowheads="1"/>
            </p:cNvSpPr>
            <p:nvPr/>
          </p:nvSpPr>
          <p:spPr bwMode="auto">
            <a:xfrm>
              <a:off x="1779" y="5301"/>
              <a:ext cx="14901" cy="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700" b="1">
                  <a:solidFill>
                    <a:srgbClr val="E3007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zh-CN" sz="2700" b="1">
                  <a:solidFill>
                    <a:srgbClr val="E3007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因为3∶2＝    ，15∶10＝    ，所以3∶2与15∶10能组成比例。</a:t>
              </a:r>
            </a:p>
          </p:txBody>
        </p:sp>
        <p:grpSp>
          <p:nvGrpSpPr>
            <p:cNvPr id="39941" name="组合 10"/>
            <p:cNvGrpSpPr/>
            <p:nvPr/>
          </p:nvGrpSpPr>
          <p:grpSpPr bwMode="auto">
            <a:xfrm>
              <a:off x="7059" y="5065"/>
              <a:ext cx="1020" cy="1970"/>
              <a:chOff x="15342" y="6936"/>
              <a:chExt cx="1020" cy="1970"/>
            </a:xfrm>
          </p:grpSpPr>
          <p:sp>
            <p:nvSpPr>
              <p:cNvPr id="39942" name="文本框 8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E3007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39943" name="文本框 5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E3007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15342" y="7811"/>
                <a:ext cx="1020" cy="0"/>
              </a:xfrm>
              <a:prstGeom prst="line">
                <a:avLst/>
              </a:prstGeom>
              <a:ln w="31750">
                <a:solidFill>
                  <a:srgbClr val="EB27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45" name="组合 9"/>
            <p:cNvGrpSpPr/>
            <p:nvPr/>
          </p:nvGrpSpPr>
          <p:grpSpPr bwMode="auto">
            <a:xfrm>
              <a:off x="12254" y="5065"/>
              <a:ext cx="1020" cy="1970"/>
              <a:chOff x="15343" y="6936"/>
              <a:chExt cx="1020" cy="1970"/>
            </a:xfrm>
          </p:grpSpPr>
          <p:sp>
            <p:nvSpPr>
              <p:cNvPr id="39946" name="文本框 11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E3007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39947" name="文本框 12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E3007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15343" y="7811"/>
                <a:ext cx="1020" cy="0"/>
              </a:xfrm>
              <a:prstGeom prst="line">
                <a:avLst/>
              </a:prstGeom>
              <a:ln w="31750">
                <a:solidFill>
                  <a:srgbClr val="EB27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6" y="267590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246542" y="1470423"/>
            <a:ext cx="8650917" cy="255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1.在具体情境中，理解比例的意义，知道比例各部分的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名称，能根据比例的意义写比例。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</a:p>
          <a:p>
            <a:pPr>
              <a:lnSpc>
                <a:spcPct val="120000"/>
              </a:lnSpc>
            </a:pP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2.运用比例的意义正确地判断两个比能否组成比例。         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（难点）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7"/>
          <p:cNvSpPr>
            <a:spLocks noChangeArrowheads="1"/>
          </p:cNvSpPr>
          <p:nvPr/>
        </p:nvSpPr>
        <p:spPr bwMode="auto">
          <a:xfrm>
            <a:off x="1227825" y="633413"/>
            <a:ext cx="482098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方法二 用化简比的方法判断。</a:t>
            </a:r>
          </a:p>
        </p:txBody>
      </p:sp>
      <p:sp>
        <p:nvSpPr>
          <p:cNvPr id="4" name="矩形 17"/>
          <p:cNvSpPr>
            <a:spLocks noChangeArrowheads="1"/>
          </p:cNvSpPr>
          <p:nvPr/>
        </p:nvSpPr>
        <p:spPr bwMode="auto">
          <a:xfrm>
            <a:off x="745727" y="1291829"/>
            <a:ext cx="7652547" cy="114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因为15∶10＝（15÷5）∶（10÷5）＝3∶2，所以3∶2与15∶10能组成比例。</a:t>
            </a: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5387295" y="2247900"/>
            <a:ext cx="3433272" cy="2052638"/>
            <a:chOff x="535" y="5582"/>
            <a:chExt cx="7031" cy="4310"/>
          </a:xfrm>
        </p:grpSpPr>
        <p:grpSp>
          <p:nvGrpSpPr>
            <p:cNvPr id="41988" name="组合 16"/>
            <p:cNvGrpSpPr/>
            <p:nvPr/>
          </p:nvGrpSpPr>
          <p:grpSpPr bwMode="auto">
            <a:xfrm>
              <a:off x="535" y="5582"/>
              <a:ext cx="4964" cy="2790"/>
              <a:chOff x="4603" y="5786"/>
              <a:chExt cx="4964" cy="2790"/>
            </a:xfrm>
          </p:grpSpPr>
          <p:sp>
            <p:nvSpPr>
              <p:cNvPr id="41989" name="矩形 17"/>
              <p:cNvSpPr>
                <a:spLocks noChangeArrowheads="1"/>
              </p:cNvSpPr>
              <p:nvPr/>
            </p:nvSpPr>
            <p:spPr bwMode="auto">
              <a:xfrm>
                <a:off x="5151" y="6214"/>
                <a:ext cx="4216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我们可以写出比例式。</a:t>
                </a:r>
              </a:p>
            </p:txBody>
          </p:sp>
          <p:sp>
            <p:nvSpPr>
              <p:cNvPr id="14" name="云形标注 13"/>
              <p:cNvSpPr/>
              <p:nvPr/>
            </p:nvSpPr>
            <p:spPr>
              <a:xfrm>
                <a:off x="4603" y="5786"/>
                <a:ext cx="4964" cy="2790"/>
              </a:xfrm>
              <a:prstGeom prst="cloudCallout">
                <a:avLst>
                  <a:gd name="adj1" fmla="val 46918"/>
                  <a:gd name="adj2" fmla="val 41326"/>
                </a:avLst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41991" name="图片 17" descr="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36" y="7332"/>
              <a:ext cx="1631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矩形 17"/>
          <p:cNvSpPr>
            <a:spLocks noChangeArrowheads="1"/>
          </p:cNvSpPr>
          <p:nvPr/>
        </p:nvSpPr>
        <p:spPr bwMode="auto">
          <a:xfrm>
            <a:off x="1786815" y="2921794"/>
            <a:ext cx="234702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3∶2＝15∶10</a:t>
            </a:r>
          </a:p>
        </p:txBody>
      </p:sp>
      <p:sp>
        <p:nvSpPr>
          <p:cNvPr id="25" name="矩形 17"/>
          <p:cNvSpPr>
            <a:spLocks noChangeArrowheads="1"/>
          </p:cNvSpPr>
          <p:nvPr/>
        </p:nvSpPr>
        <p:spPr bwMode="auto">
          <a:xfrm>
            <a:off x="450366" y="3763566"/>
            <a:ext cx="7128951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同理，蜂蜜水A中水与蜂蜜的比和蜂蜜水B中水与蜂蜜的比可以组成比例。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7"/>
          <p:cNvSpPr>
            <a:spLocks noChangeArrowheads="1"/>
          </p:cNvSpPr>
          <p:nvPr/>
        </p:nvSpPr>
        <p:spPr bwMode="auto">
          <a:xfrm>
            <a:off x="1227825" y="633413"/>
            <a:ext cx="334539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即：10∶2＝15∶3。</a:t>
            </a:r>
          </a:p>
        </p:txBody>
      </p:sp>
      <p:sp>
        <p:nvSpPr>
          <p:cNvPr id="24" name="矩形 17"/>
          <p:cNvSpPr>
            <a:spLocks noChangeArrowheads="1"/>
          </p:cNvSpPr>
          <p:nvPr/>
        </p:nvSpPr>
        <p:spPr bwMode="auto">
          <a:xfrm>
            <a:off x="1730672" y="3111104"/>
            <a:ext cx="303538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即：2∶10＝3∶15。</a:t>
            </a:r>
          </a:p>
        </p:txBody>
      </p:sp>
      <p:sp>
        <p:nvSpPr>
          <p:cNvPr id="2" name="矩形 17"/>
          <p:cNvSpPr>
            <a:spLocks noChangeArrowheads="1"/>
          </p:cNvSpPr>
          <p:nvPr/>
        </p:nvSpPr>
        <p:spPr bwMode="auto">
          <a:xfrm>
            <a:off x="1227825" y="1454944"/>
            <a:ext cx="6980051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同理，蜂蜜水A中蜂蜜与水的比和蜂蜜水B中蜂蜜与水的比也可以组成比例。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5288435" y="2353866"/>
            <a:ext cx="3583393" cy="2283619"/>
            <a:chOff x="10832" y="4943"/>
            <a:chExt cx="7340" cy="4794"/>
          </a:xfrm>
        </p:grpSpPr>
        <p:grpSp>
          <p:nvGrpSpPr>
            <p:cNvPr id="44037" name="组合 16"/>
            <p:cNvGrpSpPr/>
            <p:nvPr/>
          </p:nvGrpSpPr>
          <p:grpSpPr bwMode="auto">
            <a:xfrm>
              <a:off x="10832" y="4943"/>
              <a:ext cx="6420" cy="2789"/>
              <a:chOff x="4558" y="5078"/>
              <a:chExt cx="6420" cy="2789"/>
            </a:xfrm>
          </p:grpSpPr>
          <p:sp>
            <p:nvSpPr>
              <p:cNvPr id="44038" name="矩形 17"/>
              <p:cNvSpPr>
                <a:spLocks noChangeArrowheads="1"/>
              </p:cNvSpPr>
              <p:nvPr/>
            </p:nvSpPr>
            <p:spPr bwMode="auto">
              <a:xfrm>
                <a:off x="5149" y="5532"/>
                <a:ext cx="5390" cy="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计算的时候一定要有耐心哦。</a:t>
                </a:r>
              </a:p>
            </p:txBody>
          </p:sp>
          <p:sp>
            <p:nvSpPr>
              <p:cNvPr id="14" name="云形标注 13"/>
              <p:cNvSpPr/>
              <p:nvPr/>
            </p:nvSpPr>
            <p:spPr>
              <a:xfrm>
                <a:off x="4558" y="5078"/>
                <a:ext cx="6420" cy="2789"/>
              </a:xfrm>
              <a:prstGeom prst="cloudCallout">
                <a:avLst>
                  <a:gd name="adj1" fmla="val 37007"/>
                  <a:gd name="adj2" fmla="val 47025"/>
                </a:avLst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44040" name="图片 5" descr="1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38" y="7971"/>
              <a:ext cx="1934" cy="1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11" y="464344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文本框 2"/>
          <p:cNvSpPr txBox="1">
            <a:spLocks noChangeArrowheads="1"/>
          </p:cNvSpPr>
          <p:nvPr/>
        </p:nvSpPr>
        <p:spPr bwMode="auto">
          <a:xfrm>
            <a:off x="784783" y="515541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30724" name="矩形 48"/>
          <p:cNvSpPr>
            <a:spLocks noChangeArrowheads="1"/>
          </p:cNvSpPr>
          <p:nvPr/>
        </p:nvSpPr>
        <p:spPr bwMode="auto">
          <a:xfrm>
            <a:off x="1039868" y="1720453"/>
            <a:ext cx="730836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判断两个比是否相等的方法。一是求比值；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二是化简比。</a:t>
            </a:r>
          </a:p>
        </p:txBody>
      </p:sp>
      <p:sp>
        <p:nvSpPr>
          <p:cNvPr id="2" name="矩形 48"/>
          <p:cNvSpPr>
            <a:spLocks noChangeArrowheads="1"/>
          </p:cNvSpPr>
          <p:nvPr/>
        </p:nvSpPr>
        <p:spPr bwMode="auto">
          <a:xfrm>
            <a:off x="1039868" y="3073003"/>
            <a:ext cx="745238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根据比例的意义，比值相等的两个比可以组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成比例。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7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4" descr="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908450" y="1933575"/>
            <a:ext cx="42107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</a:p>
        </p:txBody>
      </p:sp>
      <p:grpSp>
        <p:nvGrpSpPr>
          <p:cNvPr id="48132" name="组合 25"/>
          <p:cNvGrpSpPr/>
          <p:nvPr/>
        </p:nvGrpSpPr>
        <p:grpSpPr bwMode="auto">
          <a:xfrm>
            <a:off x="505288" y="1758077"/>
            <a:ext cx="8377525" cy="1962151"/>
            <a:chOff x="990" y="2577"/>
            <a:chExt cx="17160" cy="4120"/>
          </a:xfrm>
        </p:grpSpPr>
        <p:sp>
          <p:nvSpPr>
            <p:cNvPr id="48133" name="文本框 5"/>
            <p:cNvSpPr txBox="1">
              <a:spLocks noChangeArrowheads="1"/>
            </p:cNvSpPr>
            <p:nvPr/>
          </p:nvSpPr>
          <p:spPr bwMode="auto">
            <a:xfrm>
              <a:off x="990" y="2577"/>
              <a:ext cx="17160" cy="4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在比例   ∶2＝1∶10里，（    ）和（    ）是内项；在比例     ＝    里，（     ）和（    ）是外项。</a:t>
              </a:r>
            </a:p>
          </p:txBody>
        </p:sp>
        <p:grpSp>
          <p:nvGrpSpPr>
            <p:cNvPr id="48134" name="组合 10"/>
            <p:cNvGrpSpPr/>
            <p:nvPr/>
          </p:nvGrpSpPr>
          <p:grpSpPr bwMode="auto">
            <a:xfrm>
              <a:off x="4828" y="2578"/>
              <a:ext cx="1020" cy="1969"/>
              <a:chOff x="15343" y="6936"/>
              <a:chExt cx="1020" cy="1969"/>
            </a:xfrm>
          </p:grpSpPr>
          <p:sp>
            <p:nvSpPr>
              <p:cNvPr id="48135" name="文本框 4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15343" y="7811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137" name="文本框 7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</a:p>
            </p:txBody>
          </p:sp>
        </p:grpSp>
        <p:grpSp>
          <p:nvGrpSpPr>
            <p:cNvPr id="48138" name="组合 8"/>
            <p:cNvGrpSpPr/>
            <p:nvPr/>
          </p:nvGrpSpPr>
          <p:grpSpPr bwMode="auto">
            <a:xfrm>
              <a:off x="6358" y="3861"/>
              <a:ext cx="1517" cy="1969"/>
              <a:chOff x="15323" y="6936"/>
              <a:chExt cx="1112" cy="1969"/>
            </a:xfrm>
          </p:grpSpPr>
          <p:sp>
            <p:nvSpPr>
              <p:cNvPr id="48139" name="文本框 11"/>
              <p:cNvSpPr txBox="1">
                <a:spLocks noChangeArrowheads="1"/>
              </p:cNvSpPr>
              <p:nvPr/>
            </p:nvSpPr>
            <p:spPr bwMode="auto">
              <a:xfrm>
                <a:off x="15425" y="7839"/>
                <a:ext cx="874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</a:p>
            </p:txBody>
          </p:sp>
          <p:sp>
            <p:nvSpPr>
              <p:cNvPr id="48140" name="文本框 9"/>
              <p:cNvSpPr txBox="1">
                <a:spLocks noChangeArrowheads="1"/>
              </p:cNvSpPr>
              <p:nvPr/>
            </p:nvSpPr>
            <p:spPr bwMode="auto">
              <a:xfrm>
                <a:off x="15323" y="6936"/>
                <a:ext cx="1077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1.2</a:t>
                </a: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5416" y="7838"/>
                <a:ext cx="10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42" name="组合 14"/>
            <p:cNvGrpSpPr/>
            <p:nvPr/>
          </p:nvGrpSpPr>
          <p:grpSpPr bwMode="auto">
            <a:xfrm>
              <a:off x="8780" y="3804"/>
              <a:ext cx="1392" cy="1969"/>
              <a:chOff x="15415" y="6936"/>
              <a:chExt cx="1020" cy="1969"/>
            </a:xfrm>
          </p:grpSpPr>
          <p:sp>
            <p:nvSpPr>
              <p:cNvPr id="48143" name="文本框 15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874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</a:p>
            </p:txBody>
          </p:sp>
          <p:sp>
            <p:nvSpPr>
              <p:cNvPr id="48144" name="文本框 16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874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15415" y="7837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7617153" y="1933575"/>
            <a:ext cx="42107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141566" y="2557463"/>
            <a:ext cx="73108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1.2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7961334" y="2530079"/>
            <a:ext cx="73108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文本框 14"/>
          <p:cNvSpPr txBox="1">
            <a:spLocks noChangeArrowheads="1"/>
          </p:cNvSpPr>
          <p:nvPr/>
        </p:nvSpPr>
        <p:spPr bwMode="auto">
          <a:xfrm>
            <a:off x="308788" y="2153841"/>
            <a:ext cx="250569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错误解答：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pic>
        <p:nvPicPr>
          <p:cNvPr id="49154" name="图片 3" descr="图片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文本框 4"/>
          <p:cNvSpPr txBox="1">
            <a:spLocks noChangeArrowheads="1"/>
          </p:cNvSpPr>
          <p:nvPr/>
        </p:nvSpPr>
        <p:spPr bwMode="auto">
          <a:xfrm>
            <a:off x="308788" y="3152775"/>
            <a:ext cx="820787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4是一个数而不是一个比，它不能与8∶2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       组成比例。</a:t>
            </a:r>
          </a:p>
        </p:txBody>
      </p:sp>
      <p:sp>
        <p:nvSpPr>
          <p:cNvPr id="7" name="文本框 14"/>
          <p:cNvSpPr txBox="1">
            <a:spLocks noChangeArrowheads="1"/>
          </p:cNvSpPr>
          <p:nvPr/>
        </p:nvSpPr>
        <p:spPr bwMode="auto">
          <a:xfrm>
            <a:off x="308788" y="4208860"/>
            <a:ext cx="2759554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正确解答：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</a:p>
        </p:txBody>
      </p:sp>
      <p:sp>
        <p:nvSpPr>
          <p:cNvPr id="49157" name="文本框 1"/>
          <p:cNvSpPr txBox="1">
            <a:spLocks noChangeArrowheads="1"/>
          </p:cNvSpPr>
          <p:nvPr/>
        </p:nvSpPr>
        <p:spPr bwMode="auto">
          <a:xfrm>
            <a:off x="308788" y="1029891"/>
            <a:ext cx="8063855" cy="60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判断：8∶2＝4 是比例。            （    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789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5" descr="图片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130969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文本框 1"/>
          <p:cNvSpPr txBox="1">
            <a:spLocks noChangeArrowheads="1"/>
          </p:cNvSpPr>
          <p:nvPr/>
        </p:nvSpPr>
        <p:spPr bwMode="auto">
          <a:xfrm>
            <a:off x="796988" y="781050"/>
            <a:ext cx="530918" cy="59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03" name="文本框 7"/>
          <p:cNvSpPr txBox="1">
            <a:spLocks noChangeArrowheads="1"/>
          </p:cNvSpPr>
          <p:nvPr/>
        </p:nvSpPr>
        <p:spPr bwMode="auto">
          <a:xfrm>
            <a:off x="5724154" y="917973"/>
            <a:ext cx="3119603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P17 T1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85514" y="781050"/>
            <a:ext cx="3355159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文本框 1"/>
          <p:cNvSpPr txBox="1">
            <a:spLocks noChangeArrowheads="1"/>
          </p:cNvSpPr>
          <p:nvPr/>
        </p:nvSpPr>
        <p:spPr bwMode="auto">
          <a:xfrm>
            <a:off x="500406" y="2719388"/>
            <a:ext cx="8143188" cy="111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）分别写出图中两个长方形长与长的比和宽与宽的</a:t>
            </a:r>
          </a:p>
          <a:p>
            <a:pPr>
              <a:lnSpc>
                <a:spcPct val="130000"/>
              </a:lnSpc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比，判断这两个比能否组成比例。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7338" y="3893344"/>
            <a:ext cx="8016256" cy="8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长与长的比为3:9＝1:3，宽与宽的比为2:6＝1:3，所以这两个比能组成比例。</a:t>
            </a:r>
            <a:endParaRPr lang="zh-CN" altLang="en-US" sz="2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031" y="348854"/>
            <a:ext cx="3508943" cy="1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文本框 1"/>
          <p:cNvSpPr txBox="1">
            <a:spLocks noChangeArrowheads="1"/>
          </p:cNvSpPr>
          <p:nvPr/>
        </p:nvSpPr>
        <p:spPr bwMode="auto">
          <a:xfrm>
            <a:off x="500406" y="2516981"/>
            <a:ext cx="8143188" cy="111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）分别写出图中每个长方形与宽的比，判断这两个</a:t>
            </a:r>
          </a:p>
          <a:p>
            <a:pPr>
              <a:lnSpc>
                <a:spcPct val="130000"/>
              </a:lnSpc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比能否组成比例。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3872" y="3752850"/>
            <a:ext cx="8016256" cy="8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小长方形中，长与宽的比为3:2，大长方形中，长与宽的比为9:6＝3:2，这两个比能组成比例。</a:t>
            </a:r>
            <a:endParaRPr lang="zh-CN" altLang="en-US" sz="2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文本框 1"/>
          <p:cNvSpPr txBox="1">
            <a:spLocks noChangeArrowheads="1"/>
          </p:cNvSpPr>
          <p:nvPr/>
        </p:nvSpPr>
        <p:spPr bwMode="auto">
          <a:xfrm>
            <a:off x="611472" y="473869"/>
            <a:ext cx="7711131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下面哪几组的两个比可以组成比例？把组成的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比例写出来。 </a:t>
            </a:r>
          </a:p>
        </p:txBody>
      </p:sp>
      <p:sp>
        <p:nvSpPr>
          <p:cNvPr id="53250" name="文本框 7"/>
          <p:cNvSpPr txBox="1">
            <a:spLocks noChangeArrowheads="1"/>
          </p:cNvSpPr>
          <p:nvPr/>
        </p:nvSpPr>
        <p:spPr bwMode="auto">
          <a:xfrm>
            <a:off x="3203818" y="1064419"/>
            <a:ext cx="3067121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P17 T2</a:t>
            </a: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66557" y="2461022"/>
            <a:ext cx="2923102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15∶18 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30∶36</a:t>
            </a:r>
          </a:p>
        </p:txBody>
      </p:sp>
      <p:sp>
        <p:nvSpPr>
          <p:cNvPr id="53252" name="文本框 1"/>
          <p:cNvSpPr txBox="1">
            <a:spLocks noChangeArrowheads="1"/>
          </p:cNvSpPr>
          <p:nvPr/>
        </p:nvSpPr>
        <p:spPr bwMode="auto">
          <a:xfrm>
            <a:off x="866556" y="1670447"/>
            <a:ext cx="322822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15∶18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和 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30∶36</a:t>
            </a:r>
          </a:p>
        </p:txBody>
      </p:sp>
      <p:sp>
        <p:nvSpPr>
          <p:cNvPr id="53253" name="文本框 4"/>
          <p:cNvSpPr txBox="1">
            <a:spLocks noChangeArrowheads="1"/>
          </p:cNvSpPr>
          <p:nvPr/>
        </p:nvSpPr>
        <p:spPr bwMode="auto">
          <a:xfrm>
            <a:off x="5094375" y="1616869"/>
            <a:ext cx="270707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4∶8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和 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5∶20</a:t>
            </a:r>
          </a:p>
        </p:txBody>
      </p:sp>
      <p:grpSp>
        <p:nvGrpSpPr>
          <p:cNvPr id="53254" name="组合 11"/>
          <p:cNvGrpSpPr/>
          <p:nvPr/>
        </p:nvGrpSpPr>
        <p:grpSpPr bwMode="auto">
          <a:xfrm>
            <a:off x="866556" y="3082528"/>
            <a:ext cx="3339781" cy="951058"/>
            <a:chOff x="1775" y="7150"/>
            <a:chExt cx="6842" cy="1998"/>
          </a:xfrm>
        </p:grpSpPr>
        <p:sp>
          <p:nvSpPr>
            <p:cNvPr id="53255" name="文本框 6"/>
            <p:cNvSpPr txBox="1">
              <a:spLocks noChangeArrowheads="1"/>
            </p:cNvSpPr>
            <p:nvPr/>
          </p:nvSpPr>
          <p:spPr bwMode="auto">
            <a:xfrm>
              <a:off x="4754" y="7531"/>
              <a:ext cx="3863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和 </a:t>
              </a: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0.5∶2</a:t>
              </a:r>
            </a:p>
          </p:txBody>
        </p:sp>
        <p:grpSp>
          <p:nvGrpSpPr>
            <p:cNvPr id="53256" name="组合 7"/>
            <p:cNvGrpSpPr/>
            <p:nvPr/>
          </p:nvGrpSpPr>
          <p:grpSpPr bwMode="auto">
            <a:xfrm>
              <a:off x="1775" y="7150"/>
              <a:ext cx="2879" cy="1998"/>
              <a:chOff x="8060" y="3558"/>
              <a:chExt cx="2879" cy="1998"/>
            </a:xfrm>
          </p:grpSpPr>
          <p:grpSp>
            <p:nvGrpSpPr>
              <p:cNvPr id="53257" name="组合 14"/>
              <p:cNvGrpSpPr/>
              <p:nvPr/>
            </p:nvGrpSpPr>
            <p:grpSpPr bwMode="auto">
              <a:xfrm>
                <a:off x="8060" y="3586"/>
                <a:ext cx="1020" cy="1970"/>
                <a:chOff x="15343" y="6936"/>
                <a:chExt cx="1020" cy="1970"/>
              </a:xfrm>
            </p:grpSpPr>
            <p:sp>
              <p:nvSpPr>
                <p:cNvPr id="53258" name="文本框 15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15343" y="7811"/>
                  <a:ext cx="102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260" name="文本框 18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</a:p>
              </p:txBody>
            </p:sp>
          </p:grpSp>
          <p:grpSp>
            <p:nvGrpSpPr>
              <p:cNvPr id="53261" name="组合 19"/>
              <p:cNvGrpSpPr/>
              <p:nvPr/>
            </p:nvGrpSpPr>
            <p:grpSpPr bwMode="auto">
              <a:xfrm>
                <a:off x="9765" y="3558"/>
                <a:ext cx="1174" cy="1970"/>
                <a:chOff x="15189" y="6936"/>
                <a:chExt cx="1174" cy="1970"/>
              </a:xfrm>
            </p:grpSpPr>
            <p:sp>
              <p:nvSpPr>
                <p:cNvPr id="53262" name="文本框 20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22" name="直接连接符 21"/>
                <p:cNvCxnSpPr/>
                <p:nvPr/>
              </p:nvCxnSpPr>
              <p:spPr>
                <a:xfrm>
                  <a:off x="15344" y="7811"/>
                  <a:ext cx="1018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264" name="文本框 22"/>
                <p:cNvSpPr txBox="1">
                  <a:spLocks noChangeArrowheads="1"/>
                </p:cNvSpPr>
                <p:nvPr/>
              </p:nvSpPr>
              <p:spPr bwMode="auto">
                <a:xfrm>
                  <a:off x="15189" y="7839"/>
                  <a:ext cx="1174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16</a:t>
                  </a:r>
                </a:p>
              </p:txBody>
            </p:sp>
          </p:grpSp>
          <p:sp>
            <p:nvSpPr>
              <p:cNvPr id="53265" name="Text Box 14"/>
              <p:cNvSpPr txBox="1">
                <a:spLocks noChangeArrowheads="1"/>
              </p:cNvSpPr>
              <p:nvPr/>
            </p:nvSpPr>
            <p:spPr bwMode="auto">
              <a:xfrm>
                <a:off x="8972" y="3893"/>
                <a:ext cx="1012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∶</a:t>
                </a:r>
                <a:endPara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53266" name="组合 44"/>
          <p:cNvGrpSpPr/>
          <p:nvPr/>
        </p:nvGrpSpPr>
        <p:grpSpPr bwMode="auto">
          <a:xfrm>
            <a:off x="4695271" y="3049191"/>
            <a:ext cx="3504548" cy="1269201"/>
            <a:chOff x="11200" y="7009"/>
            <a:chExt cx="7179" cy="2667"/>
          </a:xfrm>
        </p:grpSpPr>
        <p:grpSp>
          <p:nvGrpSpPr>
            <p:cNvPr id="53267" name="组合 12"/>
            <p:cNvGrpSpPr/>
            <p:nvPr/>
          </p:nvGrpSpPr>
          <p:grpSpPr bwMode="auto">
            <a:xfrm>
              <a:off x="11200" y="7052"/>
              <a:ext cx="2880" cy="1998"/>
              <a:chOff x="8060" y="3558"/>
              <a:chExt cx="2880" cy="1998"/>
            </a:xfrm>
          </p:grpSpPr>
          <p:grpSp>
            <p:nvGrpSpPr>
              <p:cNvPr id="53268" name="组合 24"/>
              <p:cNvGrpSpPr/>
              <p:nvPr/>
            </p:nvGrpSpPr>
            <p:grpSpPr bwMode="auto">
              <a:xfrm>
                <a:off x="8060" y="3586"/>
                <a:ext cx="1020" cy="1970"/>
                <a:chOff x="15343" y="6936"/>
                <a:chExt cx="1020" cy="1970"/>
              </a:xfrm>
            </p:grpSpPr>
            <p:sp>
              <p:nvSpPr>
                <p:cNvPr id="53269" name="文本框 25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27" name="直接连接符 26"/>
                <p:cNvCxnSpPr/>
                <p:nvPr/>
              </p:nvCxnSpPr>
              <p:spPr>
                <a:xfrm>
                  <a:off x="15343" y="7811"/>
                  <a:ext cx="102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271" name="文本框 27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</a:p>
              </p:txBody>
            </p:sp>
          </p:grpSp>
          <p:grpSp>
            <p:nvGrpSpPr>
              <p:cNvPr id="53272" name="组合 28"/>
              <p:cNvGrpSpPr/>
              <p:nvPr/>
            </p:nvGrpSpPr>
            <p:grpSpPr bwMode="auto">
              <a:xfrm>
                <a:off x="9920" y="3558"/>
                <a:ext cx="1020" cy="1970"/>
                <a:chOff x="15344" y="6936"/>
                <a:chExt cx="1020" cy="1970"/>
              </a:xfrm>
            </p:grpSpPr>
            <p:sp>
              <p:nvSpPr>
                <p:cNvPr id="53273" name="文本框 29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31" name="直接连接符 30"/>
                <p:cNvCxnSpPr/>
                <p:nvPr/>
              </p:nvCxnSpPr>
              <p:spPr>
                <a:xfrm>
                  <a:off x="15344" y="7811"/>
                  <a:ext cx="102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275" name="文本框 31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9</a:t>
                  </a:r>
                </a:p>
              </p:txBody>
            </p:sp>
          </p:grpSp>
          <p:sp>
            <p:nvSpPr>
              <p:cNvPr id="53276" name="Text Box 14"/>
              <p:cNvSpPr txBox="1">
                <a:spLocks noChangeArrowheads="1"/>
              </p:cNvSpPr>
              <p:nvPr/>
            </p:nvSpPr>
            <p:spPr bwMode="auto">
              <a:xfrm>
                <a:off x="8972" y="3893"/>
                <a:ext cx="1012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∶</a:t>
                </a:r>
                <a:endPara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53277" name="文本框 33"/>
            <p:cNvSpPr txBox="1">
              <a:spLocks noChangeArrowheads="1"/>
            </p:cNvSpPr>
            <p:nvPr/>
          </p:nvSpPr>
          <p:spPr bwMode="auto">
            <a:xfrm>
              <a:off x="14079" y="7387"/>
              <a:ext cx="1067" cy="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和 </a:t>
              </a:r>
              <a:endPara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3278" name="组合 34"/>
            <p:cNvGrpSpPr/>
            <p:nvPr/>
          </p:nvGrpSpPr>
          <p:grpSpPr bwMode="auto">
            <a:xfrm>
              <a:off x="15145" y="7009"/>
              <a:ext cx="3234" cy="1998"/>
              <a:chOff x="8059" y="3558"/>
              <a:chExt cx="3234" cy="1998"/>
            </a:xfrm>
          </p:grpSpPr>
          <p:grpSp>
            <p:nvGrpSpPr>
              <p:cNvPr id="53279" name="组合 35"/>
              <p:cNvGrpSpPr/>
              <p:nvPr/>
            </p:nvGrpSpPr>
            <p:grpSpPr bwMode="auto">
              <a:xfrm>
                <a:off x="8059" y="3586"/>
                <a:ext cx="1020" cy="1970"/>
                <a:chOff x="15342" y="6936"/>
                <a:chExt cx="1020" cy="1970"/>
              </a:xfrm>
            </p:grpSpPr>
            <p:sp>
              <p:nvSpPr>
                <p:cNvPr id="53280" name="文本框 36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38" name="直接连接符 37"/>
                <p:cNvCxnSpPr/>
                <p:nvPr/>
              </p:nvCxnSpPr>
              <p:spPr>
                <a:xfrm>
                  <a:off x="15342" y="7811"/>
                  <a:ext cx="102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282" name="文本框 38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</a:p>
              </p:txBody>
            </p:sp>
          </p:grpSp>
          <p:grpSp>
            <p:nvGrpSpPr>
              <p:cNvPr id="53283" name="组合 39"/>
              <p:cNvGrpSpPr/>
              <p:nvPr/>
            </p:nvGrpSpPr>
            <p:grpSpPr bwMode="auto">
              <a:xfrm>
                <a:off x="9917" y="3558"/>
                <a:ext cx="1376" cy="1970"/>
                <a:chOff x="15341" y="6936"/>
                <a:chExt cx="1376" cy="1970"/>
              </a:xfrm>
            </p:grpSpPr>
            <p:sp>
              <p:nvSpPr>
                <p:cNvPr id="53284" name="文本框 40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42" name="直接连接符 41"/>
                <p:cNvCxnSpPr/>
                <p:nvPr/>
              </p:nvCxnSpPr>
              <p:spPr>
                <a:xfrm>
                  <a:off x="15341" y="7812"/>
                  <a:ext cx="102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286" name="文本框 42"/>
                <p:cNvSpPr txBox="1">
                  <a:spLocks noChangeArrowheads="1"/>
                </p:cNvSpPr>
                <p:nvPr/>
              </p:nvSpPr>
              <p:spPr bwMode="auto">
                <a:xfrm>
                  <a:off x="15343" y="7839"/>
                  <a:ext cx="1374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18</a:t>
                  </a:r>
                </a:p>
              </p:txBody>
            </p:sp>
          </p:grpSp>
          <p:sp>
            <p:nvSpPr>
              <p:cNvPr id="53287" name="Text Box 14"/>
              <p:cNvSpPr txBox="1">
                <a:spLocks noChangeArrowheads="1"/>
              </p:cNvSpPr>
              <p:nvPr/>
            </p:nvSpPr>
            <p:spPr bwMode="auto">
              <a:xfrm>
                <a:off x="8972" y="3893"/>
                <a:ext cx="1012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∶</a:t>
                </a:r>
                <a:endPara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 bwMode="auto">
          <a:xfrm>
            <a:off x="4916182" y="4010025"/>
            <a:ext cx="3063460" cy="1366493"/>
            <a:chOff x="8106" y="8730"/>
            <a:chExt cx="6276" cy="2870"/>
          </a:xfrm>
        </p:grpSpPr>
        <p:grpSp>
          <p:nvGrpSpPr>
            <p:cNvPr id="53289" name="组合 50"/>
            <p:cNvGrpSpPr/>
            <p:nvPr/>
          </p:nvGrpSpPr>
          <p:grpSpPr bwMode="auto">
            <a:xfrm>
              <a:off x="8106" y="8730"/>
              <a:ext cx="1020" cy="1998"/>
              <a:chOff x="15343" y="6908"/>
              <a:chExt cx="1020" cy="1998"/>
            </a:xfrm>
          </p:grpSpPr>
          <p:sp>
            <p:nvSpPr>
              <p:cNvPr id="53290" name="文本框 51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</a:p>
            </p:txBody>
          </p:sp>
          <p:sp>
            <p:nvSpPr>
              <p:cNvPr id="53291" name="文本框 52"/>
              <p:cNvSpPr txBox="1">
                <a:spLocks noChangeArrowheads="1"/>
              </p:cNvSpPr>
              <p:nvPr/>
            </p:nvSpPr>
            <p:spPr bwMode="auto">
              <a:xfrm>
                <a:off x="15490" y="6908"/>
                <a:ext cx="7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15343" y="7811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293" name="TextBox 8"/>
            <p:cNvSpPr txBox="1">
              <a:spLocks noChangeArrowheads="1"/>
            </p:cNvSpPr>
            <p:nvPr/>
          </p:nvSpPr>
          <p:spPr bwMode="auto">
            <a:xfrm>
              <a:off x="8980" y="9290"/>
              <a:ext cx="772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∶</a:t>
              </a:r>
            </a:p>
          </p:txBody>
        </p:sp>
        <p:grpSp>
          <p:nvGrpSpPr>
            <p:cNvPr id="53294" name="组合 55"/>
            <p:cNvGrpSpPr/>
            <p:nvPr/>
          </p:nvGrpSpPr>
          <p:grpSpPr bwMode="auto">
            <a:xfrm>
              <a:off x="9561" y="8730"/>
              <a:ext cx="1020" cy="1998"/>
              <a:chOff x="15343" y="6908"/>
              <a:chExt cx="1020" cy="1998"/>
            </a:xfrm>
          </p:grpSpPr>
          <p:sp>
            <p:nvSpPr>
              <p:cNvPr id="53295" name="文本框 56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</a:p>
            </p:txBody>
          </p:sp>
          <p:sp>
            <p:nvSpPr>
              <p:cNvPr id="53296" name="文本框 57"/>
              <p:cNvSpPr txBox="1">
                <a:spLocks noChangeArrowheads="1"/>
              </p:cNvSpPr>
              <p:nvPr/>
            </p:nvSpPr>
            <p:spPr bwMode="auto">
              <a:xfrm>
                <a:off x="15490" y="6908"/>
                <a:ext cx="7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15343" y="7811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298" name="TextBox 8"/>
            <p:cNvSpPr txBox="1">
              <a:spLocks noChangeArrowheads="1"/>
            </p:cNvSpPr>
            <p:nvPr/>
          </p:nvSpPr>
          <p:spPr bwMode="auto">
            <a:xfrm>
              <a:off x="10581" y="9149"/>
              <a:ext cx="1169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endPara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grpSp>
          <p:nvGrpSpPr>
            <p:cNvPr id="53299" name="组合 61"/>
            <p:cNvGrpSpPr/>
            <p:nvPr/>
          </p:nvGrpSpPr>
          <p:grpSpPr bwMode="auto">
            <a:xfrm>
              <a:off x="11607" y="8762"/>
              <a:ext cx="1020" cy="1998"/>
              <a:chOff x="15344" y="6908"/>
              <a:chExt cx="1020" cy="1998"/>
            </a:xfrm>
          </p:grpSpPr>
          <p:sp>
            <p:nvSpPr>
              <p:cNvPr id="53300" name="文本框 62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</a:p>
            </p:txBody>
          </p:sp>
          <p:sp>
            <p:nvSpPr>
              <p:cNvPr id="53301" name="文本框 63"/>
              <p:cNvSpPr txBox="1">
                <a:spLocks noChangeArrowheads="1"/>
              </p:cNvSpPr>
              <p:nvPr/>
            </p:nvSpPr>
            <p:spPr bwMode="auto">
              <a:xfrm>
                <a:off x="15490" y="6908"/>
                <a:ext cx="7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65" name="直接连接符 64"/>
              <p:cNvCxnSpPr/>
              <p:nvPr/>
            </p:nvCxnSpPr>
            <p:spPr>
              <a:xfrm>
                <a:off x="15344" y="7811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303" name="TextBox 8"/>
            <p:cNvSpPr txBox="1">
              <a:spLocks noChangeArrowheads="1"/>
            </p:cNvSpPr>
            <p:nvPr/>
          </p:nvSpPr>
          <p:spPr bwMode="auto">
            <a:xfrm>
              <a:off x="12542" y="9182"/>
              <a:ext cx="772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∶</a:t>
              </a:r>
            </a:p>
          </p:txBody>
        </p:sp>
        <p:grpSp>
          <p:nvGrpSpPr>
            <p:cNvPr id="53304" name="组合 66"/>
            <p:cNvGrpSpPr/>
            <p:nvPr/>
          </p:nvGrpSpPr>
          <p:grpSpPr bwMode="auto">
            <a:xfrm>
              <a:off x="13314" y="8758"/>
              <a:ext cx="1068" cy="2842"/>
              <a:chOff x="15343" y="6908"/>
              <a:chExt cx="1068" cy="2842"/>
            </a:xfrm>
          </p:grpSpPr>
          <p:sp>
            <p:nvSpPr>
              <p:cNvPr id="53305" name="文本框 67"/>
              <p:cNvSpPr txBox="1">
                <a:spLocks noChangeArrowheads="1"/>
              </p:cNvSpPr>
              <p:nvPr/>
            </p:nvSpPr>
            <p:spPr bwMode="auto">
              <a:xfrm>
                <a:off x="15343" y="7811"/>
                <a:ext cx="1068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18</a:t>
                </a:r>
              </a:p>
            </p:txBody>
          </p:sp>
          <p:sp>
            <p:nvSpPr>
              <p:cNvPr id="53306" name="文本框 68"/>
              <p:cNvSpPr txBox="1">
                <a:spLocks noChangeArrowheads="1"/>
              </p:cNvSpPr>
              <p:nvPr/>
            </p:nvSpPr>
            <p:spPr bwMode="auto">
              <a:xfrm>
                <a:off x="15490" y="6908"/>
                <a:ext cx="7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15343" y="7810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文本框 1"/>
          <p:cNvSpPr txBox="1">
            <a:spLocks noChangeArrowheads="1"/>
          </p:cNvSpPr>
          <p:nvPr/>
        </p:nvSpPr>
        <p:spPr bwMode="auto">
          <a:xfrm>
            <a:off x="716435" y="516732"/>
            <a:ext cx="7642783" cy="12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3.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应用比例内项的积与外项的积的关系，判断下</a:t>
            </a:r>
          </a:p>
          <a:p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面哪几组的两个比可以组成比例，并写出组成</a:t>
            </a:r>
          </a:p>
          <a:p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的比例。</a:t>
            </a:r>
          </a:p>
        </p:txBody>
      </p:sp>
      <p:sp>
        <p:nvSpPr>
          <p:cNvPr id="54274" name="文本框 7"/>
          <p:cNvSpPr txBox="1">
            <a:spLocks noChangeArrowheads="1"/>
          </p:cNvSpPr>
          <p:nvPr/>
        </p:nvSpPr>
        <p:spPr bwMode="auto">
          <a:xfrm>
            <a:off x="5702185" y="1360885"/>
            <a:ext cx="2910897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P18 T3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16436" y="3413522"/>
            <a:ext cx="4067932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10×1.2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8×1.5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，所以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10∶1.5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8∶1.2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4276" name="文本框 1"/>
          <p:cNvSpPr txBox="1">
            <a:spLocks noChangeArrowheads="1"/>
          </p:cNvSpPr>
          <p:nvPr/>
        </p:nvSpPr>
        <p:spPr bwMode="auto">
          <a:xfrm>
            <a:off x="844587" y="2288381"/>
            <a:ext cx="322822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10∶1.5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和 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8∶1.2</a:t>
            </a:r>
          </a:p>
        </p:txBody>
      </p:sp>
      <p:sp>
        <p:nvSpPr>
          <p:cNvPr id="54277" name="文本框 2"/>
          <p:cNvSpPr txBox="1">
            <a:spLocks noChangeArrowheads="1"/>
          </p:cNvSpPr>
          <p:nvPr/>
        </p:nvSpPr>
        <p:spPr bwMode="auto">
          <a:xfrm>
            <a:off x="5152959" y="2288381"/>
            <a:ext cx="2818139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6∶9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和 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12∶18</a:t>
            </a: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5296978" y="3413522"/>
            <a:ext cx="3140352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6×18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9×12,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6∶9=12∶18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组合 44"/>
          <p:cNvGrpSpPr/>
          <p:nvPr/>
        </p:nvGrpSpPr>
        <p:grpSpPr bwMode="auto">
          <a:xfrm>
            <a:off x="637102" y="984647"/>
            <a:ext cx="3331970" cy="1269201"/>
            <a:chOff x="11200" y="7009"/>
            <a:chExt cx="6825" cy="2667"/>
          </a:xfrm>
        </p:grpSpPr>
        <p:grpSp>
          <p:nvGrpSpPr>
            <p:cNvPr id="55298" name="组合 12"/>
            <p:cNvGrpSpPr/>
            <p:nvPr/>
          </p:nvGrpSpPr>
          <p:grpSpPr bwMode="auto">
            <a:xfrm>
              <a:off x="11200" y="7052"/>
              <a:ext cx="2880" cy="1998"/>
              <a:chOff x="8060" y="3558"/>
              <a:chExt cx="2880" cy="1998"/>
            </a:xfrm>
          </p:grpSpPr>
          <p:grpSp>
            <p:nvGrpSpPr>
              <p:cNvPr id="55299" name="组合 24"/>
              <p:cNvGrpSpPr/>
              <p:nvPr/>
            </p:nvGrpSpPr>
            <p:grpSpPr bwMode="auto">
              <a:xfrm>
                <a:off x="8060" y="3586"/>
                <a:ext cx="1020" cy="1970"/>
                <a:chOff x="15343" y="6936"/>
                <a:chExt cx="1020" cy="1970"/>
              </a:xfrm>
            </p:grpSpPr>
            <p:sp>
              <p:nvSpPr>
                <p:cNvPr id="55300" name="文本框 25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27" name="直接连接符 26"/>
                <p:cNvCxnSpPr/>
                <p:nvPr/>
              </p:nvCxnSpPr>
              <p:spPr>
                <a:xfrm>
                  <a:off x="15343" y="7811"/>
                  <a:ext cx="102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302" name="文本框 27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</a:p>
              </p:txBody>
            </p:sp>
          </p:grpSp>
          <p:grpSp>
            <p:nvGrpSpPr>
              <p:cNvPr id="55303" name="组合 28"/>
              <p:cNvGrpSpPr/>
              <p:nvPr/>
            </p:nvGrpSpPr>
            <p:grpSpPr bwMode="auto">
              <a:xfrm>
                <a:off x="9920" y="3558"/>
                <a:ext cx="1020" cy="1970"/>
                <a:chOff x="15344" y="6936"/>
                <a:chExt cx="1020" cy="1970"/>
              </a:xfrm>
            </p:grpSpPr>
            <p:sp>
              <p:nvSpPr>
                <p:cNvPr id="55304" name="文本框 29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31" name="直接连接符 30"/>
                <p:cNvCxnSpPr/>
                <p:nvPr/>
              </p:nvCxnSpPr>
              <p:spPr>
                <a:xfrm>
                  <a:off x="15344" y="7811"/>
                  <a:ext cx="102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306" name="文本框 31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9</a:t>
                  </a:r>
                </a:p>
              </p:txBody>
            </p:sp>
          </p:grpSp>
          <p:sp>
            <p:nvSpPr>
              <p:cNvPr id="55307" name="Text Box 14"/>
              <p:cNvSpPr txBox="1">
                <a:spLocks noChangeArrowheads="1"/>
              </p:cNvSpPr>
              <p:nvPr/>
            </p:nvSpPr>
            <p:spPr bwMode="auto">
              <a:xfrm>
                <a:off x="8972" y="3893"/>
                <a:ext cx="1012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∶</a:t>
                </a:r>
                <a:endPara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55308" name="文本框 33"/>
            <p:cNvSpPr txBox="1">
              <a:spLocks noChangeArrowheads="1"/>
            </p:cNvSpPr>
            <p:nvPr/>
          </p:nvSpPr>
          <p:spPr bwMode="auto">
            <a:xfrm>
              <a:off x="14079" y="7387"/>
              <a:ext cx="1067" cy="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和 </a:t>
              </a:r>
              <a:endPara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5309" name="组合 34"/>
            <p:cNvGrpSpPr/>
            <p:nvPr/>
          </p:nvGrpSpPr>
          <p:grpSpPr bwMode="auto">
            <a:xfrm>
              <a:off x="15145" y="7009"/>
              <a:ext cx="2880" cy="1998"/>
              <a:chOff x="8059" y="3558"/>
              <a:chExt cx="2880" cy="1998"/>
            </a:xfrm>
          </p:grpSpPr>
          <p:grpSp>
            <p:nvGrpSpPr>
              <p:cNvPr id="55310" name="组合 35"/>
              <p:cNvGrpSpPr/>
              <p:nvPr/>
            </p:nvGrpSpPr>
            <p:grpSpPr bwMode="auto">
              <a:xfrm>
                <a:off x="8059" y="3586"/>
                <a:ext cx="1020" cy="1970"/>
                <a:chOff x="15342" y="6936"/>
                <a:chExt cx="1020" cy="1970"/>
              </a:xfrm>
            </p:grpSpPr>
            <p:sp>
              <p:nvSpPr>
                <p:cNvPr id="55311" name="文本框 36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38" name="直接连接符 37"/>
                <p:cNvCxnSpPr/>
                <p:nvPr/>
              </p:nvCxnSpPr>
              <p:spPr>
                <a:xfrm>
                  <a:off x="15342" y="7811"/>
                  <a:ext cx="102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313" name="文本框 38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</a:p>
              </p:txBody>
            </p:sp>
          </p:grpSp>
          <p:grpSp>
            <p:nvGrpSpPr>
              <p:cNvPr id="55314" name="组合 39"/>
              <p:cNvGrpSpPr/>
              <p:nvPr/>
            </p:nvGrpSpPr>
            <p:grpSpPr bwMode="auto">
              <a:xfrm>
                <a:off x="9919" y="3558"/>
                <a:ext cx="1020" cy="1970"/>
                <a:chOff x="15343" y="6936"/>
                <a:chExt cx="1020" cy="1970"/>
              </a:xfrm>
            </p:grpSpPr>
            <p:sp>
              <p:nvSpPr>
                <p:cNvPr id="55315" name="文本框 40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42" name="直接连接符 41"/>
                <p:cNvCxnSpPr/>
                <p:nvPr/>
              </p:nvCxnSpPr>
              <p:spPr>
                <a:xfrm>
                  <a:off x="15343" y="7812"/>
                  <a:ext cx="102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317" name="文本框 42"/>
                <p:cNvSpPr txBox="1">
                  <a:spLocks noChangeArrowheads="1"/>
                </p:cNvSpPr>
                <p:nvPr/>
              </p:nvSpPr>
              <p:spPr bwMode="auto">
                <a:xfrm>
                  <a:off x="15343" y="7839"/>
                  <a:ext cx="872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</a:p>
              </p:txBody>
            </p:sp>
          </p:grpSp>
          <p:sp>
            <p:nvSpPr>
              <p:cNvPr id="55318" name="Text Box 14"/>
              <p:cNvSpPr txBox="1">
                <a:spLocks noChangeArrowheads="1"/>
              </p:cNvSpPr>
              <p:nvPr/>
            </p:nvSpPr>
            <p:spPr bwMode="auto">
              <a:xfrm>
                <a:off x="8972" y="3893"/>
                <a:ext cx="1012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∶</a:t>
                </a:r>
                <a:endPara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55319" name="组合 3"/>
          <p:cNvGrpSpPr/>
          <p:nvPr/>
        </p:nvGrpSpPr>
        <p:grpSpPr bwMode="auto">
          <a:xfrm>
            <a:off x="5395840" y="921545"/>
            <a:ext cx="2926763" cy="951316"/>
            <a:chOff x="12125" y="7009"/>
            <a:chExt cx="5996" cy="1997"/>
          </a:xfrm>
        </p:grpSpPr>
        <p:sp>
          <p:nvSpPr>
            <p:cNvPr id="55320" name="文本框 16"/>
            <p:cNvSpPr txBox="1">
              <a:spLocks noChangeArrowheads="1"/>
            </p:cNvSpPr>
            <p:nvPr/>
          </p:nvSpPr>
          <p:spPr bwMode="auto">
            <a:xfrm>
              <a:off x="12125" y="7348"/>
              <a:ext cx="3021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9∶12</a:t>
              </a:r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和 </a:t>
              </a:r>
              <a:endPara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5321" name="组合 17"/>
            <p:cNvGrpSpPr/>
            <p:nvPr/>
          </p:nvGrpSpPr>
          <p:grpSpPr bwMode="auto">
            <a:xfrm>
              <a:off x="15146" y="7009"/>
              <a:ext cx="2975" cy="1997"/>
              <a:chOff x="8060" y="3558"/>
              <a:chExt cx="2975" cy="1997"/>
            </a:xfrm>
          </p:grpSpPr>
          <p:grpSp>
            <p:nvGrpSpPr>
              <p:cNvPr id="55322" name="组合 18"/>
              <p:cNvGrpSpPr/>
              <p:nvPr/>
            </p:nvGrpSpPr>
            <p:grpSpPr bwMode="auto">
              <a:xfrm>
                <a:off x="8060" y="3586"/>
                <a:ext cx="1020" cy="1969"/>
                <a:chOff x="15343" y="6936"/>
                <a:chExt cx="1020" cy="1969"/>
              </a:xfrm>
            </p:grpSpPr>
            <p:sp>
              <p:nvSpPr>
                <p:cNvPr id="55323" name="文本框 19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>
                <a:xfrm>
                  <a:off x="15343" y="7810"/>
                  <a:ext cx="102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325" name="文本框 21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</a:p>
              </p:txBody>
            </p:sp>
          </p:grpSp>
          <p:grpSp>
            <p:nvGrpSpPr>
              <p:cNvPr id="55326" name="组合 23"/>
              <p:cNvGrpSpPr/>
              <p:nvPr/>
            </p:nvGrpSpPr>
            <p:grpSpPr bwMode="auto">
              <a:xfrm>
                <a:off x="9822" y="3558"/>
                <a:ext cx="1213" cy="1997"/>
                <a:chOff x="15246" y="6936"/>
                <a:chExt cx="1213" cy="1997"/>
              </a:xfrm>
            </p:grpSpPr>
            <p:sp>
              <p:nvSpPr>
                <p:cNvPr id="55327" name="文本框 45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47" name="直接连接符 46"/>
                <p:cNvCxnSpPr/>
                <p:nvPr/>
              </p:nvCxnSpPr>
              <p:spPr>
                <a:xfrm>
                  <a:off x="15344" y="7811"/>
                  <a:ext cx="102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329" name="文本框 47"/>
                <p:cNvSpPr txBox="1">
                  <a:spLocks noChangeArrowheads="1"/>
                </p:cNvSpPr>
                <p:nvPr/>
              </p:nvSpPr>
              <p:spPr bwMode="auto">
                <a:xfrm>
                  <a:off x="15246" y="7867"/>
                  <a:ext cx="1213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18</a:t>
                  </a:r>
                </a:p>
              </p:txBody>
            </p:sp>
          </p:grpSp>
          <p:sp>
            <p:nvSpPr>
              <p:cNvPr id="55330" name="Text Box 14"/>
              <p:cNvSpPr txBox="1">
                <a:spLocks noChangeArrowheads="1"/>
              </p:cNvSpPr>
              <p:nvPr/>
            </p:nvSpPr>
            <p:spPr bwMode="auto">
              <a:xfrm>
                <a:off x="8972" y="3893"/>
                <a:ext cx="1012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∶</a:t>
                </a:r>
                <a:endPara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 bwMode="auto">
          <a:xfrm>
            <a:off x="379577" y="2083593"/>
            <a:ext cx="4003246" cy="966811"/>
            <a:chOff x="5899" y="5074"/>
            <a:chExt cx="8201" cy="2028"/>
          </a:xfrm>
        </p:grpSpPr>
        <p:sp>
          <p:nvSpPr>
            <p:cNvPr id="55332" name="TextBox 22"/>
            <p:cNvSpPr txBox="1">
              <a:spLocks noChangeArrowheads="1"/>
            </p:cNvSpPr>
            <p:nvPr/>
          </p:nvSpPr>
          <p:spPr bwMode="auto">
            <a:xfrm>
              <a:off x="5899" y="5634"/>
              <a:ext cx="1925" cy="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因为</a:t>
              </a:r>
            </a:p>
          </p:txBody>
        </p:sp>
        <p:grpSp>
          <p:nvGrpSpPr>
            <p:cNvPr id="55333" name="组合 70"/>
            <p:cNvGrpSpPr/>
            <p:nvPr/>
          </p:nvGrpSpPr>
          <p:grpSpPr bwMode="auto">
            <a:xfrm>
              <a:off x="7824" y="5074"/>
              <a:ext cx="6276" cy="2028"/>
              <a:chOff x="8106" y="8730"/>
              <a:chExt cx="6276" cy="2028"/>
            </a:xfrm>
          </p:grpSpPr>
          <p:grpSp>
            <p:nvGrpSpPr>
              <p:cNvPr id="55334" name="组合 50"/>
              <p:cNvGrpSpPr/>
              <p:nvPr/>
            </p:nvGrpSpPr>
            <p:grpSpPr bwMode="auto">
              <a:xfrm>
                <a:off x="8106" y="8730"/>
                <a:ext cx="1020" cy="1996"/>
                <a:chOff x="15343" y="6908"/>
                <a:chExt cx="1020" cy="1996"/>
              </a:xfrm>
            </p:grpSpPr>
            <p:sp>
              <p:nvSpPr>
                <p:cNvPr id="55335" name="文本框 51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</a:p>
              </p:txBody>
            </p:sp>
            <p:sp>
              <p:nvSpPr>
                <p:cNvPr id="55336" name="文本框 52"/>
                <p:cNvSpPr txBox="1">
                  <a:spLocks noChangeArrowheads="1"/>
                </p:cNvSpPr>
                <p:nvPr/>
              </p:nvSpPr>
              <p:spPr bwMode="auto">
                <a:xfrm>
                  <a:off x="15490" y="6908"/>
                  <a:ext cx="727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54" name="直接连接符 53"/>
                <p:cNvCxnSpPr/>
                <p:nvPr/>
              </p:nvCxnSpPr>
              <p:spPr>
                <a:xfrm>
                  <a:off x="15343" y="7810"/>
                  <a:ext cx="102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338" name="TextBox 8"/>
              <p:cNvSpPr txBox="1">
                <a:spLocks noChangeArrowheads="1"/>
              </p:cNvSpPr>
              <p:nvPr/>
            </p:nvSpPr>
            <p:spPr bwMode="auto">
              <a:xfrm>
                <a:off x="8980" y="9290"/>
                <a:ext cx="772" cy="1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∶</a:t>
                </a:r>
              </a:p>
            </p:txBody>
          </p:sp>
          <p:grpSp>
            <p:nvGrpSpPr>
              <p:cNvPr id="55339" name="组合 55"/>
              <p:cNvGrpSpPr/>
              <p:nvPr/>
            </p:nvGrpSpPr>
            <p:grpSpPr bwMode="auto">
              <a:xfrm>
                <a:off x="9561" y="8730"/>
                <a:ext cx="1020" cy="1996"/>
                <a:chOff x="15343" y="6908"/>
                <a:chExt cx="1020" cy="1996"/>
              </a:xfrm>
            </p:grpSpPr>
            <p:sp>
              <p:nvSpPr>
                <p:cNvPr id="55340" name="文本框 56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</a:p>
              </p:txBody>
            </p:sp>
            <p:sp>
              <p:nvSpPr>
                <p:cNvPr id="55341" name="文本框 57"/>
                <p:cNvSpPr txBox="1">
                  <a:spLocks noChangeArrowheads="1"/>
                </p:cNvSpPr>
                <p:nvPr/>
              </p:nvSpPr>
              <p:spPr bwMode="auto">
                <a:xfrm>
                  <a:off x="15490" y="6908"/>
                  <a:ext cx="727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59" name="直接连接符 58"/>
                <p:cNvCxnSpPr/>
                <p:nvPr/>
              </p:nvCxnSpPr>
              <p:spPr>
                <a:xfrm>
                  <a:off x="15343" y="7810"/>
                  <a:ext cx="102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343" name="TextBox 8"/>
              <p:cNvSpPr txBox="1">
                <a:spLocks noChangeArrowheads="1"/>
              </p:cNvSpPr>
              <p:nvPr/>
            </p:nvSpPr>
            <p:spPr bwMode="auto">
              <a:xfrm>
                <a:off x="10581" y="9149"/>
                <a:ext cx="1169" cy="1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≠</a:t>
                </a:r>
              </a:p>
            </p:txBody>
          </p:sp>
          <p:grpSp>
            <p:nvGrpSpPr>
              <p:cNvPr id="55344" name="组合 61"/>
              <p:cNvGrpSpPr/>
              <p:nvPr/>
            </p:nvGrpSpPr>
            <p:grpSpPr bwMode="auto">
              <a:xfrm>
                <a:off x="11607" y="8762"/>
                <a:ext cx="1020" cy="1996"/>
                <a:chOff x="15344" y="6908"/>
                <a:chExt cx="1020" cy="1996"/>
              </a:xfrm>
            </p:grpSpPr>
            <p:sp>
              <p:nvSpPr>
                <p:cNvPr id="55345" name="文本框 62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9</a:t>
                  </a:r>
                </a:p>
              </p:txBody>
            </p:sp>
            <p:sp>
              <p:nvSpPr>
                <p:cNvPr id="55346" name="文本框 63"/>
                <p:cNvSpPr txBox="1">
                  <a:spLocks noChangeArrowheads="1"/>
                </p:cNvSpPr>
                <p:nvPr/>
              </p:nvSpPr>
              <p:spPr bwMode="auto">
                <a:xfrm>
                  <a:off x="15490" y="6908"/>
                  <a:ext cx="727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65" name="直接连接符 64"/>
                <p:cNvCxnSpPr/>
                <p:nvPr/>
              </p:nvCxnSpPr>
              <p:spPr>
                <a:xfrm>
                  <a:off x="15344" y="7810"/>
                  <a:ext cx="102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348" name="TextBox 8"/>
              <p:cNvSpPr txBox="1">
                <a:spLocks noChangeArrowheads="1"/>
              </p:cNvSpPr>
              <p:nvPr/>
            </p:nvSpPr>
            <p:spPr bwMode="auto">
              <a:xfrm>
                <a:off x="12542" y="9182"/>
                <a:ext cx="772" cy="1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∶</a:t>
                </a:r>
              </a:p>
            </p:txBody>
          </p:sp>
          <p:grpSp>
            <p:nvGrpSpPr>
              <p:cNvPr id="55349" name="组合 66"/>
              <p:cNvGrpSpPr/>
              <p:nvPr/>
            </p:nvGrpSpPr>
            <p:grpSpPr bwMode="auto">
              <a:xfrm>
                <a:off x="13314" y="8758"/>
                <a:ext cx="1068" cy="1968"/>
                <a:chOff x="15343" y="6908"/>
                <a:chExt cx="1068" cy="1968"/>
              </a:xfrm>
            </p:grpSpPr>
            <p:sp>
              <p:nvSpPr>
                <p:cNvPr id="55350" name="文本框 67"/>
                <p:cNvSpPr txBox="1">
                  <a:spLocks noChangeArrowheads="1"/>
                </p:cNvSpPr>
                <p:nvPr/>
              </p:nvSpPr>
              <p:spPr bwMode="auto">
                <a:xfrm>
                  <a:off x="15343" y="7811"/>
                  <a:ext cx="1068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</a:p>
              </p:txBody>
            </p:sp>
            <p:sp>
              <p:nvSpPr>
                <p:cNvPr id="55351" name="文本框 68"/>
                <p:cNvSpPr txBox="1">
                  <a:spLocks noChangeArrowheads="1"/>
                </p:cNvSpPr>
                <p:nvPr/>
              </p:nvSpPr>
              <p:spPr bwMode="auto">
                <a:xfrm>
                  <a:off x="15490" y="6908"/>
                  <a:ext cx="727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70" name="直接连接符 69"/>
                <p:cNvCxnSpPr/>
                <p:nvPr/>
              </p:nvCxnSpPr>
              <p:spPr>
                <a:xfrm>
                  <a:off x="15343" y="7809"/>
                  <a:ext cx="102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4" name="组合 93"/>
          <p:cNvGrpSpPr/>
          <p:nvPr/>
        </p:nvGrpSpPr>
        <p:grpSpPr bwMode="auto">
          <a:xfrm>
            <a:off x="379576" y="3103958"/>
            <a:ext cx="3944662" cy="1344465"/>
            <a:chOff x="1116" y="7535"/>
            <a:chExt cx="8080" cy="2822"/>
          </a:xfrm>
        </p:grpSpPr>
        <p:sp>
          <p:nvSpPr>
            <p:cNvPr id="55354" name="TextBox 22"/>
            <p:cNvSpPr txBox="1">
              <a:spLocks noChangeArrowheads="1"/>
            </p:cNvSpPr>
            <p:nvPr/>
          </p:nvSpPr>
          <p:spPr bwMode="auto">
            <a:xfrm>
              <a:off x="1116" y="7869"/>
              <a:ext cx="1925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所以</a:t>
              </a:r>
            </a:p>
          </p:txBody>
        </p:sp>
        <p:grpSp>
          <p:nvGrpSpPr>
            <p:cNvPr id="55355" name="组合 72"/>
            <p:cNvGrpSpPr/>
            <p:nvPr/>
          </p:nvGrpSpPr>
          <p:grpSpPr bwMode="auto">
            <a:xfrm>
              <a:off x="1116" y="7535"/>
              <a:ext cx="8080" cy="2822"/>
              <a:chOff x="6254" y="8730"/>
              <a:chExt cx="8080" cy="2822"/>
            </a:xfrm>
          </p:grpSpPr>
          <p:grpSp>
            <p:nvGrpSpPr>
              <p:cNvPr id="55356" name="组合 73"/>
              <p:cNvGrpSpPr/>
              <p:nvPr/>
            </p:nvGrpSpPr>
            <p:grpSpPr bwMode="auto">
              <a:xfrm>
                <a:off x="8106" y="8730"/>
                <a:ext cx="1020" cy="1997"/>
                <a:chOff x="15343" y="6908"/>
                <a:chExt cx="1020" cy="1997"/>
              </a:xfrm>
            </p:grpSpPr>
            <p:sp>
              <p:nvSpPr>
                <p:cNvPr id="55357" name="文本框 74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</a:p>
              </p:txBody>
            </p:sp>
            <p:sp>
              <p:nvSpPr>
                <p:cNvPr id="55358" name="文本框 75"/>
                <p:cNvSpPr txBox="1">
                  <a:spLocks noChangeArrowheads="1"/>
                </p:cNvSpPr>
                <p:nvPr/>
              </p:nvSpPr>
              <p:spPr bwMode="auto">
                <a:xfrm>
                  <a:off x="15490" y="6908"/>
                  <a:ext cx="727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77" name="直接连接符 76"/>
                <p:cNvCxnSpPr/>
                <p:nvPr/>
              </p:nvCxnSpPr>
              <p:spPr>
                <a:xfrm>
                  <a:off x="15343" y="7810"/>
                  <a:ext cx="102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360" name="TextBox 8"/>
              <p:cNvSpPr txBox="1">
                <a:spLocks noChangeArrowheads="1"/>
              </p:cNvSpPr>
              <p:nvPr/>
            </p:nvSpPr>
            <p:spPr bwMode="auto">
              <a:xfrm>
                <a:off x="8980" y="9290"/>
                <a:ext cx="772" cy="1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∶</a:t>
                </a:r>
              </a:p>
            </p:txBody>
          </p:sp>
          <p:grpSp>
            <p:nvGrpSpPr>
              <p:cNvPr id="55361" name="组合 78"/>
              <p:cNvGrpSpPr/>
              <p:nvPr/>
            </p:nvGrpSpPr>
            <p:grpSpPr bwMode="auto">
              <a:xfrm>
                <a:off x="9561" y="8730"/>
                <a:ext cx="1020" cy="1997"/>
                <a:chOff x="15343" y="6908"/>
                <a:chExt cx="1020" cy="1997"/>
              </a:xfrm>
            </p:grpSpPr>
            <p:sp>
              <p:nvSpPr>
                <p:cNvPr id="55362" name="文本框 79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9</a:t>
                  </a:r>
                </a:p>
              </p:txBody>
            </p:sp>
            <p:sp>
              <p:nvSpPr>
                <p:cNvPr id="55363" name="文本框 80"/>
                <p:cNvSpPr txBox="1">
                  <a:spLocks noChangeArrowheads="1"/>
                </p:cNvSpPr>
                <p:nvPr/>
              </p:nvSpPr>
              <p:spPr bwMode="auto">
                <a:xfrm>
                  <a:off x="15490" y="6908"/>
                  <a:ext cx="727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82" name="直接连接符 81"/>
                <p:cNvCxnSpPr/>
                <p:nvPr/>
              </p:nvCxnSpPr>
              <p:spPr>
                <a:xfrm>
                  <a:off x="15343" y="7810"/>
                  <a:ext cx="102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365" name="TextBox 8"/>
              <p:cNvSpPr txBox="1">
                <a:spLocks noChangeArrowheads="1"/>
              </p:cNvSpPr>
              <p:nvPr/>
            </p:nvSpPr>
            <p:spPr bwMode="auto">
              <a:xfrm>
                <a:off x="10581" y="9149"/>
                <a:ext cx="1169" cy="1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和</a:t>
                </a:r>
              </a:p>
            </p:txBody>
          </p:sp>
          <p:grpSp>
            <p:nvGrpSpPr>
              <p:cNvPr id="55366" name="组合 83"/>
              <p:cNvGrpSpPr/>
              <p:nvPr/>
            </p:nvGrpSpPr>
            <p:grpSpPr bwMode="auto">
              <a:xfrm>
                <a:off x="11606" y="8762"/>
                <a:ext cx="1020" cy="1997"/>
                <a:chOff x="15343" y="6908"/>
                <a:chExt cx="1020" cy="1997"/>
              </a:xfrm>
            </p:grpSpPr>
            <p:sp>
              <p:nvSpPr>
                <p:cNvPr id="55367" name="文本框 84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</a:p>
              </p:txBody>
            </p:sp>
            <p:sp>
              <p:nvSpPr>
                <p:cNvPr id="55368" name="文本框 85"/>
                <p:cNvSpPr txBox="1">
                  <a:spLocks noChangeArrowheads="1"/>
                </p:cNvSpPr>
                <p:nvPr/>
              </p:nvSpPr>
              <p:spPr bwMode="auto">
                <a:xfrm>
                  <a:off x="15490" y="6908"/>
                  <a:ext cx="727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87" name="直接连接符 86"/>
                <p:cNvCxnSpPr/>
                <p:nvPr/>
              </p:nvCxnSpPr>
              <p:spPr>
                <a:xfrm>
                  <a:off x="15343" y="7811"/>
                  <a:ext cx="102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370" name="TextBox 8"/>
              <p:cNvSpPr txBox="1">
                <a:spLocks noChangeArrowheads="1"/>
              </p:cNvSpPr>
              <p:nvPr/>
            </p:nvSpPr>
            <p:spPr bwMode="auto">
              <a:xfrm>
                <a:off x="12542" y="9182"/>
                <a:ext cx="772" cy="1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∶</a:t>
                </a:r>
              </a:p>
            </p:txBody>
          </p:sp>
          <p:grpSp>
            <p:nvGrpSpPr>
              <p:cNvPr id="55371" name="组合 88"/>
              <p:cNvGrpSpPr/>
              <p:nvPr/>
            </p:nvGrpSpPr>
            <p:grpSpPr bwMode="auto">
              <a:xfrm>
                <a:off x="13314" y="8758"/>
                <a:ext cx="1020" cy="1969"/>
                <a:chOff x="15343" y="6908"/>
                <a:chExt cx="1020" cy="1969"/>
              </a:xfrm>
            </p:grpSpPr>
            <p:sp>
              <p:nvSpPr>
                <p:cNvPr id="55372" name="文本框 89"/>
                <p:cNvSpPr txBox="1">
                  <a:spLocks noChangeArrowheads="1"/>
                </p:cNvSpPr>
                <p:nvPr/>
              </p:nvSpPr>
              <p:spPr bwMode="auto">
                <a:xfrm>
                  <a:off x="15343" y="7811"/>
                  <a:ext cx="946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</a:p>
              </p:txBody>
            </p:sp>
            <p:sp>
              <p:nvSpPr>
                <p:cNvPr id="55373" name="文本框 90"/>
                <p:cNvSpPr txBox="1">
                  <a:spLocks noChangeArrowheads="1"/>
                </p:cNvSpPr>
                <p:nvPr/>
              </p:nvSpPr>
              <p:spPr bwMode="auto">
                <a:xfrm>
                  <a:off x="15490" y="6908"/>
                  <a:ext cx="727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92" name="直接连接符 91"/>
                <p:cNvCxnSpPr/>
                <p:nvPr/>
              </p:nvCxnSpPr>
              <p:spPr>
                <a:xfrm>
                  <a:off x="15343" y="7810"/>
                  <a:ext cx="102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375" name="TextBox 8"/>
              <p:cNvSpPr txBox="1">
                <a:spLocks noChangeArrowheads="1"/>
              </p:cNvSpPr>
              <p:nvPr/>
            </p:nvSpPr>
            <p:spPr bwMode="auto">
              <a:xfrm>
                <a:off x="6254" y="10518"/>
                <a:ext cx="5147" cy="1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不能组成比例</a:t>
                </a:r>
              </a:p>
            </p:txBody>
          </p:sp>
        </p:grpSp>
      </p:grpSp>
      <p:grpSp>
        <p:nvGrpSpPr>
          <p:cNvPr id="95" name="组合 94"/>
          <p:cNvGrpSpPr/>
          <p:nvPr/>
        </p:nvGrpSpPr>
        <p:grpSpPr bwMode="auto">
          <a:xfrm>
            <a:off x="4949136" y="2082404"/>
            <a:ext cx="4004466" cy="1111377"/>
            <a:chOff x="5899" y="5074"/>
            <a:chExt cx="8201" cy="2333"/>
          </a:xfrm>
        </p:grpSpPr>
        <p:sp>
          <p:nvSpPr>
            <p:cNvPr id="55377" name="TextBox 22"/>
            <p:cNvSpPr txBox="1">
              <a:spLocks noChangeArrowheads="1"/>
            </p:cNvSpPr>
            <p:nvPr/>
          </p:nvSpPr>
          <p:spPr bwMode="auto">
            <a:xfrm>
              <a:off x="5899" y="5634"/>
              <a:ext cx="1925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因为</a:t>
              </a:r>
            </a:p>
          </p:txBody>
        </p:sp>
        <p:grpSp>
          <p:nvGrpSpPr>
            <p:cNvPr id="55378" name="组合 96"/>
            <p:cNvGrpSpPr/>
            <p:nvPr/>
          </p:nvGrpSpPr>
          <p:grpSpPr bwMode="auto">
            <a:xfrm>
              <a:off x="7824" y="5074"/>
              <a:ext cx="6276" cy="2333"/>
              <a:chOff x="8106" y="8730"/>
              <a:chExt cx="6276" cy="2333"/>
            </a:xfrm>
          </p:grpSpPr>
          <p:sp>
            <p:nvSpPr>
              <p:cNvPr id="55379" name="文本框 98"/>
              <p:cNvSpPr txBox="1">
                <a:spLocks noChangeArrowheads="1"/>
              </p:cNvSpPr>
              <p:nvPr/>
            </p:nvSpPr>
            <p:spPr bwMode="auto">
              <a:xfrm>
                <a:off x="8106" y="9241"/>
                <a:ext cx="728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</a:p>
            </p:txBody>
          </p:sp>
          <p:sp>
            <p:nvSpPr>
              <p:cNvPr id="55380" name="TextBox 8"/>
              <p:cNvSpPr txBox="1">
                <a:spLocks noChangeArrowheads="1"/>
              </p:cNvSpPr>
              <p:nvPr/>
            </p:nvSpPr>
            <p:spPr bwMode="auto">
              <a:xfrm>
                <a:off x="8641" y="9290"/>
                <a:ext cx="772" cy="1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×</a:t>
                </a:r>
              </a:p>
            </p:txBody>
          </p:sp>
          <p:grpSp>
            <p:nvGrpSpPr>
              <p:cNvPr id="55381" name="组合 102"/>
              <p:cNvGrpSpPr/>
              <p:nvPr/>
            </p:nvGrpSpPr>
            <p:grpSpPr bwMode="auto">
              <a:xfrm>
                <a:off x="9412" y="8730"/>
                <a:ext cx="1169" cy="1997"/>
                <a:chOff x="15194" y="6908"/>
                <a:chExt cx="1169" cy="1997"/>
              </a:xfrm>
            </p:grpSpPr>
            <p:sp>
              <p:nvSpPr>
                <p:cNvPr id="55382" name="文本框 103"/>
                <p:cNvSpPr txBox="1">
                  <a:spLocks noChangeArrowheads="1"/>
                </p:cNvSpPr>
                <p:nvPr/>
              </p:nvSpPr>
              <p:spPr bwMode="auto">
                <a:xfrm>
                  <a:off x="15194" y="7839"/>
                  <a:ext cx="1169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18</a:t>
                  </a:r>
                </a:p>
              </p:txBody>
            </p:sp>
            <p:sp>
              <p:nvSpPr>
                <p:cNvPr id="55383" name="文本框 104"/>
                <p:cNvSpPr txBox="1">
                  <a:spLocks noChangeArrowheads="1"/>
                </p:cNvSpPr>
                <p:nvPr/>
              </p:nvSpPr>
              <p:spPr bwMode="auto">
                <a:xfrm>
                  <a:off x="15490" y="6908"/>
                  <a:ext cx="727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106" name="直接连接符 105"/>
                <p:cNvCxnSpPr/>
                <p:nvPr/>
              </p:nvCxnSpPr>
              <p:spPr>
                <a:xfrm>
                  <a:off x="15345" y="7810"/>
                  <a:ext cx="1017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385" name="TextBox 8"/>
              <p:cNvSpPr txBox="1">
                <a:spLocks noChangeArrowheads="1"/>
              </p:cNvSpPr>
              <p:nvPr/>
            </p:nvSpPr>
            <p:spPr bwMode="auto">
              <a:xfrm>
                <a:off x="10581" y="9149"/>
                <a:ext cx="1169" cy="1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≠</a:t>
                </a:r>
              </a:p>
            </p:txBody>
          </p:sp>
          <p:sp>
            <p:nvSpPr>
              <p:cNvPr id="55386" name="文本框 108"/>
              <p:cNvSpPr txBox="1">
                <a:spLocks noChangeArrowheads="1"/>
              </p:cNvSpPr>
              <p:nvPr/>
            </p:nvSpPr>
            <p:spPr bwMode="auto">
              <a:xfrm>
                <a:off x="11524" y="9125"/>
                <a:ext cx="1018" cy="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12</a:t>
                </a:r>
              </a:p>
            </p:txBody>
          </p:sp>
          <p:sp>
            <p:nvSpPr>
              <p:cNvPr id="55387" name="TextBox 8"/>
              <p:cNvSpPr txBox="1">
                <a:spLocks noChangeArrowheads="1"/>
              </p:cNvSpPr>
              <p:nvPr/>
            </p:nvSpPr>
            <p:spPr bwMode="auto">
              <a:xfrm>
                <a:off x="12542" y="9182"/>
                <a:ext cx="772" cy="1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∶</a:t>
                </a:r>
              </a:p>
            </p:txBody>
          </p:sp>
          <p:grpSp>
            <p:nvGrpSpPr>
              <p:cNvPr id="55388" name="组合 112"/>
              <p:cNvGrpSpPr/>
              <p:nvPr/>
            </p:nvGrpSpPr>
            <p:grpSpPr bwMode="auto">
              <a:xfrm>
                <a:off x="13314" y="8758"/>
                <a:ext cx="1068" cy="1969"/>
                <a:chOff x="15343" y="6908"/>
                <a:chExt cx="1068" cy="1969"/>
              </a:xfrm>
            </p:grpSpPr>
            <p:sp>
              <p:nvSpPr>
                <p:cNvPr id="55389" name="文本框 113"/>
                <p:cNvSpPr txBox="1">
                  <a:spLocks noChangeArrowheads="1"/>
                </p:cNvSpPr>
                <p:nvPr/>
              </p:nvSpPr>
              <p:spPr bwMode="auto">
                <a:xfrm>
                  <a:off x="15343" y="7811"/>
                  <a:ext cx="1068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</a:p>
              </p:txBody>
            </p:sp>
            <p:sp>
              <p:nvSpPr>
                <p:cNvPr id="55390" name="文本框 114"/>
                <p:cNvSpPr txBox="1">
                  <a:spLocks noChangeArrowheads="1"/>
                </p:cNvSpPr>
                <p:nvPr/>
              </p:nvSpPr>
              <p:spPr bwMode="auto">
                <a:xfrm>
                  <a:off x="15490" y="6908"/>
                  <a:ext cx="727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15344" y="7810"/>
                  <a:ext cx="102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7" name="组合 116"/>
          <p:cNvGrpSpPr/>
          <p:nvPr/>
        </p:nvGrpSpPr>
        <p:grpSpPr bwMode="auto">
          <a:xfrm>
            <a:off x="4875905" y="3117058"/>
            <a:ext cx="3944662" cy="1206599"/>
            <a:chOff x="1116" y="7563"/>
            <a:chExt cx="8080" cy="2532"/>
          </a:xfrm>
        </p:grpSpPr>
        <p:sp>
          <p:nvSpPr>
            <p:cNvPr id="55393" name="TextBox 22"/>
            <p:cNvSpPr txBox="1">
              <a:spLocks noChangeArrowheads="1"/>
            </p:cNvSpPr>
            <p:nvPr/>
          </p:nvSpPr>
          <p:spPr bwMode="auto">
            <a:xfrm>
              <a:off x="1116" y="7869"/>
              <a:ext cx="1925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所以</a:t>
              </a:r>
            </a:p>
          </p:txBody>
        </p:sp>
        <p:grpSp>
          <p:nvGrpSpPr>
            <p:cNvPr id="55394" name="组合 118"/>
            <p:cNvGrpSpPr/>
            <p:nvPr/>
          </p:nvGrpSpPr>
          <p:grpSpPr bwMode="auto">
            <a:xfrm>
              <a:off x="1116" y="7563"/>
              <a:ext cx="8080" cy="2532"/>
              <a:chOff x="6254" y="8758"/>
              <a:chExt cx="8080" cy="2532"/>
            </a:xfrm>
          </p:grpSpPr>
          <p:sp>
            <p:nvSpPr>
              <p:cNvPr id="55395" name="文本框 120"/>
              <p:cNvSpPr txBox="1">
                <a:spLocks noChangeArrowheads="1"/>
              </p:cNvSpPr>
              <p:nvPr/>
            </p:nvSpPr>
            <p:spPr bwMode="auto">
              <a:xfrm>
                <a:off x="8252" y="9158"/>
                <a:ext cx="728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</a:p>
            </p:txBody>
          </p:sp>
          <p:sp>
            <p:nvSpPr>
              <p:cNvPr id="55396" name="TextBox 8"/>
              <p:cNvSpPr txBox="1">
                <a:spLocks noChangeArrowheads="1"/>
              </p:cNvSpPr>
              <p:nvPr/>
            </p:nvSpPr>
            <p:spPr bwMode="auto">
              <a:xfrm>
                <a:off x="8754" y="9177"/>
                <a:ext cx="772" cy="1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∶</a:t>
                </a:r>
              </a:p>
            </p:txBody>
          </p:sp>
          <p:sp>
            <p:nvSpPr>
              <p:cNvPr id="55397" name="文本框 125"/>
              <p:cNvSpPr txBox="1">
                <a:spLocks noChangeArrowheads="1"/>
              </p:cNvSpPr>
              <p:nvPr/>
            </p:nvSpPr>
            <p:spPr bwMode="auto">
              <a:xfrm>
                <a:off x="9288" y="9153"/>
                <a:ext cx="1293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12</a:t>
                </a:r>
              </a:p>
            </p:txBody>
          </p:sp>
          <p:sp>
            <p:nvSpPr>
              <p:cNvPr id="55398" name="TextBox 8"/>
              <p:cNvSpPr txBox="1">
                <a:spLocks noChangeArrowheads="1"/>
              </p:cNvSpPr>
              <p:nvPr/>
            </p:nvSpPr>
            <p:spPr bwMode="auto">
              <a:xfrm>
                <a:off x="10339" y="9113"/>
                <a:ext cx="1169" cy="1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和</a:t>
                </a:r>
              </a:p>
            </p:txBody>
          </p:sp>
          <p:grpSp>
            <p:nvGrpSpPr>
              <p:cNvPr id="55399" name="组合 129"/>
              <p:cNvGrpSpPr/>
              <p:nvPr/>
            </p:nvGrpSpPr>
            <p:grpSpPr bwMode="auto">
              <a:xfrm>
                <a:off x="11606" y="8762"/>
                <a:ext cx="1020" cy="1997"/>
                <a:chOff x="15343" y="6908"/>
                <a:chExt cx="1020" cy="1997"/>
              </a:xfrm>
            </p:grpSpPr>
            <p:sp>
              <p:nvSpPr>
                <p:cNvPr id="55400" name="文本框 130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</a:p>
              </p:txBody>
            </p:sp>
            <p:sp>
              <p:nvSpPr>
                <p:cNvPr id="55401" name="文本框 131"/>
                <p:cNvSpPr txBox="1">
                  <a:spLocks noChangeArrowheads="1"/>
                </p:cNvSpPr>
                <p:nvPr/>
              </p:nvSpPr>
              <p:spPr bwMode="auto">
                <a:xfrm>
                  <a:off x="15490" y="6908"/>
                  <a:ext cx="727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5343" y="7811"/>
                  <a:ext cx="102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03" name="TextBox 8"/>
              <p:cNvSpPr txBox="1">
                <a:spLocks noChangeArrowheads="1"/>
              </p:cNvSpPr>
              <p:nvPr/>
            </p:nvSpPr>
            <p:spPr bwMode="auto">
              <a:xfrm>
                <a:off x="12542" y="9182"/>
                <a:ext cx="772" cy="1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∶</a:t>
                </a:r>
              </a:p>
            </p:txBody>
          </p:sp>
          <p:grpSp>
            <p:nvGrpSpPr>
              <p:cNvPr id="55404" name="组合 134"/>
              <p:cNvGrpSpPr/>
              <p:nvPr/>
            </p:nvGrpSpPr>
            <p:grpSpPr bwMode="auto">
              <a:xfrm>
                <a:off x="13155" y="8758"/>
                <a:ext cx="1179" cy="1969"/>
                <a:chOff x="15184" y="6908"/>
                <a:chExt cx="1179" cy="1969"/>
              </a:xfrm>
            </p:grpSpPr>
            <p:sp>
              <p:nvSpPr>
                <p:cNvPr id="55405" name="文本框 135"/>
                <p:cNvSpPr txBox="1">
                  <a:spLocks noChangeArrowheads="1"/>
                </p:cNvSpPr>
                <p:nvPr/>
              </p:nvSpPr>
              <p:spPr bwMode="auto">
                <a:xfrm>
                  <a:off x="15184" y="7811"/>
                  <a:ext cx="1105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18</a:t>
                  </a:r>
                </a:p>
              </p:txBody>
            </p:sp>
            <p:sp>
              <p:nvSpPr>
                <p:cNvPr id="55406" name="文本框 136"/>
                <p:cNvSpPr txBox="1">
                  <a:spLocks noChangeArrowheads="1"/>
                </p:cNvSpPr>
                <p:nvPr/>
              </p:nvSpPr>
              <p:spPr bwMode="auto">
                <a:xfrm>
                  <a:off x="15490" y="6908"/>
                  <a:ext cx="727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15343" y="7810"/>
                  <a:ext cx="1020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08" name="TextBox 8"/>
              <p:cNvSpPr txBox="1">
                <a:spLocks noChangeArrowheads="1"/>
              </p:cNvSpPr>
              <p:nvPr/>
            </p:nvSpPr>
            <p:spPr bwMode="auto">
              <a:xfrm>
                <a:off x="6254" y="10257"/>
                <a:ext cx="5147" cy="1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不能组成比例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895849" y="885825"/>
            <a:ext cx="288282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求下列比的比值</a:t>
            </a:r>
          </a:p>
        </p:txBody>
      </p:sp>
      <p:pic>
        <p:nvPicPr>
          <p:cNvPr id="7170" name="图片 3" descr="图片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3589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4"/>
          <p:cNvSpPr txBox="1">
            <a:spLocks noChangeArrowheads="1"/>
          </p:cNvSpPr>
          <p:nvPr/>
        </p:nvSpPr>
        <p:spPr bwMode="auto">
          <a:xfrm>
            <a:off x="895849" y="1697832"/>
            <a:ext cx="288282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4∶5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＝（     ）</a:t>
            </a:r>
          </a:p>
        </p:txBody>
      </p:sp>
      <p:grpSp>
        <p:nvGrpSpPr>
          <p:cNvPr id="7172" name="组合 20"/>
          <p:cNvGrpSpPr/>
          <p:nvPr/>
        </p:nvGrpSpPr>
        <p:grpSpPr bwMode="auto">
          <a:xfrm>
            <a:off x="5140754" y="1425179"/>
            <a:ext cx="3458902" cy="951058"/>
            <a:chOff x="8060" y="3558"/>
            <a:chExt cx="7086" cy="1998"/>
          </a:xfrm>
        </p:grpSpPr>
        <p:grpSp>
          <p:nvGrpSpPr>
            <p:cNvPr id="7173" name="组合 16"/>
            <p:cNvGrpSpPr/>
            <p:nvPr/>
          </p:nvGrpSpPr>
          <p:grpSpPr bwMode="auto">
            <a:xfrm>
              <a:off x="8060" y="3558"/>
              <a:ext cx="2878" cy="1998"/>
              <a:chOff x="8060" y="3558"/>
              <a:chExt cx="2878" cy="1998"/>
            </a:xfrm>
          </p:grpSpPr>
          <p:grpSp>
            <p:nvGrpSpPr>
              <p:cNvPr id="7174" name="组合 7"/>
              <p:cNvGrpSpPr/>
              <p:nvPr/>
            </p:nvGrpSpPr>
            <p:grpSpPr bwMode="auto">
              <a:xfrm>
                <a:off x="8060" y="3586"/>
                <a:ext cx="1020" cy="1970"/>
                <a:chOff x="15343" y="6936"/>
                <a:chExt cx="1020" cy="1970"/>
              </a:xfrm>
            </p:grpSpPr>
            <p:sp>
              <p:nvSpPr>
                <p:cNvPr id="7175" name="文本框 8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15343" y="7811"/>
                  <a:ext cx="102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77" name="文本框 11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</a:p>
              </p:txBody>
            </p:sp>
          </p:grpSp>
          <p:grpSp>
            <p:nvGrpSpPr>
              <p:cNvPr id="7178" name="组合 10"/>
              <p:cNvGrpSpPr/>
              <p:nvPr/>
            </p:nvGrpSpPr>
            <p:grpSpPr bwMode="auto">
              <a:xfrm>
                <a:off x="9918" y="3558"/>
                <a:ext cx="1020" cy="1970"/>
                <a:chOff x="15342" y="6936"/>
                <a:chExt cx="1020" cy="1970"/>
              </a:xfrm>
            </p:grpSpPr>
            <p:sp>
              <p:nvSpPr>
                <p:cNvPr id="7179" name="文本框 12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</a:p>
              </p:txBody>
            </p:sp>
            <p:cxnSp>
              <p:nvCxnSpPr>
                <p:cNvPr id="14" name="直接连接符 13"/>
                <p:cNvCxnSpPr/>
                <p:nvPr/>
              </p:nvCxnSpPr>
              <p:spPr>
                <a:xfrm>
                  <a:off x="15342" y="7811"/>
                  <a:ext cx="102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81" name="文本框 14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</a:p>
              </p:txBody>
            </p:sp>
          </p:grpSp>
          <p:sp>
            <p:nvSpPr>
              <p:cNvPr id="7182" name="Text Box 14"/>
              <p:cNvSpPr txBox="1">
                <a:spLocks noChangeArrowheads="1"/>
              </p:cNvSpPr>
              <p:nvPr/>
            </p:nvSpPr>
            <p:spPr bwMode="auto">
              <a:xfrm>
                <a:off x="8972" y="3893"/>
                <a:ext cx="1012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∶</a:t>
                </a:r>
                <a:endPara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7183" name="Text Box 14"/>
            <p:cNvSpPr txBox="1">
              <a:spLocks noChangeArrowheads="1"/>
            </p:cNvSpPr>
            <p:nvPr/>
          </p:nvSpPr>
          <p:spPr bwMode="auto">
            <a:xfrm>
              <a:off x="11166" y="3953"/>
              <a:ext cx="3980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＝（     ）</a:t>
              </a:r>
            </a:p>
          </p:txBody>
        </p:sp>
      </p:grpSp>
      <p:sp>
        <p:nvSpPr>
          <p:cNvPr id="7184" name="Text Box 14"/>
          <p:cNvSpPr txBox="1">
            <a:spLocks noChangeArrowheads="1"/>
          </p:cNvSpPr>
          <p:nvPr/>
        </p:nvSpPr>
        <p:spPr bwMode="auto">
          <a:xfrm>
            <a:off x="895849" y="2712244"/>
            <a:ext cx="354311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0.5∶0.7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＝（    ）</a:t>
            </a: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1637913" y="3500438"/>
            <a:ext cx="5829117" cy="1295400"/>
            <a:chOff x="3015" y="6987"/>
            <a:chExt cx="11940" cy="2722"/>
          </a:xfrm>
        </p:grpSpPr>
        <p:grpSp>
          <p:nvGrpSpPr>
            <p:cNvPr id="7186" name="组合 24"/>
            <p:cNvGrpSpPr/>
            <p:nvPr/>
          </p:nvGrpSpPr>
          <p:grpSpPr bwMode="auto">
            <a:xfrm>
              <a:off x="3015" y="6987"/>
              <a:ext cx="8390" cy="2722"/>
              <a:chOff x="3015" y="6987"/>
              <a:chExt cx="8390" cy="2722"/>
            </a:xfrm>
          </p:grpSpPr>
          <p:sp>
            <p:nvSpPr>
              <p:cNvPr id="7187" name="Text Box 14"/>
              <p:cNvSpPr txBox="1">
                <a:spLocks noChangeArrowheads="1"/>
              </p:cNvSpPr>
              <p:nvPr/>
            </p:nvSpPr>
            <p:spPr bwMode="auto">
              <a:xfrm>
                <a:off x="3723" y="7404"/>
                <a:ext cx="6952" cy="1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这节课我们进一步学习比的有关知识。</a:t>
                </a:r>
              </a:p>
            </p:txBody>
          </p:sp>
          <p:sp>
            <p:nvSpPr>
              <p:cNvPr id="24" name="云形标注 23"/>
              <p:cNvSpPr/>
              <p:nvPr/>
            </p:nvSpPr>
            <p:spPr>
              <a:xfrm>
                <a:off x="3015" y="6987"/>
                <a:ext cx="8390" cy="2722"/>
              </a:xfrm>
              <a:prstGeom prst="cloudCallout">
                <a:avLst>
                  <a:gd name="adj1" fmla="val 59593"/>
                  <a:gd name="adj2" fmla="val 10102"/>
                </a:avLst>
              </a:prstGeom>
              <a:noFill/>
              <a:ln w="31750">
                <a:solidFill>
                  <a:srgbClr val="94F4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7189" name="图片 25" descr="18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783" y="7207"/>
              <a:ext cx="2172" cy="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组合 28"/>
          <p:cNvGrpSpPr/>
          <p:nvPr/>
        </p:nvGrpSpPr>
        <p:grpSpPr bwMode="auto">
          <a:xfrm>
            <a:off x="2563054" y="1469231"/>
            <a:ext cx="497965" cy="938225"/>
            <a:chOff x="15343" y="6936"/>
            <a:chExt cx="1020" cy="1969"/>
          </a:xfrm>
        </p:grpSpPr>
        <p:sp>
          <p:nvSpPr>
            <p:cNvPr id="7191" name="文本框 29"/>
            <p:cNvSpPr txBox="1">
              <a:spLocks noChangeArrowheads="1"/>
            </p:cNvSpPr>
            <p:nvPr/>
          </p:nvSpPr>
          <p:spPr bwMode="auto">
            <a:xfrm>
              <a:off x="15489" y="7839"/>
              <a:ext cx="728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</a:p>
          </p:txBody>
        </p:sp>
        <p:sp>
          <p:nvSpPr>
            <p:cNvPr id="7192" name="文本框 30"/>
            <p:cNvSpPr txBox="1">
              <a:spLocks noChangeArrowheads="1"/>
            </p:cNvSpPr>
            <p:nvPr/>
          </p:nvSpPr>
          <p:spPr bwMode="auto">
            <a:xfrm>
              <a:off x="15489" y="6936"/>
              <a:ext cx="727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5343" y="7811"/>
              <a:ext cx="102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 bwMode="auto">
          <a:xfrm>
            <a:off x="7593963" y="1369219"/>
            <a:ext cx="497965" cy="938225"/>
            <a:chOff x="15343" y="6936"/>
            <a:chExt cx="1020" cy="1969"/>
          </a:xfrm>
        </p:grpSpPr>
        <p:sp>
          <p:nvSpPr>
            <p:cNvPr id="7195" name="文本框 33"/>
            <p:cNvSpPr txBox="1">
              <a:spLocks noChangeArrowheads="1"/>
            </p:cNvSpPr>
            <p:nvPr/>
          </p:nvSpPr>
          <p:spPr bwMode="auto">
            <a:xfrm>
              <a:off x="15489" y="7839"/>
              <a:ext cx="728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</a:p>
          </p:txBody>
        </p:sp>
        <p:sp>
          <p:nvSpPr>
            <p:cNvPr id="7196" name="文本框 34"/>
            <p:cNvSpPr txBox="1">
              <a:spLocks noChangeArrowheads="1"/>
            </p:cNvSpPr>
            <p:nvPr/>
          </p:nvSpPr>
          <p:spPr bwMode="auto">
            <a:xfrm>
              <a:off x="15489" y="6936"/>
              <a:ext cx="727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5343" y="7811"/>
              <a:ext cx="102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 bwMode="auto">
          <a:xfrm>
            <a:off x="3170864" y="2437211"/>
            <a:ext cx="497965" cy="937479"/>
            <a:chOff x="15343" y="6936"/>
            <a:chExt cx="1020" cy="1970"/>
          </a:xfrm>
        </p:grpSpPr>
        <p:sp>
          <p:nvSpPr>
            <p:cNvPr id="7199" name="文本框 37"/>
            <p:cNvSpPr txBox="1">
              <a:spLocks noChangeArrowheads="1"/>
            </p:cNvSpPr>
            <p:nvPr/>
          </p:nvSpPr>
          <p:spPr bwMode="auto">
            <a:xfrm>
              <a:off x="15489" y="7839"/>
              <a:ext cx="728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</a:p>
          </p:txBody>
        </p:sp>
        <p:sp>
          <p:nvSpPr>
            <p:cNvPr id="7200" name="文本框 38"/>
            <p:cNvSpPr txBox="1">
              <a:spLocks noChangeArrowheads="1"/>
            </p:cNvSpPr>
            <p:nvPr/>
          </p:nvSpPr>
          <p:spPr bwMode="auto">
            <a:xfrm>
              <a:off x="15489" y="6936"/>
              <a:ext cx="727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15343" y="7812"/>
              <a:ext cx="102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文本框 1"/>
          <p:cNvSpPr txBox="1">
            <a:spLocks noChangeArrowheads="1"/>
          </p:cNvSpPr>
          <p:nvPr/>
        </p:nvSpPr>
        <p:spPr bwMode="auto">
          <a:xfrm>
            <a:off x="495524" y="400051"/>
            <a:ext cx="8152952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4.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下面各表中相对应的两个量的比能否组成比例？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把能组成比例的写出来。</a:t>
            </a:r>
          </a:p>
        </p:txBody>
      </p:sp>
      <p:sp>
        <p:nvSpPr>
          <p:cNvPr id="56322" name="文本框 7"/>
          <p:cNvSpPr txBox="1">
            <a:spLocks noChangeArrowheads="1"/>
          </p:cNvSpPr>
          <p:nvPr/>
        </p:nvSpPr>
        <p:spPr bwMode="auto">
          <a:xfrm>
            <a:off x="6200150" y="1065610"/>
            <a:ext cx="2829123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P18 T4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934904" y="3889772"/>
            <a:ext cx="7275412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能，示例：210∶3＝350∶5（答案不唯一）</a:t>
            </a:r>
          </a:p>
        </p:txBody>
      </p:sp>
      <p:pic>
        <p:nvPicPr>
          <p:cNvPr id="56324" name="图片 5" descr="未标题-4 副本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5163" y="1763316"/>
            <a:ext cx="5433674" cy="161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4106990" y="2016919"/>
            <a:ext cx="93002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</a:t>
            </a:r>
          </a:p>
        </p:txBody>
      </p:sp>
      <p:pic>
        <p:nvPicPr>
          <p:cNvPr id="57346" name="图片 1" descr="未标题-2 副本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0915" y="295275"/>
            <a:ext cx="5082170" cy="147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图片 4" descr="未标题-3 副本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0915" y="2500313"/>
            <a:ext cx="4839290" cy="149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1417003" y="4268391"/>
            <a:ext cx="630999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能，示例4∶0.5＝48∶6（答案不唯一）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4106990" y="2764631"/>
            <a:ext cx="93002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</a:t>
            </a:r>
          </a:p>
        </p:txBody>
      </p:sp>
      <p:pic>
        <p:nvPicPr>
          <p:cNvPr id="58370" name="图片 2" descr="未标题-5 副本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7726" y="692944"/>
            <a:ext cx="5128549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文本框 1"/>
          <p:cNvSpPr txBox="1">
            <a:spLocks noChangeArrowheads="1"/>
          </p:cNvSpPr>
          <p:nvPr/>
        </p:nvSpPr>
        <p:spPr bwMode="auto">
          <a:xfrm>
            <a:off x="768916" y="614363"/>
            <a:ext cx="7606168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5.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下面各表中相对应的两个量的比是否能组成比</a:t>
            </a:r>
          </a:p>
          <a:p>
            <a:pPr>
              <a:lnSpc>
                <a:spcPct val="11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例？如果能，把组成的比例写在横线上。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708294" y="3856435"/>
            <a:ext cx="3032947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180∶3 ＝ 300∶5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59395" name="图片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1258" y="1920479"/>
            <a:ext cx="5832778" cy="140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1958906" y="4341019"/>
            <a:ext cx="5226189" cy="309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140352" y="3412331"/>
            <a:ext cx="2633843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3∶4 ＝ 27∶36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69890" y="3976688"/>
            <a:ext cx="5226189" cy="273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9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8264" y="1470422"/>
            <a:ext cx="6207473" cy="14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图片 4" descr="图片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93239" y="125017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矩形 48"/>
          <p:cNvSpPr>
            <a:spLocks noChangeArrowheads="1"/>
          </p:cNvSpPr>
          <p:nvPr/>
        </p:nvSpPr>
        <p:spPr bwMode="auto">
          <a:xfrm>
            <a:off x="1039868" y="1764507"/>
            <a:ext cx="608664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表示两个比相等的式子叫作比例。</a:t>
            </a:r>
          </a:p>
        </p:txBody>
      </p:sp>
      <p:sp>
        <p:nvSpPr>
          <p:cNvPr id="2" name="矩形 48"/>
          <p:cNvSpPr>
            <a:spLocks noChangeArrowheads="1"/>
          </p:cNvSpPr>
          <p:nvPr/>
        </p:nvSpPr>
        <p:spPr bwMode="auto">
          <a:xfrm>
            <a:off x="1039868" y="2813448"/>
            <a:ext cx="7673296" cy="13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在比例中，组成比例的四个数，叫作比例的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项。两端的两项叫作比例的外项，中间的两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项叫作比例的内项。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55182" y="1036222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图片 4" descr="图片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93239" y="125017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48"/>
          <p:cNvSpPr>
            <a:spLocks noChangeArrowheads="1"/>
          </p:cNvSpPr>
          <p:nvPr/>
        </p:nvSpPr>
        <p:spPr bwMode="auto">
          <a:xfrm>
            <a:off x="762814" y="1644253"/>
            <a:ext cx="730714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判断两个比是否相等的方法。一是求比值；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二是化简比。</a:t>
            </a:r>
          </a:p>
        </p:txBody>
      </p:sp>
      <p:sp>
        <p:nvSpPr>
          <p:cNvPr id="5" name="矩形 48"/>
          <p:cNvSpPr>
            <a:spLocks noChangeArrowheads="1"/>
          </p:cNvSpPr>
          <p:nvPr/>
        </p:nvSpPr>
        <p:spPr bwMode="auto">
          <a:xfrm>
            <a:off x="845809" y="3030141"/>
            <a:ext cx="745238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根据比例的意义，比值相等的两个比可以组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成比例。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7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图片 5" descr="图片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7251" y="122635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0" name="组合 6"/>
          <p:cNvGrpSpPr/>
          <p:nvPr/>
        </p:nvGrpSpPr>
        <p:grpSpPr bwMode="auto">
          <a:xfrm>
            <a:off x="1039868" y="1352550"/>
            <a:ext cx="7086234" cy="2970610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70868" y="2075260"/>
            <a:ext cx="486003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完成教材相关练习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70868" y="2999185"/>
            <a:ext cx="622089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完成对应的练习题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3" descr="图片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图片 2" descr="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141" y="80843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5"/>
          <p:cNvSpPr txBox="1">
            <a:spLocks noChangeArrowheads="1"/>
          </p:cNvSpPr>
          <p:nvPr/>
        </p:nvSpPr>
        <p:spPr bwMode="auto">
          <a:xfrm>
            <a:off x="637102" y="797719"/>
            <a:ext cx="1229046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</a:p>
        </p:txBody>
      </p:sp>
      <p:sp>
        <p:nvSpPr>
          <p:cNvPr id="9220" name="文本框 7"/>
          <p:cNvSpPr txBox="1">
            <a:spLocks noChangeArrowheads="1"/>
          </p:cNvSpPr>
          <p:nvPr/>
        </p:nvSpPr>
        <p:spPr bwMode="auto">
          <a:xfrm>
            <a:off x="2062649" y="808435"/>
            <a:ext cx="4060610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比例的意义及各部分名称</a:t>
            </a:r>
          </a:p>
        </p:txBody>
      </p:sp>
      <p:grpSp>
        <p:nvGrpSpPr>
          <p:cNvPr id="9221" name="组合 2"/>
          <p:cNvGrpSpPr/>
          <p:nvPr/>
        </p:nvGrpSpPr>
        <p:grpSpPr bwMode="auto">
          <a:xfrm>
            <a:off x="402766" y="1477567"/>
            <a:ext cx="8379966" cy="1750218"/>
            <a:chOff x="757" y="2761"/>
            <a:chExt cx="17165" cy="3675"/>
          </a:xfrm>
        </p:grpSpPr>
        <p:sp>
          <p:nvSpPr>
            <p:cNvPr id="9222" name="矩形 48"/>
            <p:cNvSpPr>
              <a:spLocks noChangeArrowheads="1"/>
            </p:cNvSpPr>
            <p:nvPr/>
          </p:nvSpPr>
          <p:spPr bwMode="auto">
            <a:xfrm>
              <a:off x="1550" y="2761"/>
              <a:ext cx="16372" cy="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3000"/>
                </a:lnSpc>
              </a:pPr>
              <a:r>
                <a:rPr lang="zh-CN" altLang="en-US" sz="27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上学期学习“比的认识”时，我们讨论过“图片像不像”的问题。请同学们联系比的知识，再想一想，怎样的两张图片像？怎样的两张图片不像呢？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757" y="3101"/>
              <a:ext cx="680" cy="6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5"/>
          <p:cNvGrpSpPr/>
          <p:nvPr/>
        </p:nvGrpSpPr>
        <p:grpSpPr bwMode="auto">
          <a:xfrm>
            <a:off x="1675750" y="3155156"/>
            <a:ext cx="7076470" cy="1540669"/>
            <a:chOff x="690" y="7216"/>
            <a:chExt cx="14497" cy="3236"/>
          </a:xfrm>
        </p:grpSpPr>
        <p:grpSp>
          <p:nvGrpSpPr>
            <p:cNvPr id="11266" name="组合 43"/>
            <p:cNvGrpSpPr/>
            <p:nvPr/>
          </p:nvGrpSpPr>
          <p:grpSpPr bwMode="auto">
            <a:xfrm>
              <a:off x="690" y="7456"/>
              <a:ext cx="11422" cy="2996"/>
              <a:chOff x="1641" y="1721"/>
              <a:chExt cx="12200" cy="2995"/>
            </a:xfrm>
          </p:grpSpPr>
          <p:sp>
            <p:nvSpPr>
              <p:cNvPr id="45" name="矩形标注 44"/>
              <p:cNvSpPr/>
              <p:nvPr/>
            </p:nvSpPr>
            <p:spPr>
              <a:xfrm>
                <a:off x="1641" y="1721"/>
                <a:ext cx="12200" cy="2995"/>
              </a:xfrm>
              <a:prstGeom prst="wedgeRectCallout">
                <a:avLst>
                  <a:gd name="adj1" fmla="val 61393"/>
                  <a:gd name="adj2" fmla="val -12601"/>
                </a:avLst>
              </a:prstGeom>
              <a:noFill/>
              <a:ln w="31750">
                <a:solidFill>
                  <a:srgbClr val="94F4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1268" name="Text Box 14"/>
              <p:cNvSpPr txBox="1">
                <a:spLocks noChangeArrowheads="1"/>
              </p:cNvSpPr>
              <p:nvPr/>
            </p:nvSpPr>
            <p:spPr bwMode="auto">
              <a:xfrm>
                <a:off x="2297" y="1903"/>
                <a:ext cx="11300" cy="2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6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下面请同学们联系比的知识，想一想图中怎样的两张图片像？怎样的图片不像呢？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</a:p>
            </p:txBody>
          </p:sp>
        </p:grpSp>
        <p:pic>
          <p:nvPicPr>
            <p:cNvPr id="11269" name="图片 4" descr="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531" y="7216"/>
              <a:ext cx="1656" cy="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图片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7719" y="346472"/>
            <a:ext cx="5748564" cy="250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7"/>
          <p:cNvGrpSpPr/>
          <p:nvPr/>
        </p:nvGrpSpPr>
        <p:grpSpPr bwMode="auto">
          <a:xfrm>
            <a:off x="612692" y="347663"/>
            <a:ext cx="8062635" cy="1840713"/>
            <a:chOff x="1698" y="660"/>
            <a:chExt cx="16517" cy="3864"/>
          </a:xfrm>
        </p:grpSpPr>
        <p:grpSp>
          <p:nvGrpSpPr>
            <p:cNvPr id="13314" name="组合 4"/>
            <p:cNvGrpSpPr/>
            <p:nvPr/>
          </p:nvGrpSpPr>
          <p:grpSpPr bwMode="auto">
            <a:xfrm>
              <a:off x="1698" y="660"/>
              <a:ext cx="13139" cy="3864"/>
              <a:chOff x="1789" y="569"/>
              <a:chExt cx="13139" cy="3864"/>
            </a:xfrm>
          </p:grpSpPr>
          <p:sp>
            <p:nvSpPr>
              <p:cNvPr id="13315" name="矩形 1"/>
              <p:cNvSpPr>
                <a:spLocks noChangeArrowheads="1"/>
              </p:cNvSpPr>
              <p:nvPr/>
            </p:nvSpPr>
            <p:spPr bwMode="auto">
              <a:xfrm>
                <a:off x="2250" y="750"/>
                <a:ext cx="12354" cy="3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分别写出每张照片的长和宽的比，并把这两个比化简或算出比值，然后看看有什么发现？我们先通过两张图片长与长、宽与宽的比来判断。</a:t>
                </a:r>
              </a:p>
            </p:txBody>
          </p:sp>
          <p:sp>
            <p:nvSpPr>
              <p:cNvPr id="4" name="圆角矩形标注 3"/>
              <p:cNvSpPr/>
              <p:nvPr/>
            </p:nvSpPr>
            <p:spPr>
              <a:xfrm>
                <a:off x="1789" y="569"/>
                <a:ext cx="13139" cy="3814"/>
              </a:xfrm>
              <a:prstGeom prst="wedgeRoundRectCallout">
                <a:avLst>
                  <a:gd name="adj1" fmla="val 55895"/>
                  <a:gd name="adj2" fmla="val -10488"/>
                  <a:gd name="adj3" fmla="val 16667"/>
                </a:avLst>
              </a:prstGeom>
              <a:noFill/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13317" name="图片 5" descr="3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79" y="1279"/>
              <a:ext cx="2336" cy="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337670" y="2378869"/>
            <a:ext cx="2152965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①图D和图A。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791697" y="2995613"/>
            <a:ext cx="4225377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长与长的比：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12∶6＝2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791697" y="3633788"/>
            <a:ext cx="3713988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宽与宽的比：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8∶4＝2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98290" y="4316016"/>
            <a:ext cx="720340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比值相等，说明比相等，所以这两张图片像。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398695" y="354807"/>
            <a:ext cx="2318954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②图B和图C。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82099" y="2633663"/>
            <a:ext cx="817980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比值不相等，说明比不相等，所以这两张图片不像。</a:t>
            </a: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1852722" y="1659731"/>
            <a:ext cx="3801864" cy="937968"/>
            <a:chOff x="3794" y="3484"/>
            <a:chExt cx="7788" cy="1970"/>
          </a:xfrm>
        </p:grpSpPr>
        <p:sp>
          <p:nvSpPr>
            <p:cNvPr id="15364" name="文本框 5"/>
            <p:cNvSpPr txBox="1">
              <a:spLocks noChangeArrowheads="1"/>
            </p:cNvSpPr>
            <p:nvPr/>
          </p:nvSpPr>
          <p:spPr bwMode="auto">
            <a:xfrm>
              <a:off x="3794" y="3881"/>
              <a:ext cx="7609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宽与宽的比：</a:t>
              </a:r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2∶3＝ </a:t>
              </a:r>
            </a:p>
          </p:txBody>
        </p:sp>
        <p:grpSp>
          <p:nvGrpSpPr>
            <p:cNvPr id="15365" name="组合 7"/>
            <p:cNvGrpSpPr/>
            <p:nvPr/>
          </p:nvGrpSpPr>
          <p:grpSpPr bwMode="auto">
            <a:xfrm>
              <a:off x="10562" y="3484"/>
              <a:ext cx="1020" cy="1970"/>
              <a:chOff x="15343" y="6936"/>
              <a:chExt cx="1020" cy="1970"/>
            </a:xfrm>
          </p:grpSpPr>
          <p:sp>
            <p:nvSpPr>
              <p:cNvPr id="15366" name="文本框 15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</a:p>
            </p:txBody>
          </p:sp>
          <p:sp>
            <p:nvSpPr>
              <p:cNvPr id="15367" name="文本框 12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15343" y="7811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组合 33"/>
          <p:cNvGrpSpPr/>
          <p:nvPr/>
        </p:nvGrpSpPr>
        <p:grpSpPr bwMode="auto">
          <a:xfrm>
            <a:off x="1852722" y="810816"/>
            <a:ext cx="4225865" cy="937967"/>
            <a:chOff x="3794" y="1703"/>
            <a:chExt cx="8657" cy="1970"/>
          </a:xfrm>
        </p:grpSpPr>
        <p:sp>
          <p:nvSpPr>
            <p:cNvPr id="15370" name="文本框 4"/>
            <p:cNvSpPr txBox="1">
              <a:spLocks noChangeArrowheads="1"/>
            </p:cNvSpPr>
            <p:nvPr/>
          </p:nvSpPr>
          <p:spPr bwMode="auto">
            <a:xfrm>
              <a:off x="3794" y="2041"/>
              <a:ext cx="8657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长与长的比：</a:t>
              </a:r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3∶8＝</a:t>
              </a:r>
            </a:p>
          </p:txBody>
        </p:sp>
        <p:grpSp>
          <p:nvGrpSpPr>
            <p:cNvPr id="15371" name="组合 16"/>
            <p:cNvGrpSpPr/>
            <p:nvPr/>
          </p:nvGrpSpPr>
          <p:grpSpPr bwMode="auto">
            <a:xfrm>
              <a:off x="10562" y="1703"/>
              <a:ext cx="1020" cy="1970"/>
              <a:chOff x="15343" y="6936"/>
              <a:chExt cx="1020" cy="1970"/>
            </a:xfrm>
          </p:grpSpPr>
          <p:sp>
            <p:nvSpPr>
              <p:cNvPr id="15372" name="文本框 17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</a:p>
            </p:txBody>
          </p:sp>
          <p:sp>
            <p:nvSpPr>
              <p:cNvPr id="15373" name="文本框 22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15343" y="7811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组合 32"/>
          <p:cNvGrpSpPr/>
          <p:nvPr/>
        </p:nvGrpSpPr>
        <p:grpSpPr bwMode="auto">
          <a:xfrm>
            <a:off x="1050853" y="3392090"/>
            <a:ext cx="7281514" cy="1351361"/>
            <a:chOff x="266" y="7169"/>
            <a:chExt cx="14915" cy="2837"/>
          </a:xfrm>
        </p:grpSpPr>
        <p:grpSp>
          <p:nvGrpSpPr>
            <p:cNvPr id="15376" name="组合 28"/>
            <p:cNvGrpSpPr/>
            <p:nvPr/>
          </p:nvGrpSpPr>
          <p:grpSpPr bwMode="auto">
            <a:xfrm>
              <a:off x="266" y="7169"/>
              <a:ext cx="11367" cy="2837"/>
              <a:chOff x="266" y="7169"/>
              <a:chExt cx="11367" cy="2837"/>
            </a:xfrm>
          </p:grpSpPr>
          <p:sp>
            <p:nvSpPr>
              <p:cNvPr id="15377" name="文本框 24"/>
              <p:cNvSpPr txBox="1">
                <a:spLocks noChangeArrowheads="1"/>
              </p:cNvSpPr>
              <p:nvPr/>
            </p:nvSpPr>
            <p:spPr bwMode="auto">
              <a:xfrm>
                <a:off x="519" y="7195"/>
                <a:ext cx="10862" cy="2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我发现了如果两张图片长与长、宽与宽的比相等，图片就像，否则就不像。</a:t>
                </a:r>
                <a:endPara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8" name="矩形标注 27"/>
              <p:cNvSpPr/>
              <p:nvPr/>
            </p:nvSpPr>
            <p:spPr>
              <a:xfrm>
                <a:off x="266" y="7169"/>
                <a:ext cx="11367" cy="2812"/>
              </a:xfrm>
              <a:prstGeom prst="wedgeRectCallout">
                <a:avLst>
                  <a:gd name="adj1" fmla="val 60367"/>
                  <a:gd name="adj2" fmla="val -18342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15379" name="图片 31" descr="1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57" y="7499"/>
              <a:ext cx="2224" cy="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60941" y="1838325"/>
            <a:ext cx="229576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Calibri" panose="020F0502020204030204" pitchFamily="34" charset="0"/>
                <a:ea typeface="楷体" panose="02010609060101010101" pitchFamily="49" charset="-122"/>
              </a:rPr>
              <a:t>①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图A和图B。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913747" y="2455069"/>
            <a:ext cx="422659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长与宽的比：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6∶4＝1.5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913747" y="3201591"/>
            <a:ext cx="471357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图B长与宽的比：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3∶2＝1.5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04474" y="3979069"/>
            <a:ext cx="725832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比值相等，说明比相等，所以这两张图片像。</a:t>
            </a:r>
          </a:p>
        </p:txBody>
      </p:sp>
      <p:graphicFrame>
        <p:nvGraphicFramePr>
          <p:cNvPr id="17413" name="对象 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281521" y="2999185"/>
          <a:ext cx="703009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521" y="2999185"/>
                        <a:ext cx="703009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/>
          <p:cNvGrpSpPr/>
          <p:nvPr/>
        </p:nvGrpSpPr>
        <p:grpSpPr bwMode="auto">
          <a:xfrm>
            <a:off x="688363" y="241698"/>
            <a:ext cx="7767274" cy="1197769"/>
            <a:chOff x="1544" y="1166"/>
            <a:chExt cx="15909" cy="2514"/>
          </a:xfrm>
        </p:grpSpPr>
        <p:grpSp>
          <p:nvGrpSpPr>
            <p:cNvPr id="17415" name="组合 35"/>
            <p:cNvGrpSpPr/>
            <p:nvPr/>
          </p:nvGrpSpPr>
          <p:grpSpPr bwMode="auto">
            <a:xfrm>
              <a:off x="4574" y="1721"/>
              <a:ext cx="12879" cy="1732"/>
              <a:chOff x="5010" y="3904"/>
              <a:chExt cx="12878" cy="1733"/>
            </a:xfrm>
          </p:grpSpPr>
          <p:sp>
            <p:nvSpPr>
              <p:cNvPr id="38" name="圆角矩形标注 37"/>
              <p:cNvSpPr/>
              <p:nvPr/>
            </p:nvSpPr>
            <p:spPr>
              <a:xfrm>
                <a:off x="5010" y="3904"/>
                <a:ext cx="12878" cy="1733"/>
              </a:xfrm>
              <a:prstGeom prst="wedgeRoundRectCallout">
                <a:avLst>
                  <a:gd name="adj1" fmla="val -55870"/>
                  <a:gd name="adj2" fmla="val -6908"/>
                  <a:gd name="adj3" fmla="val 16667"/>
                </a:avLst>
              </a:prstGeom>
              <a:noFill/>
              <a:ln w="31750">
                <a:solidFill>
                  <a:srgbClr val="E300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7417" name="矩形 17"/>
              <p:cNvSpPr>
                <a:spLocks noChangeArrowheads="1"/>
              </p:cNvSpPr>
              <p:nvPr/>
            </p:nvSpPr>
            <p:spPr bwMode="auto">
              <a:xfrm>
                <a:off x="5468" y="4158"/>
                <a:ext cx="11968" cy="1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6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我们再通过两张图片长与宽的比来判断。</a:t>
                </a:r>
              </a:p>
            </p:txBody>
          </p:sp>
        </p:grpSp>
        <p:pic>
          <p:nvPicPr>
            <p:cNvPr id="17418" name="图片 1" descr="34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4" y="1166"/>
              <a:ext cx="2190" cy="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398696" y="354807"/>
            <a:ext cx="2229857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②图C和图E。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852722" y="1847850"/>
            <a:ext cx="4607395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图E长与宽的比：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12∶2＝6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82099" y="2588419"/>
            <a:ext cx="817980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比值不相等，说明比不相等，所以这两张图片不像。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1852722" y="810816"/>
            <a:ext cx="4353531" cy="937967"/>
            <a:chOff x="3794" y="1703"/>
            <a:chExt cx="8918" cy="1970"/>
          </a:xfrm>
        </p:grpSpPr>
        <p:sp>
          <p:nvSpPr>
            <p:cNvPr id="19461" name="文本框 4"/>
            <p:cNvSpPr txBox="1">
              <a:spLocks noChangeArrowheads="1"/>
            </p:cNvSpPr>
            <p:nvPr/>
          </p:nvSpPr>
          <p:spPr bwMode="auto">
            <a:xfrm>
              <a:off x="3794" y="2223"/>
              <a:ext cx="8657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图C长与宽的比：</a:t>
              </a:r>
              <a:r>
                <a:rPr lang="zh-CN" altLang="en-US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8∶3＝</a:t>
              </a:r>
            </a:p>
          </p:txBody>
        </p:sp>
        <p:grpSp>
          <p:nvGrpSpPr>
            <p:cNvPr id="19462" name="组合 16"/>
            <p:cNvGrpSpPr/>
            <p:nvPr/>
          </p:nvGrpSpPr>
          <p:grpSpPr bwMode="auto">
            <a:xfrm>
              <a:off x="11692" y="1703"/>
              <a:ext cx="1020" cy="1970"/>
              <a:chOff x="15343" y="6936"/>
              <a:chExt cx="1020" cy="1970"/>
            </a:xfrm>
          </p:grpSpPr>
          <p:sp>
            <p:nvSpPr>
              <p:cNvPr id="19463" name="文本框 17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</a:p>
            </p:txBody>
          </p:sp>
          <p:sp>
            <p:nvSpPr>
              <p:cNvPr id="19464" name="文本框 22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15343" y="7811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/>
          <p:cNvGrpSpPr/>
          <p:nvPr/>
        </p:nvGrpSpPr>
        <p:grpSpPr bwMode="auto">
          <a:xfrm>
            <a:off x="950772" y="3328987"/>
            <a:ext cx="7390138" cy="1396830"/>
            <a:chOff x="1947" y="6989"/>
            <a:chExt cx="15138" cy="2935"/>
          </a:xfrm>
        </p:grpSpPr>
        <p:grpSp>
          <p:nvGrpSpPr>
            <p:cNvPr id="19467" name="组合 28"/>
            <p:cNvGrpSpPr/>
            <p:nvPr/>
          </p:nvGrpSpPr>
          <p:grpSpPr bwMode="auto">
            <a:xfrm>
              <a:off x="1947" y="6989"/>
              <a:ext cx="11548" cy="2935"/>
              <a:chOff x="84" y="7011"/>
              <a:chExt cx="11548" cy="2935"/>
            </a:xfrm>
          </p:grpSpPr>
          <p:sp>
            <p:nvSpPr>
              <p:cNvPr id="19468" name="文本框 24"/>
              <p:cNvSpPr txBox="1">
                <a:spLocks noChangeArrowheads="1"/>
              </p:cNvSpPr>
              <p:nvPr/>
            </p:nvSpPr>
            <p:spPr bwMode="auto">
              <a:xfrm>
                <a:off x="395" y="7133"/>
                <a:ext cx="11041" cy="2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我发现了如果两张图片长与宽的比相等，这两张图片就像，否则就不像。</a:t>
                </a:r>
              </a:p>
            </p:txBody>
          </p:sp>
          <p:sp>
            <p:nvSpPr>
              <p:cNvPr id="28" name="矩形标注 27"/>
              <p:cNvSpPr/>
              <p:nvPr/>
            </p:nvSpPr>
            <p:spPr>
              <a:xfrm>
                <a:off x="84" y="7011"/>
                <a:ext cx="11548" cy="2902"/>
              </a:xfrm>
              <a:prstGeom prst="wedgeRectCallout">
                <a:avLst>
                  <a:gd name="adj1" fmla="val 60367"/>
                  <a:gd name="adj2" fmla="val -18342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19470" name="图片 2" descr="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83" y="6989"/>
              <a:ext cx="1802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04f8f90-6b9a-4f37-b4da-a82f96252237}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1869</Words>
  <Application>Microsoft Office PowerPoint</Application>
  <PresentationFormat>全屏显示(16:9)</PresentationFormat>
  <Paragraphs>294</Paragraphs>
  <Slides>37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2023-01-16T16:23:33Z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4D9EEDC35345463CBD22C612C1AE7C60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