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256" r:id="rId21"/>
  </p:sldIdLst>
  <p:sldSz cx="12192000" cy="6858000"/>
  <p:notesSz cx="6858000" cy="9144000"/>
  <p:embeddedFontLst>
    <p:embeddedFont>
      <p:font typeface="黑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方正舒体" panose="02010601030101010101" pitchFamily="2" charset="-122"/>
      <p:regular r:id="rId31"/>
    </p:embeddedFont>
    <p:embeddedFont>
      <p:font typeface="FandolFang R" panose="02010600030101010101" charset="-122"/>
      <p:regular r:id="rId32"/>
    </p:embeddedFont>
    <p:embeddedFont>
      <p:font typeface="演示斜黑体" panose="02010600030101010101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6580CE5-3E6B-47DA-8536-615BAB0EF75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5F633186-0B28-4A7D-A055-B3116251E72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33186-0B28-4A7D-A055-B3116251E7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33186-0B28-4A7D-A055-B3116251E72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1041" r="1" b="347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83545" y="4104586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34781" y="924281"/>
            <a:ext cx="5634889" cy="2292786"/>
            <a:chOff x="5717367" y="2106980"/>
            <a:chExt cx="5634889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5717367" y="2106980"/>
              <a:ext cx="547366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鸟的天堂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4902196" y="955336"/>
            <a:ext cx="6586472" cy="4965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）我们的船渐渐逼近榕树了。我有机会看清它的真面目，真是一株大树，枝干的数目不可计数。枝上又生根，有许多根直垂到地上，伸进泥土里。一部分树枝垂到水面，从远处看，就像一株大树卧在水面上。</a:t>
            </a:r>
          </a:p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榕树正在茂盛的时期，好像把它的全部生命力展示给我们看。那么多的绿叶，一簇堆在另一簇上面，不留一点儿缝隙。那翠绿的颜色，明亮地照耀着我们的眼睛，似乎每一片绿叶上都有一个新的生命在颤动。这美丽的南国的树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</a:p>
        </p:txBody>
      </p:sp>
      <p:sp>
        <p:nvSpPr>
          <p:cNvPr id="6" name="圆角矩形 3"/>
          <p:cNvSpPr/>
          <p:nvPr/>
        </p:nvSpPr>
        <p:spPr>
          <a:xfrm>
            <a:off x="571531" y="2148117"/>
            <a:ext cx="4240714" cy="1289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702" y="2320468"/>
            <a:ext cx="4127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照应上文，从整体上表明了榕树的高大茂盛，“不计可数”从枝干的角度说明枝繁叶茂。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800778" y="3588125"/>
            <a:ext cx="3949614" cy="503215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准确生动刻画榕树姿态的可爱。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398657" y="1464964"/>
            <a:ext cx="165462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55229" y="1892751"/>
            <a:ext cx="450706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95736" y="2403875"/>
            <a:ext cx="235298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44"/>
          <p:cNvSpPr txBox="1"/>
          <p:nvPr/>
        </p:nvSpPr>
        <p:spPr>
          <a:xfrm>
            <a:off x="901460" y="4906751"/>
            <a:ext cx="3612754" cy="104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联想，表达作者对充满勃勃生机的榕树的赞美。</a:t>
            </a:r>
          </a:p>
        </p:txBody>
      </p:sp>
      <p:sp>
        <p:nvSpPr>
          <p:cNvPr id="13" name="椭圆 12"/>
          <p:cNvSpPr/>
          <p:nvPr/>
        </p:nvSpPr>
        <p:spPr>
          <a:xfrm>
            <a:off x="10930067" y="2890157"/>
            <a:ext cx="116113" cy="1555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139038" y="4302489"/>
            <a:ext cx="116113" cy="1555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661482" y="4394237"/>
            <a:ext cx="3949614" cy="503215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叶子多而密，突出榕树茂盛。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545287" y="4860923"/>
            <a:ext cx="261626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914432" y="5310866"/>
            <a:ext cx="624712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14432" y="5775323"/>
            <a:ext cx="198130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36"/>
          <p:cNvSpPr txBox="1"/>
          <p:nvPr/>
        </p:nvSpPr>
        <p:spPr>
          <a:xfrm>
            <a:off x="1476671" y="1464964"/>
            <a:ext cx="3425525" cy="54745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由远及近的顺序介绍榕树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2" grpId="0"/>
      <p:bldP spid="13" grpId="0" animBg="1"/>
      <p:bldP spid="14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920342" y="1374436"/>
            <a:ext cx="6332666" cy="39908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船在树下泊了片刻。岸上很湿，我们没有上去。朋友说这里是“鸟的天堂”，有许多鸟在这树上做巢，农民不许人去捉它们。我仿佛听见几只鸟扑翅的声音，等我注意去看，却不见一只鸟的影儿。只有无数的树根立在地上，像许多根木桩。土地是湿的，大概涨潮的时候河水会冲上岸去。“鸟的天堂”里没有一只鸟，我不禁这样想。于是船开了，一个朋友拨着桨，船缓缓地移向河中心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219201" y="1869473"/>
            <a:ext cx="3439886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219200" y="1905859"/>
            <a:ext cx="3585029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意思是停留了一会儿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017356" y="2759937"/>
            <a:ext cx="3704707" cy="1400896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补充说明作用。点明文章主题，为下文描写“鸟的天堂”埋下伏笔。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76447" y="1884064"/>
            <a:ext cx="224183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45212" y="2346097"/>
            <a:ext cx="506838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080405" y="2817993"/>
            <a:ext cx="4150681" cy="2491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44"/>
          <p:cNvSpPr txBox="1"/>
          <p:nvPr/>
        </p:nvSpPr>
        <p:spPr>
          <a:xfrm>
            <a:off x="1109309" y="4538276"/>
            <a:ext cx="361275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写“我们”第一次经过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鸟的天堂“没有看见鸟。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494155" y="1496852"/>
            <a:ext cx="8626740" cy="2169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）第二天，我们划着船到一个朋友的家乡去。那是个有山有塔的地方。从学校出发，我们又经过那“鸟的天堂”。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）这一次是在早晨。阳光照耀在水面，在树梢，一切都显得更加光明了。我们又把船在树下泊了片刻。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5246" y="3872355"/>
            <a:ext cx="1808860" cy="651455"/>
          </a:xfrm>
          <a:prstGeom prst="wedgeRoundRectCallout">
            <a:avLst>
              <a:gd name="adj1" fmla="val 26852"/>
              <a:gd name="adj2" fmla="val -9739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环境描写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4717143" y="3666677"/>
            <a:ext cx="6249508" cy="588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点明时间，为下文描写看到的景象作铺垫。</a:t>
            </a:r>
          </a:p>
        </p:txBody>
      </p:sp>
      <p:sp>
        <p:nvSpPr>
          <p:cNvPr id="7" name="TextBox 27"/>
          <p:cNvSpPr txBox="1"/>
          <p:nvPr/>
        </p:nvSpPr>
        <p:spPr>
          <a:xfrm>
            <a:off x="1256052" y="4740061"/>
            <a:ext cx="5389836" cy="1135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为鸟儿出场布置了一个光亮舒适的大舞台，同时表达出了作者愉快的心情。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777147" y="3092450"/>
            <a:ext cx="1939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674489" y="1608455"/>
            <a:ext cx="6793588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起初周围是静寂的。后来忽然起了一声鸟叫。我们把手一拍，便看见一只大鸟飞了起来。接着又看见第二只，第三只。我们继续拍掌，树上就变得热闹了，到处都是鸟声，到处都是鸟影。大的，小的，花的，黑的，有的站在树枝上叫，有的飞起来，有的在扑翅膀。</a:t>
            </a:r>
          </a:p>
        </p:txBody>
      </p:sp>
      <p:sp>
        <p:nvSpPr>
          <p:cNvPr id="10" name="TextBox 29"/>
          <p:cNvSpPr txBox="1"/>
          <p:nvPr/>
        </p:nvSpPr>
        <p:spPr>
          <a:xfrm>
            <a:off x="7468077" y="1889067"/>
            <a:ext cx="3920503" cy="1142813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数量、种类、姿态三个方面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突出鸟的众多、鸟的欢腾。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30"/>
          <p:cNvSpPr/>
          <p:nvPr/>
        </p:nvSpPr>
        <p:spPr>
          <a:xfrm>
            <a:off x="7334478" y="3693979"/>
            <a:ext cx="2093850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7395223" y="3646585"/>
            <a:ext cx="2450524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鸟的种类多。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5290421" y="4600277"/>
            <a:ext cx="3746482" cy="547458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排比，鸟的姿态多。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404050" y="4394199"/>
            <a:ext cx="32789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142145" y="4394199"/>
            <a:ext cx="65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404050" y="4916709"/>
            <a:ext cx="5381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06370" y="4931227"/>
            <a:ext cx="5381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2"/>
          <p:cNvSpPr txBox="1"/>
          <p:nvPr/>
        </p:nvSpPr>
        <p:spPr>
          <a:xfrm>
            <a:off x="2082928" y="5157578"/>
            <a:ext cx="250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74489" y="1997839"/>
            <a:ext cx="6793588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）我注意地看着，眼睛应接不暇，看清楚了这只，又错过了那只，看见了那只，另一只又飞起来了。一只画眉鸟飞了出来，被我们的掌声一吓，又飞进了叶丛，站在一根小枝上兴奋地叫着，那歌声真好听。</a:t>
            </a:r>
          </a:p>
        </p:txBody>
      </p:sp>
      <p:sp>
        <p:nvSpPr>
          <p:cNvPr id="4" name="TextBox 29"/>
          <p:cNvSpPr txBox="1"/>
          <p:nvPr/>
        </p:nvSpPr>
        <p:spPr>
          <a:xfrm>
            <a:off x="7468077" y="2278451"/>
            <a:ext cx="3920503" cy="1696811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点面结合：将鸟儿自由自在、无忧无虑的生活刻画得更加具体、形象。</a:t>
            </a:r>
          </a:p>
        </p:txBody>
      </p:sp>
      <p:sp>
        <p:nvSpPr>
          <p:cNvPr id="6" name="圆角矩形 30"/>
          <p:cNvSpPr/>
          <p:nvPr/>
        </p:nvSpPr>
        <p:spPr>
          <a:xfrm>
            <a:off x="5984557" y="1386428"/>
            <a:ext cx="3212365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6028544" y="1446204"/>
            <a:ext cx="3399783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鸟儿多，作者看不过来。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5392638" y="4560079"/>
            <a:ext cx="2812415" cy="588816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群鸟欢腾的景象。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073511" y="2562896"/>
            <a:ext cx="11830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80691" y="3636953"/>
            <a:ext cx="16958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/>
          <p:nvPr/>
        </p:nvSpPr>
        <p:spPr>
          <a:xfrm>
            <a:off x="2564816" y="5130406"/>
            <a:ext cx="250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408555" y="1661952"/>
            <a:ext cx="8626740" cy="1609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）当小船向着高塔下面的乡村划去的时候，我回头看那被抛在后面的茂盛的榕树。我感到一点儿留恋。昨天是我的眼睛骗了我，那“鸟的天堂”的确是鸟的天堂啊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9660" y="3474232"/>
            <a:ext cx="2792614" cy="1167554"/>
          </a:xfrm>
          <a:prstGeom prst="wedgeRoundRectCallout">
            <a:avLst>
              <a:gd name="adj1" fmla="val 32569"/>
              <a:gd name="adj2" fmla="val -7226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作者引用别人的话，指的是那棵榕树。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2170452" y="4905161"/>
            <a:ext cx="5389836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写作者对鸟的天堂的留恋、赞美之情。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121725" y="3257550"/>
            <a:ext cx="11396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62018" y="3264981"/>
            <a:ext cx="11396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3"/>
          <p:cNvSpPr txBox="1"/>
          <p:nvPr/>
        </p:nvSpPr>
        <p:spPr>
          <a:xfrm>
            <a:off x="5547461" y="3577138"/>
            <a:ext cx="5487834" cy="605698"/>
          </a:xfrm>
          <a:prstGeom prst="wedgeRoundRectCallout">
            <a:avLst>
              <a:gd name="adj1" fmla="val -39164"/>
              <a:gd name="adj2" fmla="val -1017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鸟儿生活的十分自由、幸福，真像在天堂。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165599" y="3031484"/>
            <a:ext cx="759161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一是突出榕树是鸟儿自由自在、快乐生活的家园。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二是既表达了对榕树的赞美，又给读者以无穷想象。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以“一株大榕树”为题显得在平淡，缺乏联想，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没有意蕴。</a:t>
            </a:r>
          </a:p>
        </p:txBody>
      </p:sp>
      <p:sp>
        <p:nvSpPr>
          <p:cNvPr id="4" name="矩形 3"/>
          <p:cNvSpPr/>
          <p:nvPr/>
        </p:nvSpPr>
        <p:spPr>
          <a:xfrm>
            <a:off x="1342960" y="1518192"/>
            <a:ext cx="925716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思考：作者为什么以“鸟的天堂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而不是“一株大榕树”为题？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3480" r="10927" b="10717"/>
          <a:stretch>
            <a:fillRect/>
          </a:stretch>
        </p:blipFill>
        <p:spPr>
          <a:xfrm>
            <a:off x="939801" y="2845796"/>
            <a:ext cx="2984500" cy="267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矩形 2"/>
          <p:cNvSpPr/>
          <p:nvPr/>
        </p:nvSpPr>
        <p:spPr>
          <a:xfrm>
            <a:off x="4425431" y="3085728"/>
            <a:ext cx="6711464" cy="2308324"/>
          </a:xfrm>
          <a:prstGeom prst="rect">
            <a:avLst/>
          </a:prstGeom>
          <a:noFill/>
          <a:ln w="95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本文记叙了作者和他的朋友两次经过“鸟的天堂”的所见所闻，具体描写了傍晚静态的榕树和早晨群鸟活动的景象，表达了作者对“鸟的天堂”的喜爱及对大自然生命力的赞美之情。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6869031" y="1619447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  <p:pic>
        <p:nvPicPr>
          <p:cNvPr id="9" name="Picture 2" descr="https://timgsa.baidu.com/timg?image&amp;quality=80&amp;size=b9999_10000&amp;sec=1569074135775&amp;di=c894e5310c7e4fb459555613e41e3f9e&amp;imgtype=0&amp;src=http%3A%2F%2Ftxt25-2.book118.com%2F2017%2F1230%2Fbook146528%2F146527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222"/>
          <a:stretch>
            <a:fillRect/>
          </a:stretch>
        </p:blipFill>
        <p:spPr bwMode="auto">
          <a:xfrm>
            <a:off x="795606" y="2536551"/>
            <a:ext cx="3187114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8" name="矩形 19"/>
          <p:cNvSpPr/>
          <p:nvPr/>
        </p:nvSpPr>
        <p:spPr>
          <a:xfrm>
            <a:off x="1621970" y="1414251"/>
            <a:ext cx="449353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一、在括号里填上恰当的词语。</a:t>
            </a:r>
          </a:p>
        </p:txBody>
      </p:sp>
      <p:sp>
        <p:nvSpPr>
          <p:cNvPr id="10" name="Rectangle 2"/>
          <p:cNvSpPr/>
          <p:nvPr/>
        </p:nvSpPr>
        <p:spPr>
          <a:xfrm>
            <a:off x="1540320" y="2095927"/>
            <a:ext cx="10292425" cy="220464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的叶子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的榕树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的红霞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的枝干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地划着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地移动</a:t>
            </a:r>
          </a:p>
        </p:txBody>
      </p:sp>
      <p:sp>
        <p:nvSpPr>
          <p:cNvPr id="11" name="矩形 10"/>
          <p:cNvSpPr/>
          <p:nvPr/>
        </p:nvSpPr>
        <p:spPr>
          <a:xfrm>
            <a:off x="1753458" y="2354355"/>
            <a:ext cx="15277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翠绿</a:t>
            </a:r>
          </a:p>
        </p:txBody>
      </p:sp>
      <p:sp>
        <p:nvSpPr>
          <p:cNvPr id="12" name="矩形 11"/>
          <p:cNvSpPr/>
          <p:nvPr/>
        </p:nvSpPr>
        <p:spPr>
          <a:xfrm>
            <a:off x="4338302" y="2354355"/>
            <a:ext cx="1432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茂盛 </a:t>
            </a:r>
          </a:p>
        </p:txBody>
      </p:sp>
      <p:sp>
        <p:nvSpPr>
          <p:cNvPr id="13" name="矩形 12"/>
          <p:cNvSpPr/>
          <p:nvPr/>
        </p:nvSpPr>
        <p:spPr>
          <a:xfrm>
            <a:off x="4235908" y="3118166"/>
            <a:ext cx="163725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不可计数 </a:t>
            </a:r>
          </a:p>
        </p:txBody>
      </p:sp>
      <p:sp>
        <p:nvSpPr>
          <p:cNvPr id="14" name="矩形 13"/>
          <p:cNvSpPr/>
          <p:nvPr/>
        </p:nvSpPr>
        <p:spPr>
          <a:xfrm>
            <a:off x="1621970" y="3838904"/>
            <a:ext cx="15576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有规律</a:t>
            </a:r>
          </a:p>
        </p:txBody>
      </p:sp>
      <p:sp>
        <p:nvSpPr>
          <p:cNvPr id="15" name="矩形 14"/>
          <p:cNvSpPr/>
          <p:nvPr/>
        </p:nvSpPr>
        <p:spPr>
          <a:xfrm>
            <a:off x="1728285" y="3112109"/>
            <a:ext cx="15528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灿烂 </a:t>
            </a:r>
          </a:p>
        </p:txBody>
      </p:sp>
      <p:sp>
        <p:nvSpPr>
          <p:cNvPr id="16" name="矩形 15"/>
          <p:cNvSpPr/>
          <p:nvPr/>
        </p:nvSpPr>
        <p:spPr>
          <a:xfrm>
            <a:off x="4219057" y="3838904"/>
            <a:ext cx="16709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缓缓 </a:t>
            </a:r>
          </a:p>
        </p:txBody>
      </p:sp>
      <p:sp>
        <p:nvSpPr>
          <p:cNvPr id="17" name="圆角矩形 8"/>
          <p:cNvSpPr/>
          <p:nvPr/>
        </p:nvSpPr>
        <p:spPr>
          <a:xfrm>
            <a:off x="893762" y="1414252"/>
            <a:ext cx="8086160" cy="3317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  <p:sp>
        <p:nvSpPr>
          <p:cNvPr id="18" name="Text Box 3"/>
          <p:cNvSpPr txBox="1"/>
          <p:nvPr/>
        </p:nvSpPr>
        <p:spPr>
          <a:xfrm>
            <a:off x="1626314" y="1488483"/>
            <a:ext cx="588962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二、根据内容填空。</a:t>
            </a:r>
          </a:p>
        </p:txBody>
      </p:sp>
      <p:sp>
        <p:nvSpPr>
          <p:cNvPr id="19" name="矩形 8"/>
          <p:cNvSpPr/>
          <p:nvPr/>
        </p:nvSpPr>
        <p:spPr>
          <a:xfrm>
            <a:off x="893989" y="2117375"/>
            <a:ext cx="8509272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作者第一次是在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经过鸟的天堂，看到的是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作者第二次是在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经过鸟的天堂，看到的是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8"/>
          <p:cNvSpPr/>
          <p:nvPr/>
        </p:nvSpPr>
        <p:spPr>
          <a:xfrm>
            <a:off x="924957" y="1611078"/>
            <a:ext cx="8497570" cy="288607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31076" y="2345098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傍晚</a:t>
            </a:r>
          </a:p>
        </p:txBody>
      </p:sp>
      <p:sp>
        <p:nvSpPr>
          <p:cNvPr id="22" name="矩形 21"/>
          <p:cNvSpPr/>
          <p:nvPr/>
        </p:nvSpPr>
        <p:spPr>
          <a:xfrm>
            <a:off x="1113063" y="2967335"/>
            <a:ext cx="387798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高大茂盛、充满生机的榕树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70475" y="3080754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早上</a:t>
            </a:r>
          </a:p>
        </p:txBody>
      </p:sp>
      <p:sp>
        <p:nvSpPr>
          <p:cNvPr id="24" name="矩形 23"/>
          <p:cNvSpPr/>
          <p:nvPr/>
        </p:nvSpPr>
        <p:spPr>
          <a:xfrm>
            <a:off x="4435767" y="3732244"/>
            <a:ext cx="295465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群鸟纷飞的热闹景象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5435" y="2196920"/>
            <a:ext cx="6451460" cy="2954655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巴金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1904—2005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），原名李尧棠，字芾甘，四川成都人。作家、社会活动家、翻译家。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主要作品：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“爱情三部曲”（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）和“激流三部曲”（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" name="Picture 2" descr="https://timgsa.baidu.com/timg?image&amp;quality=80&amp;size=b9999_10000&amp;sec=1569074567503&amp;di=87718fa41648a496bc853822b1a4ca99&amp;imgtype=0&amp;src=http%3A%2F%2Fphotocdn.sohu.com%2F20120217%2FImg335044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45" y="2225833"/>
            <a:ext cx="2735401" cy="30850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1041" r="1" b="347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83545" y="4104586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34781" y="924281"/>
            <a:ext cx="5634889" cy="2292786"/>
            <a:chOff x="5717367" y="2106980"/>
            <a:chExt cx="5634889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5717367" y="2106980"/>
              <a:ext cx="547366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1064657" y="2254527"/>
            <a:ext cx="87143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树      木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桩</a:t>
            </a:r>
          </a:p>
        </p:txBody>
      </p:sp>
      <p:sp>
        <p:nvSpPr>
          <p:cNvPr id="8" name="矩形 7"/>
          <p:cNvSpPr/>
          <p:nvPr/>
        </p:nvSpPr>
        <p:spPr>
          <a:xfrm>
            <a:off x="1153557" y="1763626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róng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zhuāng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1153557" y="3691215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涨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应接不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暇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抛</a:t>
            </a:r>
          </a:p>
        </p:txBody>
      </p:sp>
      <p:sp>
        <p:nvSpPr>
          <p:cNvPr id="10" name="矩形 9"/>
          <p:cNvSpPr/>
          <p:nvPr/>
        </p:nvSpPr>
        <p:spPr>
          <a:xfrm>
            <a:off x="1153557" y="3260367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571676"/>
            <a:ext cx="6096000" cy="28048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灿烂：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规律：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颤动：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不可计数：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应接不暇：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33861" y="1574470"/>
            <a:ext cx="7798610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光彩鲜明耀眼。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有规律。本课指有一定的节奏、节拍。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短促而频繁地振动。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没有办法统计数目，形容非常多。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原指美景繁多，看不过来。后形容来人或事情太多，接待应付不过来。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65722" y="1790017"/>
            <a:ext cx="726055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(1—4)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：讲傍晚作者和朋友们划船出去游玩。</a:t>
            </a:r>
          </a:p>
        </p:txBody>
      </p:sp>
      <p:sp>
        <p:nvSpPr>
          <p:cNvPr id="7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9135" y="2763161"/>
            <a:ext cx="939643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(5—9)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：第一次经过“鸟的天堂”时所看到的景色。</a:t>
            </a:r>
          </a:p>
        </p:txBody>
      </p:sp>
      <p:sp>
        <p:nvSpPr>
          <p:cNvPr id="8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5720" y="3632657"/>
            <a:ext cx="85030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(10—13)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：又一次经过“鸟的天堂”时看到的景色。</a:t>
            </a:r>
          </a:p>
        </p:txBody>
      </p:sp>
      <p:sp>
        <p:nvSpPr>
          <p:cNvPr id="9" name="Freeform 48"/>
          <p:cNvSpPr/>
          <p:nvPr>
            <p:custDataLst>
              <p:tags r:id="rId4"/>
            </p:custDataLst>
          </p:nvPr>
        </p:nvSpPr>
        <p:spPr bwMode="auto">
          <a:xfrm>
            <a:off x="1829135" y="1859866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52"/>
          <p:cNvSpPr/>
          <p:nvPr>
            <p:custDataLst>
              <p:tags r:id="rId5"/>
            </p:custDataLst>
          </p:nvPr>
        </p:nvSpPr>
        <p:spPr bwMode="auto">
          <a:xfrm>
            <a:off x="1168260" y="2770643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56"/>
          <p:cNvSpPr/>
          <p:nvPr>
            <p:custDataLst>
              <p:tags r:id="rId6"/>
            </p:custDataLst>
          </p:nvPr>
        </p:nvSpPr>
        <p:spPr bwMode="auto">
          <a:xfrm>
            <a:off x="1829135" y="3631524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1504" y="4633912"/>
            <a:ext cx="8480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第四部分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(14)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：写作者自己对“鸟的天堂”的留恋和赞美。</a:t>
            </a:r>
          </a:p>
        </p:txBody>
      </p:sp>
      <p:sp>
        <p:nvSpPr>
          <p:cNvPr id="13" name="Freeform 56"/>
          <p:cNvSpPr/>
          <p:nvPr>
            <p:custDataLst>
              <p:tags r:id="rId8"/>
            </p:custDataLst>
          </p:nvPr>
        </p:nvSpPr>
        <p:spPr bwMode="auto">
          <a:xfrm>
            <a:off x="1264919" y="4705349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4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80348" y="1798396"/>
            <a:ext cx="49232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第一次经过：傍晚时分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04636" y="3579735"/>
            <a:ext cx="392146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第二次经过：早晨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48"/>
          <p:cNvSpPr/>
          <p:nvPr>
            <p:custDataLst>
              <p:tags r:id="rId3"/>
            </p:custDataLst>
          </p:nvPr>
        </p:nvSpPr>
        <p:spPr bwMode="auto">
          <a:xfrm>
            <a:off x="1043761" y="1868245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2"/>
          <p:cNvSpPr/>
          <p:nvPr>
            <p:custDataLst>
              <p:tags r:id="rId4"/>
            </p:custDataLst>
          </p:nvPr>
        </p:nvSpPr>
        <p:spPr bwMode="auto">
          <a:xfrm>
            <a:off x="1043761" y="3587217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483485" y="2755900"/>
            <a:ext cx="635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看到一株高大茂盛、充满生机的榕树。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2465478" y="4458298"/>
            <a:ext cx="635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看到了群鸟欢腾的景象。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940323" y="1627279"/>
            <a:ext cx="7923933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）我们吃过晚饭，热气已经退了。太阳落下了山坡，只留下一段灿烂的红霞在天边。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69298" y="599218"/>
            <a:ext cx="2083989" cy="743040"/>
          </a:xfrm>
          <a:prstGeom prst="wedgeRoundRectCallout">
            <a:avLst>
              <a:gd name="adj1" fmla="val -109608"/>
              <a:gd name="adj2" fmla="val 83644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环境描写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924957" y="3031879"/>
            <a:ext cx="6249508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傍晚清凉，环境优美，为下文写“我们”欣赏美丽的自然风光作了铺垫。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354793" y="4764822"/>
            <a:ext cx="5389836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交代“我们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出发的时间是傍晚。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5536054" y="1193610"/>
            <a:ext cx="5986838" cy="46166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）我们走过一段石子路，很快就到了河边。在河边大树下，我们发现了几只小船。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）我们陆续跳上一只船。一个朋友解开了绳，拿起竹竿一拨，船缓缓地动了，向河中心移去。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）河面很宽，白茫茫的水上没有一点波浪。船平静地在水面移动。三支桨有规律地在水里划，那声音就像一支乐曲。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1241" y="2294148"/>
            <a:ext cx="437556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动作敏捷，朋友划船技术熟练。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674489" y="4082506"/>
            <a:ext cx="4861565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写出划浆声的悦耳，表现了河面的平静及“我们”愉悦的心情。</a:t>
            </a:r>
          </a:p>
        </p:txBody>
      </p:sp>
      <p:sp>
        <p:nvSpPr>
          <p:cNvPr id="15" name="椭圆 14"/>
          <p:cNvSpPr/>
          <p:nvPr/>
        </p:nvSpPr>
        <p:spPr>
          <a:xfrm>
            <a:off x="8064811" y="2657246"/>
            <a:ext cx="145142" cy="167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899534" y="2657246"/>
            <a:ext cx="145142" cy="167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530355" y="3201531"/>
            <a:ext cx="145142" cy="167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84983" y="3193836"/>
            <a:ext cx="145142" cy="167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920790" y="4682671"/>
            <a:ext cx="2293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662333" y="5255985"/>
            <a:ext cx="37443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3"/>
          <p:cNvSpPr txBox="1"/>
          <p:nvPr/>
        </p:nvSpPr>
        <p:spPr>
          <a:xfrm>
            <a:off x="6935288" y="5403192"/>
            <a:ext cx="1594185" cy="559941"/>
          </a:xfrm>
          <a:prstGeom prst="wedgeRoundRectCallout">
            <a:avLst>
              <a:gd name="adj1" fmla="val 46189"/>
              <a:gd name="adj2" fmla="val -103671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比喻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799366" y="1722755"/>
            <a:ext cx="6234258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）在一个地方，河面变窄了。一簇簇树叶伸到水面上。树叶真绿得可爱。那是许多株茂盛的榕树，看不出主干在什么地方。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）当我说许多株榕树的时候，朋友们马上纠正我的错误。一个朋友说那里只有一株榕树，另一个朋友说是两株。我见过不少榕树，这样大的还是第一次看见。</a:t>
            </a:r>
          </a:p>
        </p:txBody>
      </p:sp>
      <p:sp>
        <p:nvSpPr>
          <p:cNvPr id="4" name="TextBox 29"/>
          <p:cNvSpPr txBox="1"/>
          <p:nvPr/>
        </p:nvSpPr>
        <p:spPr>
          <a:xfrm>
            <a:off x="7592954" y="1553424"/>
            <a:ext cx="3057246" cy="547458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从侧面表现榕树非常大。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30"/>
          <p:cNvSpPr/>
          <p:nvPr/>
        </p:nvSpPr>
        <p:spPr>
          <a:xfrm>
            <a:off x="7621237" y="2420167"/>
            <a:ext cx="3753740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7592954" y="2442039"/>
            <a:ext cx="3673627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榕树枝叶茂盛，树叶漂亮。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7520099" y="3728320"/>
            <a:ext cx="3746482" cy="1055289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“我们”的争论从侧面写出了榕树非常大的特点。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42400" y="2287814"/>
            <a:ext cx="9434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84809" y="2299545"/>
            <a:ext cx="9434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97633" y="2861128"/>
            <a:ext cx="19313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宽屏</PresentationFormat>
  <Paragraphs>139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2020-10-09T06:10:00Z</dcterms:created>
  <dcterms:modified xsi:type="dcterms:W3CDTF">2023-01-10T10:31:27Z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AC0092127414483FA549477D179CADEB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