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11" r:id="rId2"/>
    <p:sldId id="292" r:id="rId3"/>
    <p:sldId id="293" r:id="rId4"/>
    <p:sldId id="294" r:id="rId5"/>
    <p:sldId id="295" r:id="rId6"/>
    <p:sldId id="296" r:id="rId7"/>
    <p:sldId id="297" r:id="rId8"/>
    <p:sldId id="308" r:id="rId9"/>
    <p:sldId id="310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12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8">
          <p15:clr>
            <a:srgbClr val="A4A3A4"/>
          </p15:clr>
        </p15:guide>
        <p15:guide id="2" pos="27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6F5C5"/>
    <a:srgbClr val="FF0000"/>
    <a:srgbClr val="0000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88"/>
        <p:guide pos="27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71DA958-8622-49EF-BA72-1E1314594C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DA958-8622-49EF-BA72-1E1314594C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0B222-1CBE-4856-B462-89EC32D0CBF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76F-C3BF-45E0-823F-E4E7E40A697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83C9-AA19-4CE0-91A7-585D072073E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2C61-0627-492F-9069-002AFED41D4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4AC57-1C19-454A-A293-FB20DE37CD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85A04-5D35-43DF-9EFA-020171CF2FE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C3BA-24F0-4F71-8012-B9E9DD41438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9F892-8077-4B27-8D53-F6E45A19A64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95921-CEBF-42D2-83AC-9B5B90E6D94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F733C-BA74-4139-B3C2-1CDF9D13141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F74AEE5-9E0A-4E96-B638-D1E609D5BF0A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140" descr="11997870_409073"/>
          <p:cNvPicPr>
            <a:picLocks noChangeAspect="1" noChangeArrowheads="1"/>
          </p:cNvPicPr>
          <p:nvPr/>
        </p:nvPicPr>
        <p:blipFill>
          <a:blip r:embed="rId3" cstate="email">
            <a:lum bright="6000"/>
          </a:blip>
          <a:srcRect/>
          <a:stretch>
            <a:fillRect/>
          </a:stretch>
        </p:blipFill>
        <p:spPr bwMode="auto">
          <a:xfrm>
            <a:off x="6443664" y="3877866"/>
            <a:ext cx="2700337" cy="126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483518"/>
            <a:ext cx="91440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整式的乘除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48424" y="1959973"/>
            <a:ext cx="36471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</a:t>
            </a:r>
            <a:r>
              <a:rPr lang="zh-CN" altLang="en-US" sz="5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式的乘法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851290" y="3086428"/>
            <a:ext cx="144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9720" y="4307037"/>
            <a:ext cx="916372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"/>
          <p:cNvGraphicFramePr/>
          <p:nvPr/>
        </p:nvGraphicFramePr>
        <p:xfrm>
          <a:off x="827584" y="1059582"/>
          <a:ext cx="6238875" cy="45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3" imgW="1777365" imgH="228600" progId="Equation.DSMT4">
                  <p:embed/>
                </p:oleObj>
              </mc:Choice>
              <mc:Fallback>
                <p:oleObj r:id="rId3" imgW="1777365" imgH="2286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2"/>
                        <a:ext cx="6238875" cy="459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250826" y="465535"/>
            <a:ext cx="7777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判别下列解法是否正确，若错请说出理由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Group 69"/>
          <p:cNvGrpSpPr/>
          <p:nvPr/>
        </p:nvGrpSpPr>
        <p:grpSpPr bwMode="auto">
          <a:xfrm>
            <a:off x="357188" y="1600201"/>
            <a:ext cx="7859712" cy="2564606"/>
            <a:chOff x="301" y="1007"/>
            <a:chExt cx="4783" cy="2146"/>
          </a:xfrm>
        </p:grpSpPr>
        <p:sp>
          <p:nvSpPr>
            <p:cNvPr id="12292" name="Text Box 42"/>
            <p:cNvSpPr txBox="1">
              <a:spLocks noChangeArrowheads="1"/>
            </p:cNvSpPr>
            <p:nvPr/>
          </p:nvSpPr>
          <p:spPr bwMode="auto">
            <a:xfrm>
              <a:off x="301" y="1049"/>
              <a:ext cx="98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dist"/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解：原式</a:t>
              </a:r>
            </a:p>
          </p:txBody>
        </p:sp>
        <p:grpSp>
          <p:nvGrpSpPr>
            <p:cNvPr id="12293" name="Group 65"/>
            <p:cNvGrpSpPr/>
            <p:nvPr/>
          </p:nvGrpSpPr>
          <p:grpSpPr bwMode="auto">
            <a:xfrm>
              <a:off x="1287" y="1007"/>
              <a:ext cx="3797" cy="2146"/>
              <a:chOff x="1287" y="874"/>
              <a:chExt cx="3797" cy="1132"/>
            </a:xfrm>
          </p:grpSpPr>
          <p:graphicFrame>
            <p:nvGraphicFramePr>
              <p:cNvPr id="12294" name="Object 4"/>
              <p:cNvGraphicFramePr/>
              <p:nvPr/>
            </p:nvGraphicFramePr>
            <p:xfrm>
              <a:off x="1289" y="874"/>
              <a:ext cx="3699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3" r:id="rId5" imgW="1752600" imgH="228600" progId="Equation.3">
                      <p:embed/>
                    </p:oleObj>
                  </mc:Choice>
                  <mc:Fallback>
                    <p:oleObj r:id="rId5" imgW="1752600" imgH="228600" progId="Equation.3">
                      <p:embed/>
                      <p:pic>
                        <p:nvPicPr>
                          <p:cNvPr id="0" name="Object 4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89" y="874"/>
                            <a:ext cx="3699" cy="1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95" name="Object 5"/>
              <p:cNvGraphicFramePr/>
              <p:nvPr/>
            </p:nvGraphicFramePr>
            <p:xfrm>
              <a:off x="1287" y="1284"/>
              <a:ext cx="3797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4" r:id="rId7" imgW="1739900" imgH="228600" progId="Equation.3">
                      <p:embed/>
                    </p:oleObj>
                  </mc:Choice>
                  <mc:Fallback>
                    <p:oleObj r:id="rId7" imgW="173990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87" y="1284"/>
                            <a:ext cx="3797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96" name="Object 6"/>
              <p:cNvGraphicFramePr/>
              <p:nvPr/>
            </p:nvGraphicFramePr>
            <p:xfrm>
              <a:off x="1288" y="1541"/>
              <a:ext cx="3353" cy="1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5" r:id="rId9" imgW="1638300" imgH="203200" progId="Equation.3">
                      <p:embed/>
                    </p:oleObj>
                  </mc:Choice>
                  <mc:Fallback>
                    <p:oleObj r:id="rId9" imgW="1638300" imgH="203200" progId="Equation.3">
                      <p:embed/>
                      <p:pic>
                        <p:nvPicPr>
                          <p:cNvPr id="0" name="Object 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88" y="1541"/>
                            <a:ext cx="3353" cy="1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97" name="Object 7"/>
              <p:cNvGraphicFramePr/>
              <p:nvPr/>
            </p:nvGraphicFramePr>
            <p:xfrm>
              <a:off x="1311" y="1791"/>
              <a:ext cx="1376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6" r:id="rId11" imgW="839470" imgH="229235" progId="Equation.3">
                      <p:embed/>
                    </p:oleObj>
                  </mc:Choice>
                  <mc:Fallback>
                    <p:oleObj r:id="rId11" imgW="839470" imgH="229235" progId="Equation.3">
                      <p:embed/>
                      <p:pic>
                        <p:nvPicPr>
                          <p:cNvPr id="0" name="Object 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11" y="1791"/>
                            <a:ext cx="1376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0" name="Object 3"/>
          <p:cNvGraphicFramePr/>
          <p:nvPr/>
        </p:nvGraphicFramePr>
        <p:xfrm>
          <a:off x="533400" y="4229100"/>
          <a:ext cx="1093788" cy="52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r:id="rId13" imgW="280670" imgH="178435" progId="Equation.DSMT4">
                  <p:embed/>
                </p:oleObj>
              </mc:Choice>
              <mc:Fallback>
                <p:oleObj r:id="rId13" imgW="280670" imgH="178435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9100"/>
                        <a:ext cx="1093788" cy="522685"/>
                      </a:xfrm>
                      <a:prstGeom prst="rect">
                        <a:avLst/>
                      </a:prstGeom>
                      <a:solidFill>
                        <a:srgbClr val="000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71"/>
          <p:cNvSpPr>
            <a:spLocks noChangeShapeType="1"/>
          </p:cNvSpPr>
          <p:nvPr/>
        </p:nvSpPr>
        <p:spPr bwMode="auto">
          <a:xfrm>
            <a:off x="1066800" y="2343150"/>
            <a:ext cx="0" cy="1771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Line 72"/>
          <p:cNvSpPr>
            <a:spLocks noChangeShapeType="1"/>
          </p:cNvSpPr>
          <p:nvPr/>
        </p:nvSpPr>
        <p:spPr bwMode="auto">
          <a:xfrm flipV="1">
            <a:off x="1044575" y="2355056"/>
            <a:ext cx="275113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Line 73"/>
          <p:cNvSpPr>
            <a:spLocks noChangeShapeType="1"/>
          </p:cNvSpPr>
          <p:nvPr/>
        </p:nvSpPr>
        <p:spPr bwMode="auto">
          <a:xfrm flipH="1" flipV="1">
            <a:off x="3779839" y="2085975"/>
            <a:ext cx="14287" cy="2857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2"/>
          <p:cNvGraphicFramePr/>
          <p:nvPr/>
        </p:nvGraphicFramePr>
        <p:xfrm>
          <a:off x="128589" y="735807"/>
          <a:ext cx="8562975" cy="46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r:id="rId3" imgW="1917065" imgH="228600" progId="Equation.DSMT4">
                  <p:embed/>
                </p:oleObj>
              </mc:Choice>
              <mc:Fallback>
                <p:oleObj r:id="rId3" imgW="1917065" imgH="2286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9" y="735807"/>
                        <a:ext cx="8562975" cy="464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/>
          <p:nvPr/>
        </p:nvGrpSpPr>
        <p:grpSpPr bwMode="auto">
          <a:xfrm>
            <a:off x="306389" y="1538287"/>
            <a:ext cx="7513637" cy="1938338"/>
            <a:chOff x="188" y="1087"/>
            <a:chExt cx="4733" cy="1628"/>
          </a:xfrm>
        </p:grpSpPr>
        <p:sp>
          <p:nvSpPr>
            <p:cNvPr id="13315" name="Text Box 10"/>
            <p:cNvSpPr txBox="1">
              <a:spLocks noChangeArrowheads="1"/>
            </p:cNvSpPr>
            <p:nvPr/>
          </p:nvSpPr>
          <p:spPr bwMode="auto">
            <a:xfrm>
              <a:off x="188" y="1127"/>
              <a:ext cx="102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dist"/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解：原式</a:t>
              </a:r>
            </a:p>
          </p:txBody>
        </p:sp>
        <p:grpSp>
          <p:nvGrpSpPr>
            <p:cNvPr id="13316" name="Group 11"/>
            <p:cNvGrpSpPr/>
            <p:nvPr/>
          </p:nvGrpSpPr>
          <p:grpSpPr bwMode="auto">
            <a:xfrm>
              <a:off x="1151" y="1087"/>
              <a:ext cx="3770" cy="1628"/>
              <a:chOff x="1131" y="2075"/>
              <a:chExt cx="3770" cy="890"/>
            </a:xfrm>
          </p:grpSpPr>
          <p:graphicFrame>
            <p:nvGraphicFramePr>
              <p:cNvPr id="13317" name="Object 5"/>
              <p:cNvGraphicFramePr/>
              <p:nvPr/>
            </p:nvGraphicFramePr>
            <p:xfrm>
              <a:off x="1131" y="2075"/>
              <a:ext cx="3770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47" r:id="rId5" imgW="1790700" imgH="228600" progId="Equation.3">
                      <p:embed/>
                    </p:oleObj>
                  </mc:Choice>
                  <mc:Fallback>
                    <p:oleObj r:id="rId5" imgW="179070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1" y="2075"/>
                            <a:ext cx="3770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18" name="Object 6"/>
              <p:cNvGraphicFramePr/>
              <p:nvPr/>
            </p:nvGraphicFramePr>
            <p:xfrm>
              <a:off x="1220" y="2416"/>
              <a:ext cx="2812" cy="2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48" r:id="rId7" imgW="1360805" imgH="203200" progId="Equation.3">
                      <p:embed/>
                    </p:oleObj>
                  </mc:Choice>
                  <mc:Fallback>
                    <p:oleObj r:id="rId7" imgW="1360805" imgH="203200" progId="Equation.3">
                      <p:embed/>
                      <p:pic>
                        <p:nvPicPr>
                          <p:cNvPr id="0" name="Object 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20" y="2416"/>
                            <a:ext cx="2812" cy="2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19" name="Object 7"/>
              <p:cNvGraphicFramePr/>
              <p:nvPr/>
            </p:nvGraphicFramePr>
            <p:xfrm>
              <a:off x="1239" y="2744"/>
              <a:ext cx="1749" cy="2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49" r:id="rId9" imgW="839470" imgH="203200" progId="Equation.3">
                      <p:embed/>
                    </p:oleObj>
                  </mc:Choice>
                  <mc:Fallback>
                    <p:oleObj r:id="rId9" imgW="839470" imgH="203200" progId="Equation.3">
                      <p:embed/>
                      <p:pic>
                        <p:nvPicPr>
                          <p:cNvPr id="0" name="Object 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9" y="2744"/>
                            <a:ext cx="1749" cy="2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0" name="Object 3"/>
          <p:cNvGraphicFramePr/>
          <p:nvPr/>
        </p:nvGraphicFramePr>
        <p:xfrm>
          <a:off x="6516688" y="3103960"/>
          <a:ext cx="20431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r:id="rId11" imgW="775970" imgH="203200" progId="Equation.DSMT4">
                  <p:embed/>
                </p:oleObj>
              </mc:Choice>
              <mc:Fallback>
                <p:oleObj r:id="rId11" imgW="775970" imgH="2032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103960"/>
                        <a:ext cx="2043112" cy="381000"/>
                      </a:xfrm>
                      <a:prstGeom prst="rect">
                        <a:avLst/>
                      </a:prstGeom>
                      <a:solidFill>
                        <a:srgbClr val="000099">
                          <a:alpha val="7000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17"/>
          <p:cNvSpPr>
            <a:spLocks noChangeShapeType="1"/>
          </p:cNvSpPr>
          <p:nvPr/>
        </p:nvSpPr>
        <p:spPr bwMode="auto">
          <a:xfrm flipH="1" flipV="1">
            <a:off x="7308850" y="2077641"/>
            <a:ext cx="0" cy="107989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253164" y="2077642"/>
            <a:ext cx="1368425" cy="119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219700" y="2757488"/>
            <a:ext cx="118745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" name="Object 4"/>
          <p:cNvGraphicFramePr/>
          <p:nvPr/>
        </p:nvGraphicFramePr>
        <p:xfrm>
          <a:off x="4932364" y="3968354"/>
          <a:ext cx="24145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r:id="rId13" imgW="864870" imgH="229235" progId="Equation.DSMT4">
                  <p:embed/>
                </p:oleObj>
              </mc:Choice>
              <mc:Fallback>
                <p:oleObj r:id="rId13" imgW="864870" imgH="229235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4" y="3968354"/>
                        <a:ext cx="2414587" cy="428625"/>
                      </a:xfrm>
                      <a:prstGeom prst="rect">
                        <a:avLst/>
                      </a:prstGeom>
                      <a:solidFill>
                        <a:srgbClr val="0000FF">
                          <a:alpha val="68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21"/>
          <p:cNvSpPr>
            <a:spLocks noChangeShapeType="1"/>
          </p:cNvSpPr>
          <p:nvPr/>
        </p:nvSpPr>
        <p:spPr bwMode="auto">
          <a:xfrm flipH="1" flipV="1">
            <a:off x="6156325" y="2887267"/>
            <a:ext cx="0" cy="113466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 descr="PE03255_"/>
          <p:cNvSpPr>
            <a:spLocks noChangeArrowheads="1"/>
          </p:cNvSpPr>
          <p:nvPr/>
        </p:nvSpPr>
        <p:spPr bwMode="auto">
          <a:xfrm>
            <a:off x="514351" y="904875"/>
            <a:ext cx="8639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(1)(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−3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)(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+7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；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      (2)(2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MS PGothic" panose="020B0600070205080204" pitchFamily="34" charset="-128"/>
              </a:rPr>
              <a:t>+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 5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)(3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−2</a:t>
            </a:r>
            <a:r>
              <a:rPr lang="en-US" altLang="zh-CN" sz="2800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).</a:t>
            </a:r>
          </a:p>
        </p:txBody>
      </p:sp>
      <p:sp>
        <p:nvSpPr>
          <p:cNvPr id="19" name="Rectangle 12" descr="PE03255_"/>
          <p:cNvSpPr>
            <a:spLocks noChangeArrowheads="1"/>
          </p:cNvSpPr>
          <p:nvPr/>
        </p:nvSpPr>
        <p:spPr bwMode="auto">
          <a:xfrm>
            <a:off x="3213100" y="2138363"/>
            <a:ext cx="3570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−21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Rectangle 16" descr="PE03255_"/>
          <p:cNvSpPr>
            <a:spLocks noChangeArrowheads="1"/>
          </p:cNvSpPr>
          <p:nvPr/>
        </p:nvSpPr>
        <p:spPr bwMode="auto">
          <a:xfrm>
            <a:off x="1163638" y="1547813"/>
            <a:ext cx="5878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）原式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7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21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24" name="Rectangle 17" descr="PE03255_"/>
          <p:cNvSpPr>
            <a:spLocks noChangeArrowheads="1"/>
          </p:cNvSpPr>
          <p:nvPr/>
        </p:nvSpPr>
        <p:spPr bwMode="auto">
          <a:xfrm>
            <a:off x="952500" y="2634854"/>
            <a:ext cx="6991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）原式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−2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•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2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+5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•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3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MT Extra" panose="05050102010205020202" pitchFamily="18" charset="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</a:p>
        </p:txBody>
      </p:sp>
      <p:sp>
        <p:nvSpPr>
          <p:cNvPr id="30" name="Rectangle 23" descr="PE03255_"/>
          <p:cNvSpPr>
            <a:spLocks noChangeArrowheads="1"/>
          </p:cNvSpPr>
          <p:nvPr/>
        </p:nvSpPr>
        <p:spPr bwMode="auto">
          <a:xfrm>
            <a:off x="2578100" y="3192066"/>
            <a:ext cx="4205288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+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0" hangingPunct="0"/>
            <a:endParaRPr lang="en-US" altLang="zh-CN" sz="2800" i="1" baseline="3000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35" name="Rectangle 28" descr="PE03255_"/>
          <p:cNvSpPr>
            <a:spLocks noChangeArrowheads="1"/>
          </p:cNvSpPr>
          <p:nvPr/>
        </p:nvSpPr>
        <p:spPr bwMode="auto">
          <a:xfrm>
            <a:off x="2532063" y="3767138"/>
            <a:ext cx="4760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−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9" grpId="0" bldLvl="0" animBg="1"/>
      <p:bldP spid="23" grpId="0" bldLvl="0" animBg="1"/>
      <p:bldP spid="24" grpId="0" bldLvl="0" animBg="1"/>
      <p:bldP spid="30" grpId="0" bldLvl="0" animBg="1"/>
      <p:bldP spid="3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517610" y="483518"/>
            <a:ext cx="81422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计算求值：</a:t>
            </a:r>
            <a:r>
              <a:rPr lang="en-US" altLang="zh-CN" sz="2800" dirty="0">
                <a:latin typeface="Times New Roman" panose="02020603050405020304" pitchFamily="18" charset="0"/>
              </a:rPr>
              <a:t>(4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+3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)(4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)+(2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+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)(3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</a:rPr>
              <a:t>5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=1,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=</a:t>
            </a:r>
            <a:r>
              <a:rPr lang="en-US" altLang="zh-CN" sz="2800" dirty="0"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</a:rPr>
              <a:t>2.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45404" y="1941810"/>
            <a:ext cx="1636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graphicFrame>
        <p:nvGraphicFramePr>
          <p:cNvPr id="4" name="Object 2"/>
          <p:cNvGraphicFramePr/>
          <p:nvPr/>
        </p:nvGraphicFramePr>
        <p:xfrm>
          <a:off x="2177341" y="1933475"/>
          <a:ext cx="5456238" cy="84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r:id="rId3" imgW="2298700" imgH="482600" progId="Equation.DSMT4">
                  <p:embed/>
                </p:oleObj>
              </mc:Choice>
              <mc:Fallback>
                <p:oleObj r:id="rId3" imgW="2298700" imgH="4826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341" y="1933475"/>
                        <a:ext cx="5456238" cy="846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/>
          <p:nvPr/>
        </p:nvGraphicFramePr>
        <p:xfrm>
          <a:off x="3823579" y="2353765"/>
          <a:ext cx="3276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5" imgW="1270635" imgH="228600" progId="Equation.DSMT4">
                  <p:embed/>
                </p:oleObj>
              </mc:Choice>
              <mc:Fallback>
                <p:oleObj r:id="rId5" imgW="1270635" imgH="2286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3579" y="2353765"/>
                        <a:ext cx="3276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91454" y="3003798"/>
            <a:ext cx="7594600" cy="12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=1,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时，原式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22×1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7×1×(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14×(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=22+14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56=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 bldLvl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/>
          <p:nvPr/>
        </p:nvGrpSpPr>
        <p:grpSpPr bwMode="auto">
          <a:xfrm>
            <a:off x="1763714" y="681038"/>
            <a:ext cx="5476875" cy="1802606"/>
            <a:chOff x="1266" y="552"/>
            <a:chExt cx="2950" cy="1560"/>
          </a:xfrm>
        </p:grpSpPr>
        <p:graphicFrame>
          <p:nvGraphicFramePr>
            <p:cNvPr id="17410" name="Object 8"/>
            <p:cNvGraphicFramePr/>
            <p:nvPr/>
          </p:nvGraphicFramePr>
          <p:xfrm>
            <a:off x="1276" y="552"/>
            <a:ext cx="292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9" r:id="rId3" imgW="1854200" imgH="228600" progId="Equation.3">
                    <p:embed/>
                  </p:oleObj>
                </mc:Choice>
                <mc:Fallback>
                  <p:oleObj r:id="rId3" imgW="1854200" imgH="22860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6" y="552"/>
                          <a:ext cx="2920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1" name="Object 9"/>
            <p:cNvGraphicFramePr/>
            <p:nvPr/>
          </p:nvGraphicFramePr>
          <p:xfrm>
            <a:off x="1286" y="936"/>
            <a:ext cx="2900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0" r:id="rId5" imgW="1841500" imgH="228600" progId="Equation.3">
                    <p:embed/>
                  </p:oleObj>
                </mc:Choice>
                <mc:Fallback>
                  <p:oleObj r:id="rId5" imgW="1841500" imgH="22860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936"/>
                          <a:ext cx="2900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2" name="Object 10"/>
            <p:cNvGraphicFramePr/>
            <p:nvPr/>
          </p:nvGraphicFramePr>
          <p:xfrm>
            <a:off x="1276" y="1320"/>
            <a:ext cx="2940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1" r:id="rId7" imgW="1866900" imgH="228600" progId="Equation.3">
                    <p:embed/>
                  </p:oleObj>
                </mc:Choice>
                <mc:Fallback>
                  <p:oleObj r:id="rId7" imgW="1866900" imgH="22860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6" y="1320"/>
                          <a:ext cx="2940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3" name="Object 11"/>
            <p:cNvGraphicFramePr/>
            <p:nvPr/>
          </p:nvGraphicFramePr>
          <p:xfrm>
            <a:off x="1266" y="1704"/>
            <a:ext cx="294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2" r:id="rId9" imgW="1866900" imgH="228600" progId="Equation.DSMT4">
                    <p:embed/>
                  </p:oleObj>
                </mc:Choice>
                <mc:Fallback>
                  <p:oleObj r:id="rId9" imgW="1866900" imgH="228600" progId="Equation.DSMT4">
                    <p:embed/>
                    <p:pic>
                      <p:nvPicPr>
                        <p:cNvPr id="0" name="Object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" y="1704"/>
                          <a:ext cx="2940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2"/>
          <p:cNvGraphicFramePr/>
          <p:nvPr/>
        </p:nvGraphicFramePr>
        <p:xfrm>
          <a:off x="1330326" y="3467100"/>
          <a:ext cx="5795963" cy="45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r:id="rId11" imgW="2336800" imgH="228600" progId="Equation.DSMT4">
                  <p:embed/>
                </p:oleObj>
              </mc:Choice>
              <mc:Fallback>
                <p:oleObj r:id="rId11" imgW="2336800" imgH="2286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6" y="3467100"/>
                        <a:ext cx="5795963" cy="454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471489" y="2544367"/>
            <a:ext cx="84209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观察上面四个等式，你能发现什么规律？并应用这个规律解决下面的问题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6" name="Object 3"/>
          <p:cNvGraphicFramePr/>
          <p:nvPr/>
        </p:nvGraphicFramePr>
        <p:xfrm>
          <a:off x="4435475" y="3507582"/>
          <a:ext cx="939800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r:id="rId13" imgW="445770" imgH="203835" progId="Equation.DSMT4">
                  <p:embed/>
                </p:oleObj>
              </mc:Choice>
              <mc:Fallback>
                <p:oleObj r:id="rId13" imgW="445770" imgH="203835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3507582"/>
                        <a:ext cx="939800" cy="37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/>
          <p:nvPr/>
        </p:nvGraphicFramePr>
        <p:xfrm>
          <a:off x="6205539" y="3508772"/>
          <a:ext cx="560387" cy="32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r:id="rId15" imgW="204470" imgH="179070" progId="Equation.DSMT4">
                  <p:embed/>
                </p:oleObj>
              </mc:Choice>
              <mc:Fallback>
                <p:oleObj r:id="rId15" imgW="204470" imgH="17907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9" y="3508772"/>
                        <a:ext cx="560387" cy="327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64"/>
          <p:cNvSpPr txBox="1">
            <a:spLocks noChangeArrowheads="1"/>
          </p:cNvSpPr>
          <p:nvPr/>
        </p:nvSpPr>
        <p:spPr bwMode="auto">
          <a:xfrm>
            <a:off x="5430183" y="735806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dist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5            6</a:t>
            </a:r>
          </a:p>
        </p:txBody>
      </p:sp>
      <p:sp>
        <p:nvSpPr>
          <p:cNvPr id="20" name="Text Box 66"/>
          <p:cNvSpPr txBox="1">
            <a:spLocks noChangeArrowheads="1"/>
          </p:cNvSpPr>
          <p:nvPr/>
        </p:nvSpPr>
        <p:spPr bwMode="auto">
          <a:xfrm>
            <a:off x="5279892" y="1168004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dist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(-3)         (-4)</a:t>
            </a:r>
          </a:p>
        </p:txBody>
      </p:sp>
      <p:sp>
        <p:nvSpPr>
          <p:cNvPr id="21" name="Text Box 67"/>
          <p:cNvSpPr txBox="1">
            <a:spLocks noChangeArrowheads="1"/>
          </p:cNvSpPr>
          <p:nvPr/>
        </p:nvSpPr>
        <p:spPr bwMode="auto">
          <a:xfrm>
            <a:off x="5415995" y="1653779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dist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2            (-8)</a:t>
            </a:r>
          </a:p>
        </p:txBody>
      </p:sp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5340539" y="2085975"/>
            <a:ext cx="15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dist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(-5)          6</a:t>
            </a:r>
          </a:p>
        </p:txBody>
      </p:sp>
      <p:graphicFrame>
        <p:nvGraphicFramePr>
          <p:cNvPr id="23" name="Object 5"/>
          <p:cNvGraphicFramePr/>
          <p:nvPr/>
        </p:nvGraphicFramePr>
        <p:xfrm>
          <a:off x="1544638" y="3987404"/>
          <a:ext cx="5954712" cy="43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r:id="rId17" imgW="2145665" imgH="228600" progId="Equation.DSMT4">
                  <p:embed/>
                </p:oleObj>
              </mc:Choice>
              <mc:Fallback>
                <p:oleObj r:id="rId17" imgW="2145665" imgH="2286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3987404"/>
                        <a:ext cx="5954712" cy="43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538252" y="4029075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dist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口答：</a:t>
            </a:r>
          </a:p>
        </p:txBody>
      </p:sp>
      <p:graphicFrame>
        <p:nvGraphicFramePr>
          <p:cNvPr id="25" name="Object 6"/>
          <p:cNvGraphicFramePr/>
          <p:nvPr/>
        </p:nvGraphicFramePr>
        <p:xfrm>
          <a:off x="4902200" y="4099323"/>
          <a:ext cx="1009650" cy="26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r:id="rId19" imgW="331470" imgH="178435" progId="Equation.DSMT4">
                  <p:embed/>
                </p:oleObj>
              </mc:Choice>
              <mc:Fallback>
                <p:oleObj r:id="rId19" imgW="331470" imgH="178435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4099323"/>
                        <a:ext cx="1009650" cy="267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"/>
          <p:cNvGraphicFramePr/>
          <p:nvPr/>
        </p:nvGraphicFramePr>
        <p:xfrm>
          <a:off x="6351588" y="4099323"/>
          <a:ext cx="1168400" cy="29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r:id="rId21" imgW="394970" imgH="178435" progId="Equation.DSMT4">
                  <p:embed/>
                </p:oleObj>
              </mc:Choice>
              <mc:Fallback>
                <p:oleObj r:id="rId21" imgW="394970" imgH="178435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4099323"/>
                        <a:ext cx="1168400" cy="292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Text Box 31"/>
          <p:cNvSpPr txBox="1">
            <a:spLocks noChangeArrowheads="1"/>
          </p:cNvSpPr>
          <p:nvPr/>
        </p:nvSpPr>
        <p:spPr bwMode="auto">
          <a:xfrm>
            <a:off x="395289" y="681038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  <p:bldP spid="24" grpId="0"/>
      <p:bldP spid="194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395288" y="275035"/>
            <a:ext cx="8489950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小东找来一张挂历画包数学课本．已知课本长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，宽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厘米，厚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厘米，小东想将课本封面与封底的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每一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边都包进去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厘米，问小东应在挂历画上裁下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一块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多大面积的长方形？</a:t>
            </a:r>
          </a:p>
        </p:txBody>
      </p:sp>
      <p:grpSp>
        <p:nvGrpSpPr>
          <p:cNvPr id="18434" name="组合 35"/>
          <p:cNvGrpSpPr/>
          <p:nvPr/>
        </p:nvGrpSpPr>
        <p:grpSpPr bwMode="auto">
          <a:xfrm>
            <a:off x="5076056" y="1995686"/>
            <a:ext cx="3932237" cy="3067063"/>
            <a:chOff x="4031183" y="1909787"/>
            <a:chExt cx="4213225" cy="4832347"/>
          </a:xfrm>
        </p:grpSpPr>
        <p:grpSp>
          <p:nvGrpSpPr>
            <p:cNvPr id="18435" name="Group 50"/>
            <p:cNvGrpSpPr/>
            <p:nvPr/>
          </p:nvGrpSpPr>
          <p:grpSpPr bwMode="auto">
            <a:xfrm>
              <a:off x="4355033" y="2433662"/>
              <a:ext cx="3889375" cy="4022725"/>
              <a:chOff x="1793" y="622"/>
              <a:chExt cx="2450" cy="2534"/>
            </a:xfrm>
          </p:grpSpPr>
          <p:grpSp>
            <p:nvGrpSpPr>
              <p:cNvPr id="18436" name="Group 49"/>
              <p:cNvGrpSpPr/>
              <p:nvPr/>
            </p:nvGrpSpPr>
            <p:grpSpPr bwMode="auto">
              <a:xfrm>
                <a:off x="1793" y="622"/>
                <a:ext cx="1899" cy="2534"/>
                <a:chOff x="1793" y="622"/>
                <a:chExt cx="1899" cy="2534"/>
              </a:xfrm>
            </p:grpSpPr>
            <p:grpSp>
              <p:nvGrpSpPr>
                <p:cNvPr id="18437" name="Group 22"/>
                <p:cNvGrpSpPr/>
                <p:nvPr/>
              </p:nvGrpSpPr>
              <p:grpSpPr bwMode="auto">
                <a:xfrm>
                  <a:off x="1793" y="622"/>
                  <a:ext cx="1845" cy="2438"/>
                  <a:chOff x="2045" y="622"/>
                  <a:chExt cx="1845" cy="2438"/>
                </a:xfrm>
              </p:grpSpPr>
              <p:sp>
                <p:nvSpPr>
                  <p:cNvPr id="1843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622"/>
                    <a:ext cx="1694" cy="2292"/>
                  </a:xfrm>
                  <a:prstGeom prst="rect">
                    <a:avLst/>
                  </a:prstGeom>
                  <a:solidFill>
                    <a:srgbClr val="66FF33"/>
                  </a:solidFill>
                  <a:ln w="9525">
                    <a:solidFill>
                      <a:srgbClr val="FF3300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43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191" y="758"/>
                    <a:ext cx="1694" cy="22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3300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44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743" y="631"/>
                    <a:ext cx="147" cy="135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8441" name="Group 21"/>
                  <p:cNvGrpSpPr/>
                  <p:nvPr/>
                </p:nvGrpSpPr>
                <p:grpSpPr bwMode="auto">
                  <a:xfrm>
                    <a:off x="2045" y="633"/>
                    <a:ext cx="160" cy="2427"/>
                    <a:chOff x="2045" y="633"/>
                    <a:chExt cx="160" cy="2427"/>
                  </a:xfrm>
                </p:grpSpPr>
                <p:sp>
                  <p:nvSpPr>
                    <p:cNvPr id="18442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8" y="1727"/>
                      <a:ext cx="147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43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5" y="1118"/>
                      <a:ext cx="147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44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9" y="2360"/>
                      <a:ext cx="147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45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8" y="633"/>
                      <a:ext cx="147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46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0" y="2925"/>
                      <a:ext cx="147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844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428" y="2152"/>
                  <a:ext cx="1264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latin typeface="Times New Roman" panose="02020603050405020304" pitchFamily="18" charset="0"/>
                    </a:rPr>
                    <a:t>七年级</a:t>
                  </a:r>
                  <a:r>
                    <a:rPr lang="en-US" altLang="zh-CN" b="1">
                      <a:latin typeface="Times New Roman" panose="02020603050405020304" pitchFamily="18" charset="0"/>
                    </a:rPr>
                    <a:t>(</a:t>
                  </a:r>
                  <a:r>
                    <a:rPr lang="zh-CN" altLang="en-US" b="1">
                      <a:latin typeface="Times New Roman" panose="02020603050405020304" pitchFamily="18" charset="0"/>
                    </a:rPr>
                    <a:t>下</a:t>
                  </a:r>
                  <a:r>
                    <a:rPr lang="en-US" altLang="zh-CN" b="1">
                      <a:latin typeface="Times New Roman" panose="02020603050405020304" pitchFamily="18" charset="0"/>
                    </a:rPr>
                    <a:t>)</a:t>
                  </a:r>
                  <a:endParaRPr lang="en-US" altLang="zh-CN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44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110" y="2515"/>
                  <a:ext cx="1483" cy="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 dirty="0">
                      <a:latin typeface="Times New Roman" panose="02020603050405020304" pitchFamily="18" charset="0"/>
                    </a:rPr>
                    <a:t>姓名：</a:t>
                  </a:r>
                  <a:r>
                    <a:rPr lang="en-US" altLang="zh-CN" b="1" dirty="0">
                      <a:latin typeface="Times New Roman" panose="02020603050405020304" pitchFamily="18" charset="0"/>
                    </a:rPr>
                    <a:t>____________</a:t>
                  </a:r>
                  <a:endParaRPr lang="en-US" altLang="zh-CN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449" name="Text Box 23"/>
              <p:cNvSpPr txBox="1">
                <a:spLocks noChangeArrowheads="1"/>
              </p:cNvSpPr>
              <p:nvPr/>
            </p:nvSpPr>
            <p:spPr bwMode="auto">
              <a:xfrm>
                <a:off x="1972" y="961"/>
                <a:ext cx="2271" cy="1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8000" b="1">
                    <a:latin typeface="Times New Roman" panose="02020603050405020304" pitchFamily="18" charset="0"/>
                  </a:rPr>
                  <a:t>数学</a:t>
                </a:r>
                <a:endParaRPr lang="zh-CN" altLang="en-US" sz="80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450" name="Group 44"/>
            <p:cNvGrpSpPr/>
            <p:nvPr/>
          </p:nvGrpSpPr>
          <p:grpSpPr bwMode="auto">
            <a:xfrm>
              <a:off x="4031183" y="5970610"/>
              <a:ext cx="558800" cy="771524"/>
              <a:chOff x="1589" y="3198"/>
              <a:chExt cx="352" cy="486"/>
            </a:xfrm>
          </p:grpSpPr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H="1">
                <a:off x="1613" y="3268"/>
                <a:ext cx="184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2" name="Line 30"/>
              <p:cNvSpPr>
                <a:spLocks noChangeShapeType="1"/>
              </p:cNvSpPr>
              <p:nvPr/>
            </p:nvSpPr>
            <p:spPr bwMode="auto">
              <a:xfrm flipH="1">
                <a:off x="1722" y="3400"/>
                <a:ext cx="219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31"/>
              <p:cNvSpPr>
                <a:spLocks noChangeShapeType="1"/>
              </p:cNvSpPr>
              <p:nvPr/>
            </p:nvSpPr>
            <p:spPr bwMode="auto">
              <a:xfrm>
                <a:off x="1589" y="3198"/>
                <a:ext cx="103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32"/>
              <p:cNvSpPr>
                <a:spLocks noChangeShapeType="1"/>
              </p:cNvSpPr>
              <p:nvPr/>
            </p:nvSpPr>
            <p:spPr bwMode="auto">
              <a:xfrm flipH="1" flipV="1">
                <a:off x="1797" y="3452"/>
                <a:ext cx="104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Text Box 34"/>
              <p:cNvSpPr txBox="1">
                <a:spLocks noChangeArrowheads="1"/>
              </p:cNvSpPr>
              <p:nvPr/>
            </p:nvSpPr>
            <p:spPr bwMode="auto">
              <a:xfrm>
                <a:off x="1611" y="3226"/>
                <a:ext cx="243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456" name="Group 45"/>
            <p:cNvGrpSpPr/>
            <p:nvPr/>
          </p:nvGrpSpPr>
          <p:grpSpPr bwMode="auto">
            <a:xfrm>
              <a:off x="4570933" y="1909787"/>
              <a:ext cx="2703511" cy="757237"/>
              <a:chOff x="1929" y="640"/>
              <a:chExt cx="1703" cy="477"/>
            </a:xfrm>
          </p:grpSpPr>
          <p:sp>
            <p:nvSpPr>
              <p:cNvPr id="18457" name="Text Box 35"/>
              <p:cNvSpPr txBox="1">
                <a:spLocks noChangeArrowheads="1"/>
              </p:cNvSpPr>
              <p:nvPr/>
            </p:nvSpPr>
            <p:spPr bwMode="auto">
              <a:xfrm>
                <a:off x="2655" y="640"/>
                <a:ext cx="242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58" name="Line 36"/>
              <p:cNvSpPr>
                <a:spLocks noChangeShapeType="1"/>
              </p:cNvSpPr>
              <p:nvPr/>
            </p:nvSpPr>
            <p:spPr bwMode="auto">
              <a:xfrm>
                <a:off x="1935" y="641"/>
                <a:ext cx="0" cy="4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9" name="Line 37"/>
              <p:cNvSpPr>
                <a:spLocks noChangeShapeType="1"/>
              </p:cNvSpPr>
              <p:nvPr/>
            </p:nvSpPr>
            <p:spPr bwMode="auto">
              <a:xfrm>
                <a:off x="3632" y="645"/>
                <a:ext cx="0" cy="4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0" name="Line 38"/>
              <p:cNvSpPr>
                <a:spLocks noChangeShapeType="1"/>
              </p:cNvSpPr>
              <p:nvPr/>
            </p:nvSpPr>
            <p:spPr bwMode="auto">
              <a:xfrm>
                <a:off x="3064" y="821"/>
                <a:ext cx="56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1" name="Line 39"/>
              <p:cNvSpPr>
                <a:spLocks noChangeShapeType="1"/>
              </p:cNvSpPr>
              <p:nvPr/>
            </p:nvSpPr>
            <p:spPr bwMode="auto">
              <a:xfrm flipH="1">
                <a:off x="1929" y="822"/>
                <a:ext cx="5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62" name="Group 46"/>
            <p:cNvGrpSpPr/>
            <p:nvPr/>
          </p:nvGrpSpPr>
          <p:grpSpPr bwMode="auto">
            <a:xfrm>
              <a:off x="7269683" y="2643212"/>
              <a:ext cx="584200" cy="3640138"/>
              <a:chOff x="3629" y="1102"/>
              <a:chExt cx="368" cy="2293"/>
            </a:xfrm>
          </p:grpSpPr>
          <p:sp>
            <p:nvSpPr>
              <p:cNvPr id="18463" name="Text Box 33"/>
              <p:cNvSpPr txBox="1">
                <a:spLocks noChangeArrowheads="1"/>
              </p:cNvSpPr>
              <p:nvPr/>
            </p:nvSpPr>
            <p:spPr bwMode="auto">
              <a:xfrm>
                <a:off x="3755" y="1988"/>
                <a:ext cx="242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64" name="Line 40"/>
              <p:cNvSpPr>
                <a:spLocks noChangeShapeType="1"/>
              </p:cNvSpPr>
              <p:nvPr/>
            </p:nvSpPr>
            <p:spPr bwMode="auto">
              <a:xfrm>
                <a:off x="3629" y="3395"/>
                <a:ext cx="3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Line 41"/>
              <p:cNvSpPr>
                <a:spLocks noChangeShapeType="1"/>
              </p:cNvSpPr>
              <p:nvPr/>
            </p:nvSpPr>
            <p:spPr bwMode="auto">
              <a:xfrm>
                <a:off x="3633" y="1106"/>
                <a:ext cx="3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6" name="Line 42"/>
              <p:cNvSpPr>
                <a:spLocks noChangeShapeType="1"/>
              </p:cNvSpPr>
              <p:nvPr/>
            </p:nvSpPr>
            <p:spPr bwMode="auto">
              <a:xfrm flipV="1">
                <a:off x="3871" y="1102"/>
                <a:ext cx="0" cy="9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7" name="Line 43"/>
              <p:cNvSpPr>
                <a:spLocks noChangeShapeType="1"/>
              </p:cNvSpPr>
              <p:nvPr/>
            </p:nvSpPr>
            <p:spPr bwMode="auto">
              <a:xfrm>
                <a:off x="3882" y="2450"/>
                <a:ext cx="0" cy="9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785814" y="421481"/>
            <a:ext cx="7424737" cy="390644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3" name="Group 14"/>
          <p:cNvGrpSpPr/>
          <p:nvPr/>
        </p:nvGrpSpPr>
        <p:grpSpPr bwMode="auto">
          <a:xfrm>
            <a:off x="1579564" y="1006078"/>
            <a:ext cx="5824537" cy="2728913"/>
            <a:chOff x="938" y="847"/>
            <a:chExt cx="3669" cy="2292"/>
          </a:xfrm>
        </p:grpSpPr>
        <p:sp>
          <p:nvSpPr>
            <p:cNvPr id="19459" name="Rectangle 4"/>
            <p:cNvSpPr>
              <a:spLocks noChangeArrowheads="1"/>
            </p:cNvSpPr>
            <p:nvPr/>
          </p:nvSpPr>
          <p:spPr bwMode="auto">
            <a:xfrm>
              <a:off x="2913" y="847"/>
              <a:ext cx="1694" cy="22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0" name="Rectangle 5"/>
            <p:cNvSpPr>
              <a:spLocks noChangeArrowheads="1"/>
            </p:cNvSpPr>
            <p:nvPr/>
          </p:nvSpPr>
          <p:spPr bwMode="auto">
            <a:xfrm>
              <a:off x="938" y="848"/>
              <a:ext cx="1694" cy="22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1" name="Line 9"/>
            <p:cNvSpPr>
              <a:spLocks noChangeShapeType="1"/>
            </p:cNvSpPr>
            <p:nvPr/>
          </p:nvSpPr>
          <p:spPr bwMode="auto">
            <a:xfrm>
              <a:off x="2632" y="848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10"/>
            <p:cNvSpPr>
              <a:spLocks noChangeShapeType="1"/>
            </p:cNvSpPr>
            <p:nvPr/>
          </p:nvSpPr>
          <p:spPr bwMode="auto">
            <a:xfrm>
              <a:off x="2632" y="1909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11"/>
            <p:cNvSpPr>
              <a:spLocks noChangeShapeType="1"/>
            </p:cNvSpPr>
            <p:nvPr/>
          </p:nvSpPr>
          <p:spPr bwMode="auto">
            <a:xfrm>
              <a:off x="2632" y="2520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12"/>
            <p:cNvSpPr>
              <a:spLocks noChangeShapeType="1"/>
            </p:cNvSpPr>
            <p:nvPr/>
          </p:nvSpPr>
          <p:spPr bwMode="auto">
            <a:xfrm>
              <a:off x="2622" y="3130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13"/>
            <p:cNvSpPr>
              <a:spLocks noChangeShapeType="1"/>
            </p:cNvSpPr>
            <p:nvPr/>
          </p:nvSpPr>
          <p:spPr bwMode="auto">
            <a:xfrm>
              <a:off x="2632" y="1322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7424738" y="1014413"/>
            <a:ext cx="584200" cy="2717006"/>
            <a:chOff x="3629" y="1102"/>
            <a:chExt cx="368" cy="2293"/>
          </a:xfrm>
        </p:grpSpPr>
        <p:sp>
          <p:nvSpPr>
            <p:cNvPr id="19467" name="Text Box 17"/>
            <p:cNvSpPr txBox="1">
              <a:spLocks noChangeArrowheads="1"/>
            </p:cNvSpPr>
            <p:nvPr/>
          </p:nvSpPr>
          <p:spPr bwMode="auto">
            <a:xfrm>
              <a:off x="3755" y="1987"/>
              <a:ext cx="242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68" name="Line 18"/>
            <p:cNvSpPr>
              <a:spLocks noChangeShapeType="1"/>
            </p:cNvSpPr>
            <p:nvPr/>
          </p:nvSpPr>
          <p:spPr bwMode="auto">
            <a:xfrm>
              <a:off x="3629" y="3395"/>
              <a:ext cx="3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9" name="Line 19"/>
            <p:cNvSpPr>
              <a:spLocks noChangeShapeType="1"/>
            </p:cNvSpPr>
            <p:nvPr/>
          </p:nvSpPr>
          <p:spPr bwMode="auto">
            <a:xfrm>
              <a:off x="3633" y="1106"/>
              <a:ext cx="3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Line 20"/>
            <p:cNvSpPr>
              <a:spLocks noChangeShapeType="1"/>
            </p:cNvSpPr>
            <p:nvPr/>
          </p:nvSpPr>
          <p:spPr bwMode="auto">
            <a:xfrm flipV="1">
              <a:off x="3871" y="1102"/>
              <a:ext cx="0" cy="9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21"/>
            <p:cNvSpPr>
              <a:spLocks noChangeShapeType="1"/>
            </p:cNvSpPr>
            <p:nvPr/>
          </p:nvSpPr>
          <p:spPr bwMode="auto">
            <a:xfrm>
              <a:off x="3882" y="2450"/>
              <a:ext cx="0" cy="9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2"/>
          <p:cNvGrpSpPr/>
          <p:nvPr/>
        </p:nvGrpSpPr>
        <p:grpSpPr bwMode="auto">
          <a:xfrm>
            <a:off x="4716464" y="458392"/>
            <a:ext cx="2693987" cy="572690"/>
            <a:chOff x="1935" y="463"/>
            <a:chExt cx="1697" cy="654"/>
          </a:xfrm>
        </p:grpSpPr>
        <p:sp>
          <p:nvSpPr>
            <p:cNvPr id="19473" name="Text Box 23"/>
            <p:cNvSpPr txBox="1">
              <a:spLocks noChangeArrowheads="1"/>
            </p:cNvSpPr>
            <p:nvPr/>
          </p:nvSpPr>
          <p:spPr bwMode="auto">
            <a:xfrm>
              <a:off x="2634" y="463"/>
              <a:ext cx="24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935" y="641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>
              <a:off x="3632" y="645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3064" y="699"/>
              <a:ext cx="5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947" y="687"/>
              <a:ext cx="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3"/>
          <p:cNvGrpSpPr/>
          <p:nvPr/>
        </p:nvGrpSpPr>
        <p:grpSpPr bwMode="auto">
          <a:xfrm>
            <a:off x="3803650" y="3742133"/>
            <a:ext cx="1411288" cy="529827"/>
            <a:chOff x="2396" y="3053"/>
            <a:chExt cx="889" cy="445"/>
          </a:xfrm>
        </p:grpSpPr>
        <p:sp>
          <p:nvSpPr>
            <p:cNvPr id="19479" name="Line 28"/>
            <p:cNvSpPr>
              <a:spLocks noChangeShapeType="1"/>
            </p:cNvSpPr>
            <p:nvPr/>
          </p:nvSpPr>
          <p:spPr bwMode="auto">
            <a:xfrm>
              <a:off x="2684" y="3053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Line 29"/>
            <p:cNvSpPr>
              <a:spLocks noChangeShapeType="1"/>
            </p:cNvSpPr>
            <p:nvPr/>
          </p:nvSpPr>
          <p:spPr bwMode="auto">
            <a:xfrm>
              <a:off x="2972" y="3053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Line 30"/>
            <p:cNvSpPr>
              <a:spLocks noChangeShapeType="1"/>
            </p:cNvSpPr>
            <p:nvPr/>
          </p:nvSpPr>
          <p:spPr bwMode="auto">
            <a:xfrm>
              <a:off x="2396" y="3202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Line 31"/>
            <p:cNvSpPr>
              <a:spLocks noChangeShapeType="1"/>
            </p:cNvSpPr>
            <p:nvPr/>
          </p:nvSpPr>
          <p:spPr bwMode="auto">
            <a:xfrm rot="10704532">
              <a:off x="2986" y="3207"/>
              <a:ext cx="299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Text Box 32"/>
            <p:cNvSpPr txBox="1">
              <a:spLocks noChangeArrowheads="1"/>
            </p:cNvSpPr>
            <p:nvPr/>
          </p:nvSpPr>
          <p:spPr bwMode="auto">
            <a:xfrm>
              <a:off x="2709" y="3110"/>
              <a:ext cx="53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7" name="Group 49"/>
          <p:cNvGrpSpPr/>
          <p:nvPr/>
        </p:nvGrpSpPr>
        <p:grpSpPr bwMode="auto">
          <a:xfrm>
            <a:off x="384175" y="4299352"/>
            <a:ext cx="1608138" cy="461963"/>
            <a:chOff x="4424" y="3533"/>
            <a:chExt cx="1013" cy="388"/>
          </a:xfrm>
        </p:grpSpPr>
        <p:sp>
          <p:nvSpPr>
            <p:cNvPr id="19485" name="Line 50"/>
            <p:cNvSpPr>
              <a:spLocks noChangeShapeType="1"/>
            </p:cNvSpPr>
            <p:nvPr/>
          </p:nvSpPr>
          <p:spPr bwMode="auto">
            <a:xfrm>
              <a:off x="4677" y="3560"/>
              <a:ext cx="0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Line 51"/>
            <p:cNvSpPr>
              <a:spLocks noChangeShapeType="1"/>
            </p:cNvSpPr>
            <p:nvPr/>
          </p:nvSpPr>
          <p:spPr bwMode="auto">
            <a:xfrm>
              <a:off x="5169" y="3560"/>
              <a:ext cx="0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Line 52"/>
            <p:cNvSpPr>
              <a:spLocks noChangeShapeType="1"/>
            </p:cNvSpPr>
            <p:nvPr/>
          </p:nvSpPr>
          <p:spPr bwMode="auto">
            <a:xfrm>
              <a:off x="4424" y="3698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Line 53"/>
            <p:cNvSpPr>
              <a:spLocks noChangeShapeType="1"/>
            </p:cNvSpPr>
            <p:nvPr/>
          </p:nvSpPr>
          <p:spPr bwMode="auto">
            <a:xfrm flipH="1">
              <a:off x="5172" y="3698"/>
              <a:ext cx="2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Text Box 54"/>
            <p:cNvSpPr txBox="1">
              <a:spLocks noChangeArrowheads="1"/>
            </p:cNvSpPr>
            <p:nvPr/>
          </p:nvSpPr>
          <p:spPr bwMode="auto">
            <a:xfrm>
              <a:off x="4749" y="3533"/>
              <a:ext cx="63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</a:p>
          </p:txBody>
        </p:sp>
      </p:grpSp>
      <p:grpSp>
        <p:nvGrpSpPr>
          <p:cNvPr id="8" name="Group 68"/>
          <p:cNvGrpSpPr/>
          <p:nvPr/>
        </p:nvGrpSpPr>
        <p:grpSpPr bwMode="auto">
          <a:xfrm>
            <a:off x="1558925" y="463154"/>
            <a:ext cx="2693988" cy="572690"/>
            <a:chOff x="1935" y="463"/>
            <a:chExt cx="1697" cy="654"/>
          </a:xfrm>
        </p:grpSpPr>
        <p:sp>
          <p:nvSpPr>
            <p:cNvPr id="19491" name="Text Box 69"/>
            <p:cNvSpPr txBox="1">
              <a:spLocks noChangeArrowheads="1"/>
            </p:cNvSpPr>
            <p:nvPr/>
          </p:nvSpPr>
          <p:spPr bwMode="auto">
            <a:xfrm>
              <a:off x="2634" y="463"/>
              <a:ext cx="24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92" name="Line 70"/>
            <p:cNvSpPr>
              <a:spLocks noChangeShapeType="1"/>
            </p:cNvSpPr>
            <p:nvPr/>
          </p:nvSpPr>
          <p:spPr bwMode="auto">
            <a:xfrm>
              <a:off x="1935" y="641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3" name="Line 71"/>
            <p:cNvSpPr>
              <a:spLocks noChangeShapeType="1"/>
            </p:cNvSpPr>
            <p:nvPr/>
          </p:nvSpPr>
          <p:spPr bwMode="auto">
            <a:xfrm>
              <a:off x="3632" y="645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4" name="Line 72"/>
            <p:cNvSpPr>
              <a:spLocks noChangeShapeType="1"/>
            </p:cNvSpPr>
            <p:nvPr/>
          </p:nvSpPr>
          <p:spPr bwMode="auto">
            <a:xfrm>
              <a:off x="3064" y="699"/>
              <a:ext cx="5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5" name="Line 73"/>
            <p:cNvSpPr>
              <a:spLocks noChangeShapeType="1"/>
            </p:cNvSpPr>
            <p:nvPr/>
          </p:nvSpPr>
          <p:spPr bwMode="auto">
            <a:xfrm flipH="1">
              <a:off x="1947" y="687"/>
              <a:ext cx="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96"/>
          <p:cNvGrpSpPr/>
          <p:nvPr/>
        </p:nvGrpSpPr>
        <p:grpSpPr bwMode="auto">
          <a:xfrm>
            <a:off x="785814" y="420291"/>
            <a:ext cx="7432675" cy="3914775"/>
            <a:chOff x="495" y="263"/>
            <a:chExt cx="4682" cy="3288"/>
          </a:xfrm>
        </p:grpSpPr>
        <p:sp>
          <p:nvSpPr>
            <p:cNvPr id="19497" name="Line 35"/>
            <p:cNvSpPr>
              <a:spLocks noChangeShapeType="1"/>
            </p:cNvSpPr>
            <p:nvPr/>
          </p:nvSpPr>
          <p:spPr bwMode="auto">
            <a:xfrm flipH="1">
              <a:off x="495" y="3053"/>
              <a:ext cx="49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8" name="Line 36"/>
            <p:cNvSpPr>
              <a:spLocks noChangeShapeType="1"/>
            </p:cNvSpPr>
            <p:nvPr/>
          </p:nvSpPr>
          <p:spPr bwMode="auto">
            <a:xfrm flipH="1">
              <a:off x="499" y="776"/>
              <a:ext cx="49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9" name="Line 37"/>
            <p:cNvSpPr>
              <a:spLocks noChangeShapeType="1"/>
            </p:cNvSpPr>
            <p:nvPr/>
          </p:nvSpPr>
          <p:spPr bwMode="auto">
            <a:xfrm rot="5400000" flipH="1">
              <a:off x="729" y="3286"/>
              <a:ext cx="49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Line 38"/>
            <p:cNvSpPr>
              <a:spLocks noChangeShapeType="1"/>
            </p:cNvSpPr>
            <p:nvPr/>
          </p:nvSpPr>
          <p:spPr bwMode="auto">
            <a:xfrm flipH="1">
              <a:off x="4678" y="772"/>
              <a:ext cx="49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1" name="Line 39"/>
            <p:cNvSpPr>
              <a:spLocks noChangeShapeType="1"/>
            </p:cNvSpPr>
            <p:nvPr/>
          </p:nvSpPr>
          <p:spPr bwMode="auto">
            <a:xfrm flipH="1">
              <a:off x="4681" y="3046"/>
              <a:ext cx="49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2" name="Line 40"/>
            <p:cNvSpPr>
              <a:spLocks noChangeShapeType="1"/>
            </p:cNvSpPr>
            <p:nvPr/>
          </p:nvSpPr>
          <p:spPr bwMode="auto">
            <a:xfrm rot="5400000" flipH="1">
              <a:off x="4408" y="3279"/>
              <a:ext cx="49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3" name="Line 41"/>
            <p:cNvSpPr>
              <a:spLocks noChangeShapeType="1"/>
            </p:cNvSpPr>
            <p:nvPr/>
          </p:nvSpPr>
          <p:spPr bwMode="auto">
            <a:xfrm rot="5400000" flipH="1">
              <a:off x="4400" y="494"/>
              <a:ext cx="49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 rot="5400000" flipH="1">
              <a:off x="729" y="510"/>
              <a:ext cx="49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78"/>
          <p:cNvGrpSpPr/>
          <p:nvPr/>
        </p:nvGrpSpPr>
        <p:grpSpPr bwMode="auto">
          <a:xfrm>
            <a:off x="34925" y="3727847"/>
            <a:ext cx="750888" cy="603647"/>
            <a:chOff x="22" y="3041"/>
            <a:chExt cx="473" cy="507"/>
          </a:xfrm>
        </p:grpSpPr>
        <p:sp>
          <p:nvSpPr>
            <p:cNvPr id="19506" name="Line 74"/>
            <p:cNvSpPr>
              <a:spLocks noChangeShapeType="1"/>
            </p:cNvSpPr>
            <p:nvPr/>
          </p:nvSpPr>
          <p:spPr bwMode="auto">
            <a:xfrm>
              <a:off x="287" y="3041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7" name="Line 75"/>
            <p:cNvSpPr>
              <a:spLocks noChangeShapeType="1"/>
            </p:cNvSpPr>
            <p:nvPr/>
          </p:nvSpPr>
          <p:spPr bwMode="auto">
            <a:xfrm>
              <a:off x="275" y="3545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8" name="Line 76"/>
            <p:cNvSpPr>
              <a:spLocks noChangeShapeType="1"/>
            </p:cNvSpPr>
            <p:nvPr/>
          </p:nvSpPr>
          <p:spPr bwMode="auto">
            <a:xfrm>
              <a:off x="357" y="3041"/>
              <a:ext cx="0" cy="5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9" name="Text Box 77"/>
            <p:cNvSpPr txBox="1">
              <a:spLocks noChangeArrowheads="1"/>
            </p:cNvSpPr>
            <p:nvPr/>
          </p:nvSpPr>
          <p:spPr bwMode="auto">
            <a:xfrm>
              <a:off x="22" y="3158"/>
              <a:ext cx="43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2051050" y="4462463"/>
            <a:ext cx="607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面积：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)(2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20714" y="910829"/>
            <a:ext cx="6072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m+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b+c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)(2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m+a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096964" y="1750219"/>
            <a:ext cx="663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  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ma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bm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ca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11188" y="2624138"/>
            <a:ext cx="81454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答：小东应在挂历画上裁下一块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bm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平方厘米的长方形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4638" y="1923503"/>
            <a:ext cx="817562" cy="1323439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多项式乘多项式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49401" y="1774676"/>
            <a:ext cx="1008063" cy="707886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运算法则</a:t>
            </a:r>
          </a:p>
        </p:txBody>
      </p:sp>
      <p:sp>
        <p:nvSpPr>
          <p:cNvPr id="10" name="左大括号 9"/>
          <p:cNvSpPr/>
          <p:nvPr/>
        </p:nvSpPr>
        <p:spPr bwMode="auto">
          <a:xfrm>
            <a:off x="1228725" y="2155676"/>
            <a:ext cx="184150" cy="2099072"/>
          </a:xfrm>
          <a:prstGeom prst="leftBrace">
            <a:avLst>
              <a:gd name="adj1" fmla="val 7247"/>
              <a:gd name="adj2" fmla="val 50000"/>
            </a:avLst>
          </a:prstGeom>
          <a:noFill/>
          <a:ln w="25400">
            <a:solidFill>
              <a:srgbClr val="0070C0">
                <a:alpha val="61176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919413" y="803126"/>
            <a:ext cx="5624512" cy="1292662"/>
          </a:xfrm>
          <a:prstGeom prst="rect">
            <a:avLst/>
          </a:prstGeom>
          <a:noFill/>
          <a:ln w="25400" cap="sq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多项式与多项式相乘，先用一个多项式的每一项分别乘以另一个多项式的每一项，再把所得的积相加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33726" y="3540372"/>
            <a:ext cx="439261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/>
          </a:p>
          <a:p>
            <a:pPr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919413" y="2243783"/>
            <a:ext cx="5626100" cy="400110"/>
          </a:xfrm>
          <a:prstGeom prst="rect">
            <a:avLst/>
          </a:prstGeom>
          <a:noFill/>
          <a:ln w="25400">
            <a:solidFill>
              <a:srgbClr val="0070C0">
                <a:alpha val="69019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a+b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am+an+bm+bn</a:t>
            </a:r>
            <a:endParaRPr lang="en-US" altLang="zh-CN" sz="20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49401" y="4092823"/>
            <a:ext cx="1008063" cy="400110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974975" y="3540373"/>
            <a:ext cx="5627688" cy="461665"/>
          </a:xfrm>
          <a:prstGeom prst="rect">
            <a:avLst/>
          </a:prstGeom>
          <a:noFill/>
          <a:ln w="25400" cap="sq">
            <a:solidFill>
              <a:srgbClr val="0070C0">
                <a:alpha val="56862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不要漏乘；正确确定各项符号；结果要最简</a:t>
            </a: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2917825" y="2734319"/>
            <a:ext cx="5684838" cy="400110"/>
          </a:xfrm>
          <a:prstGeom prst="rect">
            <a:avLst/>
          </a:prstGeom>
          <a:noFill/>
          <a:ln w="25400">
            <a:solidFill>
              <a:srgbClr val="0070C0">
                <a:alpha val="69019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实质上是转化为单项式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多项式的运算</a:t>
            </a:r>
          </a:p>
        </p:txBody>
      </p:sp>
      <p:sp>
        <p:nvSpPr>
          <p:cNvPr id="55" name="左大括号 54"/>
          <p:cNvSpPr/>
          <p:nvPr/>
        </p:nvSpPr>
        <p:spPr bwMode="auto">
          <a:xfrm>
            <a:off x="2701926" y="1342479"/>
            <a:ext cx="144463" cy="1512094"/>
          </a:xfrm>
          <a:prstGeom prst="leftBrace">
            <a:avLst>
              <a:gd name="adj1" fmla="val 7366"/>
              <a:gd name="adj2" fmla="val 50000"/>
            </a:avLst>
          </a:prstGeom>
          <a:noFill/>
          <a:ln w="25400">
            <a:solidFill>
              <a:srgbClr val="0070C0">
                <a:alpha val="61176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2903538" y="4558357"/>
            <a:ext cx="5713412" cy="461665"/>
          </a:xfrm>
          <a:prstGeom prst="rect">
            <a:avLst/>
          </a:prstGeom>
          <a:noFill/>
          <a:ln w="25400" cap="sq">
            <a:solidFill>
              <a:srgbClr val="0070C0">
                <a:alpha val="56862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</a:rPr>
              <a:t>(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en-US" altLang="zh-CN" sz="2000" dirty="0"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</a:rPr>
              <a:t>1)</a:t>
            </a:r>
            <a:r>
              <a:rPr lang="en-US" altLang="zh-CN" sz="20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</a:rPr>
              <a:t>=(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en-US" altLang="zh-CN" sz="2000" dirty="0"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</a:rPr>
              <a:t>1)(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en-US" altLang="zh-CN" sz="2000" dirty="0"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</a:rPr>
              <a:t>1)</a:t>
            </a:r>
            <a:r>
              <a:rPr lang="zh-CN" altLang="en-US" sz="2000" dirty="0">
                <a:latin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而不</a:t>
            </a:r>
            <a:r>
              <a:rPr lang="zh-CN" altLang="en-US" sz="2000" dirty="0">
                <a:latin typeface="Times New Roman" panose="02020603050405020304" pitchFamily="18" charset="0"/>
              </a:rPr>
              <a:t>是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en-US" altLang="zh-CN" sz="20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</a:rPr>
              <a:t>1</a:t>
            </a:r>
            <a:r>
              <a:rPr lang="en-US" altLang="zh-CN" sz="20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</a:rPr>
              <a:t>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左大括号 56"/>
          <p:cNvSpPr/>
          <p:nvPr/>
        </p:nvSpPr>
        <p:spPr bwMode="auto">
          <a:xfrm>
            <a:off x="2557463" y="3854698"/>
            <a:ext cx="215900" cy="864394"/>
          </a:xfrm>
          <a:prstGeom prst="leftBrace">
            <a:avLst>
              <a:gd name="adj1" fmla="val 8032"/>
              <a:gd name="adj2" fmla="val 50000"/>
            </a:avLst>
          </a:prstGeom>
          <a:noFill/>
          <a:ln w="25400">
            <a:solidFill>
              <a:srgbClr val="0070C0">
                <a:alpha val="61176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5" name="TextBox 127"/>
          <p:cNvSpPr txBox="1"/>
          <p:nvPr/>
        </p:nvSpPr>
        <p:spPr>
          <a:xfrm>
            <a:off x="7045959" y="-22388"/>
            <a:ext cx="214121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10" grpId="0" bldLvl="0" animBg="1"/>
      <p:bldP spid="13" grpId="0" bldLvl="0" animBg="1"/>
      <p:bldP spid="19" grpId="0" bldLvl="0" animBg="1"/>
      <p:bldP spid="21" grpId="0" bldLvl="0" animBg="1"/>
      <p:bldP spid="23" grpId="0" bldLvl="0" animBg="1"/>
      <p:bldP spid="54" grpId="0" bldLvl="0" animBg="1"/>
      <p:bldP spid="55" grpId="0" bldLvl="0" animBg="1"/>
      <p:bldP spid="56" grpId="0" bldLvl="0" animBg="1"/>
      <p:bldP spid="57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509956" descr="11997870_409073"/>
          <p:cNvPicPr>
            <a:picLocks noChangeAspect="1" noChangeArrowheads="1"/>
          </p:cNvPicPr>
          <p:nvPr/>
        </p:nvPicPr>
        <p:blipFill>
          <a:blip r:embed="rId3" cstate="email">
            <a:lum bright="6000"/>
          </a:blip>
          <a:srcRect/>
          <a:stretch>
            <a:fillRect/>
          </a:stretch>
        </p:blipFill>
        <p:spPr bwMode="auto">
          <a:xfrm>
            <a:off x="5435600" y="3405187"/>
            <a:ext cx="37084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图片 509959" descr="谢谢观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684860"/>
            <a:ext cx="4464050" cy="79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611188" y="1426369"/>
            <a:ext cx="6584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2800" dirty="0" err="1">
                <a:latin typeface="Times New Roman" panose="02020603050405020304" pitchFamily="18" charset="0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)X= ?</a:t>
            </a:r>
            <a:endParaRPr lang="en-US" altLang="zh-CN" sz="2800" dirty="0">
              <a:solidFill>
                <a:srgbClr val="460DB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708401" y="1438275"/>
            <a:ext cx="321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)X=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+b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55650" y="2626519"/>
            <a:ext cx="586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)X=(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684213" y="2085975"/>
            <a:ext cx="5688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)X=?</a:t>
            </a:r>
          </a:p>
        </p:txBody>
      </p:sp>
      <p:sp>
        <p:nvSpPr>
          <p:cNvPr id="4101" name="文本框 6151"/>
          <p:cNvSpPr txBox="1">
            <a:spLocks noChangeArrowheads="1"/>
          </p:cNvSpPr>
          <p:nvPr/>
        </p:nvSpPr>
        <p:spPr bwMode="auto">
          <a:xfrm>
            <a:off x="830044" y="324603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多项式乘多项式</a:t>
            </a:r>
          </a:p>
        </p:txBody>
      </p:sp>
      <p:sp>
        <p:nvSpPr>
          <p:cNvPr id="20" name="直接连接符 19"/>
          <p:cNvSpPr/>
          <p:nvPr/>
        </p:nvSpPr>
        <p:spPr>
          <a:xfrm rot="60000" flipV="1">
            <a:off x="703263" y="871537"/>
            <a:ext cx="2717800" cy="3452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ldLvl="0" animBg="1"/>
      <p:bldP spid="14" grpId="0"/>
      <p:bldP spid="15" grpId="0"/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323850" y="465535"/>
            <a:ext cx="8496300" cy="156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某地区在退耕还林期间，有一块原长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米，宽为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米的长方形林区增长了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米，加宽了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米，请你表示这块林区现在的面积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9" name="Rectangle 26"/>
          <p:cNvSpPr>
            <a:spLocks noChangeArrowheads="1"/>
          </p:cNvSpPr>
          <p:nvPr/>
        </p:nvSpPr>
        <p:spPr bwMode="auto">
          <a:xfrm>
            <a:off x="3794125" y="2480072"/>
            <a:ext cx="3429000" cy="17145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27"/>
          <p:cNvGrpSpPr/>
          <p:nvPr/>
        </p:nvGrpSpPr>
        <p:grpSpPr bwMode="auto">
          <a:xfrm>
            <a:off x="3794125" y="1965722"/>
            <a:ext cx="4648200" cy="2228850"/>
            <a:chOff x="1488" y="636"/>
            <a:chExt cx="2928" cy="1872"/>
          </a:xfrm>
        </p:grpSpPr>
        <p:sp>
          <p:nvSpPr>
            <p:cNvPr id="5124" name="Rectangle 28"/>
            <p:cNvSpPr>
              <a:spLocks noChangeArrowheads="1"/>
            </p:cNvSpPr>
            <p:nvPr/>
          </p:nvSpPr>
          <p:spPr bwMode="auto">
            <a:xfrm>
              <a:off x="1488" y="636"/>
              <a:ext cx="2160" cy="432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5" name="Rectangle 29"/>
            <p:cNvSpPr>
              <a:spLocks noChangeArrowheads="1"/>
            </p:cNvSpPr>
            <p:nvPr/>
          </p:nvSpPr>
          <p:spPr bwMode="auto">
            <a:xfrm>
              <a:off x="3648" y="1068"/>
              <a:ext cx="768" cy="1440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6" name="Rectangle 30"/>
            <p:cNvSpPr>
              <a:spLocks noChangeArrowheads="1"/>
            </p:cNvSpPr>
            <p:nvPr/>
          </p:nvSpPr>
          <p:spPr bwMode="auto">
            <a:xfrm>
              <a:off x="3648" y="636"/>
              <a:ext cx="768" cy="432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35"/>
          <p:cNvGrpSpPr/>
          <p:nvPr/>
        </p:nvGrpSpPr>
        <p:grpSpPr bwMode="auto">
          <a:xfrm>
            <a:off x="3413125" y="2480072"/>
            <a:ext cx="3810000" cy="2119313"/>
            <a:chOff x="1248" y="1068"/>
            <a:chExt cx="2400" cy="1780"/>
          </a:xfrm>
        </p:grpSpPr>
        <p:grpSp>
          <p:nvGrpSpPr>
            <p:cNvPr id="5128" name="Group 36"/>
            <p:cNvGrpSpPr/>
            <p:nvPr/>
          </p:nvGrpSpPr>
          <p:grpSpPr bwMode="auto">
            <a:xfrm>
              <a:off x="1248" y="1068"/>
              <a:ext cx="336" cy="1440"/>
              <a:chOff x="1248" y="1068"/>
              <a:chExt cx="336" cy="1440"/>
            </a:xfrm>
          </p:grpSpPr>
          <p:sp>
            <p:nvSpPr>
              <p:cNvPr id="5129" name="Text Box 37"/>
              <p:cNvSpPr txBox="1">
                <a:spLocks noChangeArrowheads="1"/>
              </p:cNvSpPr>
              <p:nvPr/>
            </p:nvSpPr>
            <p:spPr bwMode="auto">
              <a:xfrm>
                <a:off x="1248" y="1548"/>
                <a:ext cx="33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0" name="Line 38"/>
              <p:cNvSpPr>
                <a:spLocks noChangeShapeType="1"/>
              </p:cNvSpPr>
              <p:nvPr/>
            </p:nvSpPr>
            <p:spPr bwMode="auto">
              <a:xfrm>
                <a:off x="1296" y="10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1" name="Line 39"/>
              <p:cNvSpPr>
                <a:spLocks noChangeShapeType="1"/>
              </p:cNvSpPr>
              <p:nvPr/>
            </p:nvSpPr>
            <p:spPr bwMode="auto">
              <a:xfrm>
                <a:off x="1296" y="250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2" name="Line 40"/>
              <p:cNvSpPr>
                <a:spLocks noChangeShapeType="1"/>
              </p:cNvSpPr>
              <p:nvPr/>
            </p:nvSpPr>
            <p:spPr bwMode="auto">
              <a:xfrm>
                <a:off x="1344" y="193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3" name="Line 41"/>
              <p:cNvSpPr>
                <a:spLocks noChangeShapeType="1"/>
              </p:cNvSpPr>
              <p:nvPr/>
            </p:nvSpPr>
            <p:spPr bwMode="auto">
              <a:xfrm flipV="1">
                <a:off x="1344" y="106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34" name="Group 42"/>
            <p:cNvGrpSpPr/>
            <p:nvPr/>
          </p:nvGrpSpPr>
          <p:grpSpPr bwMode="auto">
            <a:xfrm>
              <a:off x="1488" y="2460"/>
              <a:ext cx="2160" cy="388"/>
              <a:chOff x="1488" y="2460"/>
              <a:chExt cx="2160" cy="388"/>
            </a:xfrm>
          </p:grpSpPr>
          <p:sp>
            <p:nvSpPr>
              <p:cNvPr id="5135" name="Text Box 43"/>
              <p:cNvSpPr txBox="1">
                <a:spLocks noChangeArrowheads="1"/>
              </p:cNvSpPr>
              <p:nvPr/>
            </p:nvSpPr>
            <p:spPr bwMode="auto">
              <a:xfrm>
                <a:off x="2256" y="2460"/>
                <a:ext cx="72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m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6" name="Line 44"/>
              <p:cNvSpPr>
                <a:spLocks noChangeShapeType="1"/>
              </p:cNvSpPr>
              <p:nvPr/>
            </p:nvSpPr>
            <p:spPr bwMode="auto">
              <a:xfrm>
                <a:off x="1488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Line 45"/>
              <p:cNvSpPr>
                <a:spLocks noChangeShapeType="1"/>
              </p:cNvSpPr>
              <p:nvPr/>
            </p:nvSpPr>
            <p:spPr bwMode="auto">
              <a:xfrm>
                <a:off x="3648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Line 46"/>
              <p:cNvSpPr>
                <a:spLocks noChangeShapeType="1"/>
              </p:cNvSpPr>
              <p:nvPr/>
            </p:nvSpPr>
            <p:spPr bwMode="auto">
              <a:xfrm flipH="1">
                <a:off x="1488" y="26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9" name="Line 47"/>
              <p:cNvSpPr>
                <a:spLocks noChangeShapeType="1"/>
              </p:cNvSpPr>
              <p:nvPr/>
            </p:nvSpPr>
            <p:spPr bwMode="auto">
              <a:xfrm>
                <a:off x="2688" y="265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48"/>
          <p:cNvGrpSpPr/>
          <p:nvPr/>
        </p:nvGrpSpPr>
        <p:grpSpPr bwMode="auto">
          <a:xfrm>
            <a:off x="3338513" y="1762126"/>
            <a:ext cx="5410200" cy="2862263"/>
            <a:chOff x="1200" y="444"/>
            <a:chExt cx="3408" cy="2404"/>
          </a:xfrm>
        </p:grpSpPr>
        <p:grpSp>
          <p:nvGrpSpPr>
            <p:cNvPr id="5141" name="Group 49"/>
            <p:cNvGrpSpPr/>
            <p:nvPr/>
          </p:nvGrpSpPr>
          <p:grpSpPr bwMode="auto">
            <a:xfrm>
              <a:off x="1200" y="444"/>
              <a:ext cx="384" cy="628"/>
              <a:chOff x="1200" y="444"/>
              <a:chExt cx="384" cy="628"/>
            </a:xfrm>
          </p:grpSpPr>
          <p:sp>
            <p:nvSpPr>
              <p:cNvPr id="5142" name="Text Box 50"/>
              <p:cNvSpPr txBox="1">
                <a:spLocks noChangeArrowheads="1"/>
              </p:cNvSpPr>
              <p:nvPr/>
            </p:nvSpPr>
            <p:spPr bwMode="auto">
              <a:xfrm>
                <a:off x="1200" y="684"/>
                <a:ext cx="38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43" name="Line 51"/>
              <p:cNvSpPr>
                <a:spLocks noChangeShapeType="1"/>
              </p:cNvSpPr>
              <p:nvPr/>
            </p:nvSpPr>
            <p:spPr bwMode="auto">
              <a:xfrm>
                <a:off x="1296" y="6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4" name="Line 52"/>
              <p:cNvSpPr>
                <a:spLocks noChangeShapeType="1"/>
              </p:cNvSpPr>
              <p:nvPr/>
            </p:nvSpPr>
            <p:spPr bwMode="auto">
              <a:xfrm>
                <a:off x="1344" y="4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45" name="Group 53"/>
            <p:cNvGrpSpPr/>
            <p:nvPr/>
          </p:nvGrpSpPr>
          <p:grpSpPr bwMode="auto">
            <a:xfrm>
              <a:off x="3888" y="2460"/>
              <a:ext cx="720" cy="388"/>
              <a:chOff x="3888" y="2460"/>
              <a:chExt cx="720" cy="388"/>
            </a:xfrm>
          </p:grpSpPr>
          <p:sp>
            <p:nvSpPr>
              <p:cNvPr id="5146" name="Text Box 54"/>
              <p:cNvSpPr txBox="1">
                <a:spLocks noChangeArrowheads="1"/>
              </p:cNvSpPr>
              <p:nvPr/>
            </p:nvSpPr>
            <p:spPr bwMode="auto">
              <a:xfrm>
                <a:off x="3888" y="2460"/>
                <a:ext cx="57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n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47" name="Line 55"/>
              <p:cNvSpPr>
                <a:spLocks noChangeShapeType="1"/>
              </p:cNvSpPr>
              <p:nvPr/>
            </p:nvSpPr>
            <p:spPr bwMode="auto">
              <a:xfrm>
                <a:off x="4416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Line 56"/>
              <p:cNvSpPr>
                <a:spLocks noChangeShapeType="1"/>
              </p:cNvSpPr>
              <p:nvPr/>
            </p:nvSpPr>
            <p:spPr bwMode="auto">
              <a:xfrm flipH="1">
                <a:off x="4416" y="265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1037"/>
          <p:cNvSpPr>
            <a:spLocks noChangeArrowheads="1"/>
          </p:cNvSpPr>
          <p:nvPr/>
        </p:nvSpPr>
        <p:spPr bwMode="auto">
          <a:xfrm>
            <a:off x="2173288" y="1732360"/>
            <a:ext cx="3429000" cy="17145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070"/>
          <p:cNvGrpSpPr/>
          <p:nvPr/>
        </p:nvGrpSpPr>
        <p:grpSpPr bwMode="auto">
          <a:xfrm>
            <a:off x="2173288" y="1218010"/>
            <a:ext cx="4648200" cy="2228850"/>
            <a:chOff x="1488" y="636"/>
            <a:chExt cx="2928" cy="1872"/>
          </a:xfrm>
        </p:grpSpPr>
        <p:sp>
          <p:nvSpPr>
            <p:cNvPr id="6147" name="Rectangle 1038"/>
            <p:cNvSpPr>
              <a:spLocks noChangeArrowheads="1"/>
            </p:cNvSpPr>
            <p:nvPr/>
          </p:nvSpPr>
          <p:spPr bwMode="auto">
            <a:xfrm>
              <a:off x="1488" y="636"/>
              <a:ext cx="2160" cy="432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48" name="Rectangle 1039"/>
            <p:cNvSpPr>
              <a:spLocks noChangeArrowheads="1"/>
            </p:cNvSpPr>
            <p:nvPr/>
          </p:nvSpPr>
          <p:spPr bwMode="auto">
            <a:xfrm>
              <a:off x="3648" y="1068"/>
              <a:ext cx="768" cy="1440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49" name="Rectangle 1041"/>
            <p:cNvSpPr>
              <a:spLocks noChangeArrowheads="1"/>
            </p:cNvSpPr>
            <p:nvPr/>
          </p:nvSpPr>
          <p:spPr bwMode="auto">
            <a:xfrm>
              <a:off x="3648" y="636"/>
              <a:ext cx="768" cy="432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FF3300"/>
              </a:solidFill>
              <a:prstDash val="sysDot"/>
              <a:miter lim="800000"/>
            </a:ln>
          </p:spPr>
          <p:txBody>
            <a:bodyPr wrap="none" anchor="ctr"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0" name="Text Box 1045"/>
          <p:cNvSpPr txBox="1">
            <a:spLocks noChangeArrowheads="1"/>
          </p:cNvSpPr>
          <p:nvPr/>
        </p:nvSpPr>
        <p:spPr bwMode="auto">
          <a:xfrm>
            <a:off x="3468688" y="218956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ma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 Box 1049"/>
          <p:cNvSpPr txBox="1">
            <a:spLocks noChangeArrowheads="1"/>
          </p:cNvSpPr>
          <p:nvPr/>
        </p:nvSpPr>
        <p:spPr bwMode="auto">
          <a:xfrm>
            <a:off x="5830888" y="218956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na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 Box 1050"/>
          <p:cNvSpPr txBox="1">
            <a:spLocks noChangeArrowheads="1"/>
          </p:cNvSpPr>
          <p:nvPr/>
        </p:nvSpPr>
        <p:spPr bwMode="auto">
          <a:xfrm>
            <a:off x="3449638" y="121801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mb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 Box 1051"/>
          <p:cNvSpPr txBox="1">
            <a:spLocks noChangeArrowheads="1"/>
          </p:cNvSpPr>
          <p:nvPr/>
        </p:nvSpPr>
        <p:spPr bwMode="auto">
          <a:xfrm>
            <a:off x="5830888" y="121801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nb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069"/>
          <p:cNvGrpSpPr/>
          <p:nvPr/>
        </p:nvGrpSpPr>
        <p:grpSpPr bwMode="auto">
          <a:xfrm>
            <a:off x="1792288" y="1732360"/>
            <a:ext cx="3810000" cy="2119313"/>
            <a:chOff x="1248" y="1068"/>
            <a:chExt cx="2400" cy="1780"/>
          </a:xfrm>
        </p:grpSpPr>
        <p:grpSp>
          <p:nvGrpSpPr>
            <p:cNvPr id="6155" name="Group 1064"/>
            <p:cNvGrpSpPr/>
            <p:nvPr/>
          </p:nvGrpSpPr>
          <p:grpSpPr bwMode="auto">
            <a:xfrm>
              <a:off x="1248" y="1068"/>
              <a:ext cx="336" cy="1440"/>
              <a:chOff x="1248" y="1068"/>
              <a:chExt cx="336" cy="1440"/>
            </a:xfrm>
          </p:grpSpPr>
          <p:sp>
            <p:nvSpPr>
              <p:cNvPr id="6156" name="Text Box 1047"/>
              <p:cNvSpPr txBox="1">
                <a:spLocks noChangeArrowheads="1"/>
              </p:cNvSpPr>
              <p:nvPr/>
            </p:nvSpPr>
            <p:spPr bwMode="auto">
              <a:xfrm>
                <a:off x="1248" y="1548"/>
                <a:ext cx="33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57" name="Line 1052"/>
              <p:cNvSpPr>
                <a:spLocks noChangeShapeType="1"/>
              </p:cNvSpPr>
              <p:nvPr/>
            </p:nvSpPr>
            <p:spPr bwMode="auto">
              <a:xfrm>
                <a:off x="1296" y="10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8" name="Line 1053"/>
              <p:cNvSpPr>
                <a:spLocks noChangeShapeType="1"/>
              </p:cNvSpPr>
              <p:nvPr/>
            </p:nvSpPr>
            <p:spPr bwMode="auto">
              <a:xfrm>
                <a:off x="1296" y="250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9" name="Line 1056"/>
              <p:cNvSpPr>
                <a:spLocks noChangeShapeType="1"/>
              </p:cNvSpPr>
              <p:nvPr/>
            </p:nvSpPr>
            <p:spPr bwMode="auto">
              <a:xfrm>
                <a:off x="1344" y="193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0" name="Line 1057"/>
              <p:cNvSpPr>
                <a:spLocks noChangeShapeType="1"/>
              </p:cNvSpPr>
              <p:nvPr/>
            </p:nvSpPr>
            <p:spPr bwMode="auto">
              <a:xfrm flipV="1">
                <a:off x="1344" y="106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61" name="Group 1065"/>
            <p:cNvGrpSpPr/>
            <p:nvPr/>
          </p:nvGrpSpPr>
          <p:grpSpPr bwMode="auto">
            <a:xfrm>
              <a:off x="1488" y="2460"/>
              <a:ext cx="2160" cy="388"/>
              <a:chOff x="1488" y="2460"/>
              <a:chExt cx="2160" cy="388"/>
            </a:xfrm>
          </p:grpSpPr>
          <p:sp>
            <p:nvSpPr>
              <p:cNvPr id="6162" name="Text Box 1044"/>
              <p:cNvSpPr txBox="1">
                <a:spLocks noChangeArrowheads="1"/>
              </p:cNvSpPr>
              <p:nvPr/>
            </p:nvSpPr>
            <p:spPr bwMode="auto">
              <a:xfrm>
                <a:off x="2256" y="2460"/>
                <a:ext cx="72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m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63" name="Line 1058"/>
              <p:cNvSpPr>
                <a:spLocks noChangeShapeType="1"/>
              </p:cNvSpPr>
              <p:nvPr/>
            </p:nvSpPr>
            <p:spPr bwMode="auto">
              <a:xfrm>
                <a:off x="1488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4" name="Line 1060"/>
              <p:cNvSpPr>
                <a:spLocks noChangeShapeType="1"/>
              </p:cNvSpPr>
              <p:nvPr/>
            </p:nvSpPr>
            <p:spPr bwMode="auto">
              <a:xfrm>
                <a:off x="3648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5" name="Line 1061"/>
              <p:cNvSpPr>
                <a:spLocks noChangeShapeType="1"/>
              </p:cNvSpPr>
              <p:nvPr/>
            </p:nvSpPr>
            <p:spPr bwMode="auto">
              <a:xfrm flipH="1">
                <a:off x="1488" y="26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6" name="Line 1062"/>
              <p:cNvSpPr>
                <a:spLocks noChangeShapeType="1"/>
              </p:cNvSpPr>
              <p:nvPr/>
            </p:nvSpPr>
            <p:spPr bwMode="auto">
              <a:xfrm>
                <a:off x="2688" y="265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1068"/>
          <p:cNvGrpSpPr/>
          <p:nvPr/>
        </p:nvGrpSpPr>
        <p:grpSpPr bwMode="auto">
          <a:xfrm>
            <a:off x="1716088" y="989410"/>
            <a:ext cx="5410200" cy="2862263"/>
            <a:chOff x="1200" y="444"/>
            <a:chExt cx="3408" cy="2404"/>
          </a:xfrm>
        </p:grpSpPr>
        <p:grpSp>
          <p:nvGrpSpPr>
            <p:cNvPr id="6168" name="Group 1067"/>
            <p:cNvGrpSpPr/>
            <p:nvPr/>
          </p:nvGrpSpPr>
          <p:grpSpPr bwMode="auto">
            <a:xfrm>
              <a:off x="1200" y="444"/>
              <a:ext cx="384" cy="628"/>
              <a:chOff x="1200" y="444"/>
              <a:chExt cx="384" cy="628"/>
            </a:xfrm>
          </p:grpSpPr>
          <p:sp>
            <p:nvSpPr>
              <p:cNvPr id="6169" name="Text Box 1046"/>
              <p:cNvSpPr txBox="1">
                <a:spLocks noChangeArrowheads="1"/>
              </p:cNvSpPr>
              <p:nvPr/>
            </p:nvSpPr>
            <p:spPr bwMode="auto">
              <a:xfrm>
                <a:off x="1200" y="684"/>
                <a:ext cx="38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70" name="Line 1054"/>
              <p:cNvSpPr>
                <a:spLocks noChangeShapeType="1"/>
              </p:cNvSpPr>
              <p:nvPr/>
            </p:nvSpPr>
            <p:spPr bwMode="auto">
              <a:xfrm>
                <a:off x="1296" y="6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1" name="Line 1055"/>
              <p:cNvSpPr>
                <a:spLocks noChangeShapeType="1"/>
              </p:cNvSpPr>
              <p:nvPr/>
            </p:nvSpPr>
            <p:spPr bwMode="auto">
              <a:xfrm>
                <a:off x="1344" y="4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72" name="Group 1066"/>
            <p:cNvGrpSpPr/>
            <p:nvPr/>
          </p:nvGrpSpPr>
          <p:grpSpPr bwMode="auto">
            <a:xfrm>
              <a:off x="3888" y="2460"/>
              <a:ext cx="720" cy="388"/>
              <a:chOff x="3888" y="2460"/>
              <a:chExt cx="720" cy="388"/>
            </a:xfrm>
          </p:grpSpPr>
          <p:sp>
            <p:nvSpPr>
              <p:cNvPr id="6173" name="Text Box 1048"/>
              <p:cNvSpPr txBox="1">
                <a:spLocks noChangeArrowheads="1"/>
              </p:cNvSpPr>
              <p:nvPr/>
            </p:nvSpPr>
            <p:spPr bwMode="auto">
              <a:xfrm>
                <a:off x="3888" y="2460"/>
                <a:ext cx="57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n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74" name="Line 1059"/>
              <p:cNvSpPr>
                <a:spLocks noChangeShapeType="1"/>
              </p:cNvSpPr>
              <p:nvPr/>
            </p:nvSpPr>
            <p:spPr bwMode="auto">
              <a:xfrm>
                <a:off x="4416" y="25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5" name="Line 1063"/>
              <p:cNvSpPr>
                <a:spLocks noChangeShapeType="1"/>
              </p:cNvSpPr>
              <p:nvPr/>
            </p:nvSpPr>
            <p:spPr bwMode="auto">
              <a:xfrm flipH="1">
                <a:off x="4416" y="265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224" name="Rectangle 1087"/>
          <p:cNvSpPr>
            <a:spLocks noChangeArrowheads="1"/>
          </p:cNvSpPr>
          <p:nvPr/>
        </p:nvSpPr>
        <p:spPr bwMode="auto">
          <a:xfrm>
            <a:off x="755651" y="519113"/>
            <a:ext cx="684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你能用不同的形式表示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所拼图的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面积吗？</a:t>
            </a:r>
          </a:p>
        </p:txBody>
      </p:sp>
      <p:sp>
        <p:nvSpPr>
          <p:cNvPr id="117" name="Text Box 1088"/>
          <p:cNvSpPr txBox="1">
            <a:spLocks noChangeArrowheads="1"/>
          </p:cNvSpPr>
          <p:nvPr/>
        </p:nvSpPr>
        <p:spPr bwMode="auto">
          <a:xfrm>
            <a:off x="1019175" y="3900488"/>
            <a:ext cx="7988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这块林区现在长为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米，宽为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a+b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800" baseline="30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ldLvl="0" animBg="1"/>
      <p:bldP spid="90" grpId="0"/>
      <p:bldP spid="91" grpId="0"/>
      <p:bldP spid="92" grpId="0"/>
      <p:bldP spid="93" grpId="0"/>
      <p:bldP spid="8224" grpId="0"/>
      <p:bldP spid="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251520" y="519113"/>
            <a:ext cx="8892480" cy="917972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由于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m+n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)(</a:t>
            </a:r>
            <a:r>
              <a:rPr lang="en-US" altLang="zh-CN" sz="2400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a+b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ma+mb+na+nb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表示同一块地的面积，故有</a:t>
            </a:r>
            <a:r>
              <a:rPr lang="zh-CN" altLang="en-US" sz="2400" kern="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400" kern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4" descr="PE03255_"/>
          <p:cNvSpPr>
            <a:spLocks noChangeArrowheads="1"/>
          </p:cNvSpPr>
          <p:nvPr/>
        </p:nvSpPr>
        <p:spPr bwMode="auto">
          <a:xfrm>
            <a:off x="1257300" y="1557338"/>
            <a:ext cx="2306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</a:p>
        </p:txBody>
      </p:sp>
      <p:sp>
        <p:nvSpPr>
          <p:cNvPr id="25" name="Rectangle 5" descr="PE03255_"/>
          <p:cNvSpPr>
            <a:spLocks noChangeArrowheads="1"/>
          </p:cNvSpPr>
          <p:nvPr/>
        </p:nvSpPr>
        <p:spPr bwMode="auto">
          <a:xfrm>
            <a:off x="3201988" y="1545432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ma</a:t>
            </a:r>
          </a:p>
        </p:txBody>
      </p:sp>
      <p:sp>
        <p:nvSpPr>
          <p:cNvPr id="26" name="Rectangle 6" descr="PE03255_"/>
          <p:cNvSpPr>
            <a:spLocks noChangeArrowheads="1"/>
          </p:cNvSpPr>
          <p:nvPr/>
        </p:nvSpPr>
        <p:spPr bwMode="auto">
          <a:xfrm>
            <a:off x="3706813" y="1545432"/>
            <a:ext cx="915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mb</a:t>
            </a:r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7" name="Rectangle 7" descr="PE03255_"/>
          <p:cNvSpPr>
            <a:spLocks noChangeArrowheads="1"/>
          </p:cNvSpPr>
          <p:nvPr/>
        </p:nvSpPr>
        <p:spPr bwMode="auto">
          <a:xfrm>
            <a:off x="4497389" y="1545432"/>
            <a:ext cx="835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na</a:t>
            </a:r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8" name="Rectangle 8" descr="PE03255_"/>
          <p:cNvSpPr>
            <a:spLocks noChangeArrowheads="1"/>
          </p:cNvSpPr>
          <p:nvPr/>
        </p:nvSpPr>
        <p:spPr bwMode="auto">
          <a:xfrm>
            <a:off x="5230813" y="1550194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nb.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17" descr="PE03255_"/>
          <p:cNvSpPr>
            <a:spLocks noChangeArrowheads="1"/>
          </p:cNvSpPr>
          <p:nvPr/>
        </p:nvSpPr>
        <p:spPr bwMode="auto">
          <a:xfrm>
            <a:off x="461963" y="2111768"/>
            <a:ext cx="7172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如何进行多项式与多项式相乘的运算？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11188" y="2787254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实际上，把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看成一个整体，有：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2479675" y="3867150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ma+mb+na+nb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60400" y="3274219"/>
            <a:ext cx="3481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470150" y="3268266"/>
            <a:ext cx="5164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=  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+(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 flipV="1">
            <a:off x="798513" y="3652837"/>
            <a:ext cx="863600" cy="4763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2987676" y="3651648"/>
            <a:ext cx="828675" cy="119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4235451" y="3651648"/>
            <a:ext cx="900113" cy="119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ldLvl="0" animBg="1"/>
      <p:bldP spid="25" grpId="0" build="p" advAuto="0"/>
      <p:bldP spid="26" grpId="0" build="p" advAuto="0"/>
      <p:bldP spid="27" grpId="0" bldLvl="0" animBg="1"/>
      <p:bldP spid="28" grpId="0" bldLvl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4489" y="1031081"/>
            <a:ext cx="7991475" cy="164352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alpha val="58823"/>
              </a:schemeClr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多项式与多项式相乘，先用一个多项式的每一项分别乘以另一个多项式的每一项，再把所得的积相加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5" name="矩形 112"/>
          <p:cNvSpPr>
            <a:spLocks noChangeArrowheads="1"/>
          </p:cNvSpPr>
          <p:nvPr/>
        </p:nvSpPr>
        <p:spPr bwMode="auto">
          <a:xfrm>
            <a:off x="346075" y="576263"/>
            <a:ext cx="38036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多项式乘以多项式</a:t>
            </a:r>
          </a:p>
        </p:txBody>
      </p:sp>
      <p:grpSp>
        <p:nvGrpSpPr>
          <p:cNvPr id="4" name="Group 2"/>
          <p:cNvGrpSpPr/>
          <p:nvPr/>
        </p:nvGrpSpPr>
        <p:grpSpPr bwMode="auto">
          <a:xfrm>
            <a:off x="2105026" y="2626519"/>
            <a:ext cx="944563" cy="244079"/>
            <a:chOff x="576" y="1344"/>
            <a:chExt cx="1008" cy="192"/>
          </a:xfrm>
        </p:grpSpPr>
        <p:sp>
          <p:nvSpPr>
            <p:cNvPr id="8196" name="Line 3"/>
            <p:cNvSpPr>
              <a:spLocks noChangeShapeType="1"/>
            </p:cNvSpPr>
            <p:nvPr/>
          </p:nvSpPr>
          <p:spPr bwMode="auto">
            <a:xfrm>
              <a:off x="576" y="144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4"/>
            <p:cNvSpPr>
              <a:spLocks noChangeShapeType="1"/>
            </p:cNvSpPr>
            <p:nvPr/>
          </p:nvSpPr>
          <p:spPr bwMode="auto">
            <a:xfrm>
              <a:off x="576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1584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Oval 6"/>
            <p:cNvSpPr>
              <a:spLocks noChangeArrowheads="1"/>
            </p:cNvSpPr>
            <p:nvPr/>
          </p:nvSpPr>
          <p:spPr bwMode="auto">
            <a:xfrm>
              <a:off x="1008" y="1344"/>
              <a:ext cx="236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600" b="1">
                  <a:latin typeface="Times New Roman" panose="02020603050405020304" pitchFamily="18" charset="0"/>
                </a:rPr>
                <a:t>1</a:t>
              </a:r>
              <a:endParaRPr lang="en-US" altLang="zh-CN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7"/>
          <p:cNvGrpSpPr/>
          <p:nvPr/>
        </p:nvGrpSpPr>
        <p:grpSpPr bwMode="auto">
          <a:xfrm>
            <a:off x="2106614" y="2382442"/>
            <a:ext cx="1309687" cy="305990"/>
            <a:chOff x="192" y="561"/>
            <a:chExt cx="1776" cy="543"/>
          </a:xfrm>
        </p:grpSpPr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192" y="8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1968" y="8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192" y="81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Oval 11"/>
            <p:cNvSpPr>
              <a:spLocks noChangeArrowheads="1"/>
            </p:cNvSpPr>
            <p:nvPr/>
          </p:nvSpPr>
          <p:spPr bwMode="auto">
            <a:xfrm>
              <a:off x="926" y="561"/>
              <a:ext cx="278" cy="391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Times New Roman" panose="02020603050405020304" pitchFamily="18" charset="0"/>
                </a:rPr>
                <a:t>2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12"/>
          <p:cNvGrpSpPr/>
          <p:nvPr/>
        </p:nvGrpSpPr>
        <p:grpSpPr bwMode="auto">
          <a:xfrm>
            <a:off x="2457450" y="3133725"/>
            <a:ext cx="592138" cy="286941"/>
            <a:chOff x="1008" y="1872"/>
            <a:chExt cx="576" cy="240"/>
          </a:xfrm>
        </p:grpSpPr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 flipV="1">
              <a:off x="1008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 flipV="1">
              <a:off x="1584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5"/>
            <p:cNvSpPr>
              <a:spLocks noChangeShapeType="1"/>
            </p:cNvSpPr>
            <p:nvPr/>
          </p:nvSpPr>
          <p:spPr bwMode="auto">
            <a:xfrm>
              <a:off x="1008" y="201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Oval 16"/>
            <p:cNvSpPr>
              <a:spLocks noChangeArrowheads="1"/>
            </p:cNvSpPr>
            <p:nvPr/>
          </p:nvSpPr>
          <p:spPr bwMode="auto">
            <a:xfrm>
              <a:off x="1200" y="1946"/>
              <a:ext cx="192" cy="166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Times New Roman" panose="02020603050405020304" pitchFamily="18" charset="0"/>
                </a:rPr>
                <a:t>3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17"/>
          <p:cNvGrpSpPr/>
          <p:nvPr/>
        </p:nvGrpSpPr>
        <p:grpSpPr bwMode="auto">
          <a:xfrm>
            <a:off x="2438400" y="3390900"/>
            <a:ext cx="977900" cy="304800"/>
            <a:chOff x="240" y="2304"/>
            <a:chExt cx="1296" cy="408"/>
          </a:xfrm>
        </p:grpSpPr>
        <p:sp>
          <p:nvSpPr>
            <p:cNvPr id="8211" name="Line 18"/>
            <p:cNvSpPr>
              <a:spLocks noChangeShapeType="1"/>
            </p:cNvSpPr>
            <p:nvPr/>
          </p:nvSpPr>
          <p:spPr bwMode="auto">
            <a:xfrm flipH="1">
              <a:off x="240" y="25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 flipV="1">
              <a:off x="1536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20"/>
            <p:cNvSpPr>
              <a:spLocks noChangeShapeType="1"/>
            </p:cNvSpPr>
            <p:nvPr/>
          </p:nvSpPr>
          <p:spPr bwMode="auto">
            <a:xfrm flipV="1">
              <a:off x="24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Oval 21"/>
            <p:cNvSpPr>
              <a:spLocks noChangeArrowheads="1"/>
            </p:cNvSpPr>
            <p:nvPr/>
          </p:nvSpPr>
          <p:spPr bwMode="auto">
            <a:xfrm>
              <a:off x="788" y="2456"/>
              <a:ext cx="263" cy="256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Times New Roman" panose="02020603050405020304" pitchFamily="18" charset="0"/>
                </a:rPr>
                <a:t>4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1806575" y="2784872"/>
            <a:ext cx="252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zh-CN" sz="2800" b="1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</a:rPr>
              <a:t>)(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692525" y="2783682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975100" y="2771775"/>
            <a:ext cx="901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en-US" altLang="zh-CN" sz="2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4108450" y="2612231"/>
            <a:ext cx="3048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1</a:t>
            </a:r>
            <a:endParaRPr lang="en-US" altLang="zh-CN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4972050" y="2612231"/>
            <a:ext cx="3048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</a:rPr>
              <a:t>2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27"/>
          <p:cNvSpPr>
            <a:spLocks noChangeArrowheads="1"/>
          </p:cNvSpPr>
          <p:nvPr/>
        </p:nvSpPr>
        <p:spPr bwMode="auto">
          <a:xfrm>
            <a:off x="5694363" y="2612231"/>
            <a:ext cx="3048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</a:rPr>
              <a:t>3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28"/>
          <p:cNvSpPr>
            <a:spLocks noChangeArrowheads="1"/>
          </p:cNvSpPr>
          <p:nvPr/>
        </p:nvSpPr>
        <p:spPr bwMode="auto">
          <a:xfrm>
            <a:off x="6415088" y="2612231"/>
            <a:ext cx="3048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</a:rPr>
              <a:t>4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603751" y="2774157"/>
            <a:ext cx="811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311775" y="2786063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6115050" y="2796779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+</a:t>
            </a:r>
            <a:r>
              <a:rPr lang="en-US" altLang="zh-CN" sz="2800" b="1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466725" y="3749279"/>
            <a:ext cx="4021138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多乘多顺口溜：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401764" y="4127897"/>
            <a:ext cx="7113587" cy="75604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多乘多，来计算，多项式各项都见面，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乘后结果要相加，化简、排列才算完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0245" grpId="0" bldLvl="0" animBg="1"/>
      <p:bldP spid="30" grpId="0"/>
      <p:bldP spid="31" grpId="0"/>
      <p:bldP spid="32" grpId="0"/>
      <p:bldP spid="33" grpId="0" bldLvl="0" animBg="1"/>
      <p:bldP spid="34" grpId="0" bldLvl="0" animBg="1"/>
      <p:bldP spid="35" grpId="0" bldLvl="0" animBg="1"/>
      <p:bldP spid="36" grpId="0" bldLvl="0" animBg="1"/>
      <p:bldP spid="37" grpId="0"/>
      <p:bldP spid="38" grpId="0"/>
      <p:bldP spid="39" grpId="0"/>
      <p:bldP spid="40" grpId="0"/>
      <p:bldP spid="4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6"/>
          <p:cNvSpPr txBox="1">
            <a:spLocks noChangeArrowheads="1"/>
          </p:cNvSpPr>
          <p:nvPr/>
        </p:nvSpPr>
        <p:spPr bwMode="auto">
          <a:xfrm>
            <a:off x="301626" y="573882"/>
            <a:ext cx="8709025" cy="102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(0.6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(2)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39788" y="1600201"/>
            <a:ext cx="69405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=1×0.6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1×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0.6+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=0.6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0.6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+x2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=0.6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1.6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676401" y="3070622"/>
            <a:ext cx="59594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=2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xy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8" name="文本框 24"/>
          <p:cNvSpPr txBox="1"/>
          <p:nvPr/>
        </p:nvSpPr>
        <p:spPr>
          <a:xfrm>
            <a:off x="301625" y="890588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9126" y="1423988"/>
            <a:ext cx="81565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x·xy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=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4"/>
          <p:cNvGrpSpPr/>
          <p:nvPr/>
        </p:nvGrpSpPr>
        <p:grpSpPr bwMode="auto">
          <a:xfrm>
            <a:off x="434975" y="3599260"/>
            <a:ext cx="8129588" cy="1031081"/>
            <a:chOff x="685" y="7557"/>
            <a:chExt cx="12802" cy="2165"/>
          </a:xfrm>
        </p:grpSpPr>
        <p:sp>
          <p:nvSpPr>
            <p:cNvPr id="3" name="圆角矩形 2"/>
            <p:cNvSpPr/>
            <p:nvPr/>
          </p:nvSpPr>
          <p:spPr>
            <a:xfrm>
              <a:off x="685" y="7777"/>
              <a:ext cx="12472" cy="19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60" name="矩形 59"/>
            <p:cNvSpPr/>
            <p:nvPr/>
          </p:nvSpPr>
          <p:spPr>
            <a:xfrm>
              <a:off x="875" y="7557"/>
              <a:ext cx="12612" cy="19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000" noProof="1">
                  <a:solidFill>
                    <a:srgbClr val="FF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注意</a:t>
              </a:r>
              <a:r>
                <a:rPr lang="en-US" altLang="zh-CN" sz="2000" noProof="1">
                  <a:solidFill>
                    <a:srgbClr val="FF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:</a:t>
              </a:r>
              <a:r>
                <a:rPr lang="en-US" altLang="zh-CN" sz="2000" noProof="1"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(1)</a:t>
              </a:r>
              <a:r>
                <a:rPr lang="zh-CN" altLang="en-US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漏乘</a:t>
              </a:r>
              <a:r>
                <a:rPr lang="en-US" altLang="zh-CN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;(2)</a:t>
              </a:r>
              <a:r>
                <a:rPr lang="zh-CN" altLang="en-US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符号问题</a:t>
              </a:r>
              <a:r>
                <a:rPr lang="en-US" altLang="zh-CN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;(3)</a:t>
              </a:r>
              <a:r>
                <a:rPr lang="zh-CN" altLang="en-US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最后结果应化成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    最简形式（是同类项的要合并）</a:t>
              </a:r>
              <a:r>
                <a:rPr lang="en-US" altLang="zh-CN" sz="20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.</a:t>
              </a:r>
            </a:p>
          </p:txBody>
        </p:sp>
      </p:grp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74701" y="864394"/>
            <a:ext cx="54340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(3)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)(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04"/>
          <p:cNvSpPr txBox="1">
            <a:spLocks noChangeArrowheads="1"/>
          </p:cNvSpPr>
          <p:nvPr/>
        </p:nvSpPr>
        <p:spPr bwMode="auto">
          <a:xfrm>
            <a:off x="577851" y="588169"/>
            <a:ext cx="83169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先化简，再求值</a:t>
            </a:r>
            <a:r>
              <a:rPr lang="zh-CN" altLang="en-US" sz="2800" dirty="0">
                <a:latin typeface="宋体" panose="02010600030101010101" pitchFamily="2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)(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Times New Roman" panose="02020603050405020304" pitchFamily="18" charset="0"/>
              </a:rPr>
              <a:t>4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</a:rPr>
              <a:t>5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)(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</a:rPr>
              <a:t>＝－</a:t>
            </a:r>
            <a:r>
              <a:rPr lang="en-US" altLang="zh-CN" sz="2800" dirty="0"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39" name="文本框 6"/>
          <p:cNvSpPr txBox="1">
            <a:spLocks noChangeArrowheads="1"/>
          </p:cNvSpPr>
          <p:nvPr/>
        </p:nvSpPr>
        <p:spPr bwMode="auto">
          <a:xfrm>
            <a:off x="404814" y="1752600"/>
            <a:ext cx="8110537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        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        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当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i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时，原式＝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21.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2" name="文本框 1"/>
          <p:cNvSpPr txBox="1">
            <a:spLocks noChangeArrowheads="1"/>
          </p:cNvSpPr>
          <p:nvPr/>
        </p:nvSpPr>
        <p:spPr bwMode="auto">
          <a:xfrm>
            <a:off x="606455" y="4203715"/>
            <a:ext cx="8016875" cy="929100"/>
          </a:xfrm>
          <a:prstGeom prst="rect">
            <a:avLst/>
          </a:prstGeom>
          <a:solidFill>
            <a:srgbClr val="F6F5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方法总结：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化简求值的题型，一定要注意先化简，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再求值，不能先代值，再计算．</a:t>
            </a:r>
          </a:p>
        </p:txBody>
      </p:sp>
      <p:sp>
        <p:nvSpPr>
          <p:cNvPr id="7" name="文本框 24"/>
          <p:cNvSpPr txBox="1"/>
          <p:nvPr/>
        </p:nvSpPr>
        <p:spPr>
          <a:xfrm>
            <a:off x="274639" y="671513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charRg st="2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charRg st="2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charRg st="5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charRg st="5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39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全屏显示(16:9)</PresentationFormat>
  <Paragraphs>125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MS PGothic</vt:lpstr>
      <vt:lpstr>黑体</vt:lpstr>
      <vt:lpstr>华文行楷</vt:lpstr>
      <vt:lpstr>华文新魏</vt:lpstr>
      <vt:lpstr>华文中宋</vt:lpstr>
      <vt:lpstr>宋体</vt:lpstr>
      <vt:lpstr>微软雅黑</vt:lpstr>
      <vt:lpstr>Arial</vt:lpstr>
      <vt:lpstr>Calibri</vt:lpstr>
      <vt:lpstr>MT Extra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2023-01-16T16:23:44Z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3F51D784639E45E0A7FE8506E7942695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