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87" r:id="rId3"/>
    <p:sldId id="286" r:id="rId4"/>
    <p:sldId id="295" r:id="rId5"/>
    <p:sldId id="260" r:id="rId6"/>
    <p:sldId id="278" r:id="rId7"/>
    <p:sldId id="310" r:id="rId8"/>
    <p:sldId id="279" r:id="rId9"/>
    <p:sldId id="296" r:id="rId10"/>
    <p:sldId id="280" r:id="rId11"/>
    <p:sldId id="282" r:id="rId12"/>
    <p:sldId id="285" r:id="rId13"/>
    <p:sldId id="289" r:id="rId14"/>
    <p:sldId id="311" r:id="rId15"/>
    <p:sldId id="297" r:id="rId16"/>
    <p:sldId id="291" r:id="rId17"/>
    <p:sldId id="292" r:id="rId18"/>
    <p:sldId id="294" r:id="rId19"/>
    <p:sldId id="30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pos="3840">
          <p15:clr>
            <a:srgbClr val="A4A3A4"/>
          </p15:clr>
        </p15:guide>
        <p15:guide id="4" pos="6971">
          <p15:clr>
            <a:srgbClr val="A4A3A4"/>
          </p15:clr>
        </p15:guide>
        <p15:guide id="5" pos="5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81" autoAdjust="0"/>
  </p:normalViewPr>
  <p:slideViewPr>
    <p:cSldViewPr snapToObjects="1">
      <p:cViewPr varScale="1">
        <p:scale>
          <a:sx n="110" d="100"/>
          <a:sy n="110" d="100"/>
        </p:scale>
        <p:origin x="-558" y="-84"/>
      </p:cViewPr>
      <p:guideLst>
        <p:guide orient="horz" pos="2160"/>
        <p:guide orient="horz" pos="3929"/>
        <p:guide pos="3840"/>
        <p:guide pos="6971"/>
        <p:guide pos="5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808033"/>
            <a:ext cx="12192000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求一个小数的近似值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 rot="2314038">
            <a:off x="2141734" y="3411231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 rot="2700636">
            <a:off x="1732392" y="2596832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 rot="2314038">
            <a:off x="714786" y="2691151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 rot="2314038">
            <a:off x="3221854" y="3339223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92D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92D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 rot="2314038">
            <a:off x="3876007" y="4247798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 rot="2314038">
            <a:off x="858802" y="3621064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 rot="2314038">
            <a:off x="2226954" y="4341144"/>
            <a:ext cx="12795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115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五边形 7"/>
          <p:cNvSpPr>
            <a:spLocks noChangeArrowheads="1"/>
          </p:cNvSpPr>
          <p:nvPr/>
        </p:nvSpPr>
        <p:spPr bwMode="auto">
          <a:xfrm>
            <a:off x="-10095" y="489775"/>
            <a:ext cx="436833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400" dirty="0" smtClean="0">
                <a:solidFill>
                  <a:schemeClr val="bg1"/>
                </a:solidFill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</a:rPr>
              <a:t>3</a:t>
            </a:r>
            <a:r>
              <a:rPr lang="zh-CN" altLang="en-US" sz="2400" dirty="0" smtClean="0">
                <a:solidFill>
                  <a:schemeClr val="bg1"/>
                </a:solidFill>
              </a:rPr>
              <a:t>单元  小</a:t>
            </a:r>
            <a:r>
              <a:rPr lang="zh-CN" altLang="en-US" sz="2400" dirty="0">
                <a:solidFill>
                  <a:schemeClr val="bg1"/>
                </a:solidFill>
              </a:rPr>
              <a:t>数的意义和性质</a:t>
            </a:r>
          </a:p>
        </p:txBody>
      </p:sp>
      <p:sp>
        <p:nvSpPr>
          <p:cNvPr id="16" name="矩形 15"/>
          <p:cNvSpPr/>
          <p:nvPr/>
        </p:nvSpPr>
        <p:spPr>
          <a:xfrm>
            <a:off x="0" y="602129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767458" y="1251918"/>
            <a:ext cx="102250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我国陆地各种地形的面积如下表。 先把表中的数改写成用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“万”</a:t>
            </a:r>
            <a:endParaRPr lang="en-US" altLang="zh-CN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作</a:t>
            </a:r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单位的数， 再保留一位小数。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464" y="2636912"/>
            <a:ext cx="1022508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98940" y="3566303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319.6800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23992" y="4070359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249.6000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8940" y="4593579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180.4800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3992" y="5097635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115.2000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23992" y="5620855"/>
            <a:ext cx="1531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950.400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48328" y="3571078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319.7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8328" y="4089523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249.6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48328" y="458061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180.5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8328" y="5097635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115.2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48328" y="5592075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950.4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4" grpId="0"/>
      <p:bldP spid="15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961801" y="5212936"/>
            <a:ext cx="1534801" cy="161662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385" y="1268760"/>
            <a:ext cx="40719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写出各小数的近似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282" y="2003322"/>
            <a:ext cx="10914319" cy="329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70714" y="3030617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7195" y="3813992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7646" y="4542785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1868" y="3030617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5844" y="382270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1868" y="4595629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83282" y="308346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3.82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18178" y="379483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9.97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18178" y="453407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1.05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79903" y="2861059"/>
            <a:ext cx="2033591" cy="217729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384" y="1179910"/>
            <a:ext cx="108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王强参加飞行员体检时， 量得身高是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1.748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 体重是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65.25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他的身高精确到百分位是多少米？ 体重精确到个位是多少千克？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20718" y="2636912"/>
            <a:ext cx="5684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1.748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米（精确到百分位）≈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16654" y="3212976"/>
            <a:ext cx="6043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65.25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千克（精确到个位）≈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65.3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千克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384" y="3774558"/>
            <a:ext cx="1080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填“＝” 或“≈”。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8595" y="3886807"/>
            <a:ext cx="492380" cy="55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824871" y="4712658"/>
            <a:ext cx="3049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324000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32.4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4699" y="4671356"/>
            <a:ext cx="492380" cy="55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矩形 15"/>
          <p:cNvSpPr/>
          <p:nvPr/>
        </p:nvSpPr>
        <p:spPr>
          <a:xfrm>
            <a:off x="6081455" y="4776743"/>
            <a:ext cx="3592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4090000000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41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3246" y="4757581"/>
            <a:ext cx="492380" cy="55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846717" y="5570076"/>
            <a:ext cx="2752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324000     32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9" name="矩形 18"/>
          <p:cNvSpPr/>
          <p:nvPr/>
        </p:nvSpPr>
        <p:spPr>
          <a:xfrm>
            <a:off x="6081453" y="5570076"/>
            <a:ext cx="3889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4090000000     40.9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867" y="5523912"/>
            <a:ext cx="492380" cy="55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1695" y="5523912"/>
            <a:ext cx="492380" cy="55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9412" y="463688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56515" y="4716435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3023" y="5508523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44839" y="548944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4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矩形 5"/>
          <p:cNvSpPr/>
          <p:nvPr/>
        </p:nvSpPr>
        <p:spPr>
          <a:xfrm>
            <a:off x="839789" y="1412776"/>
            <a:ext cx="7462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。（正确的打“√”，错误的打“×”）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9790" y="1916834"/>
            <a:ext cx="10225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保留一位小数约是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        （       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相等，计数单位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      （       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缩小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（       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57860000000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578.6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          （       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）去掉小数末尾的零，小数大小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（       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乘号 7"/>
          <p:cNvSpPr/>
          <p:nvPr/>
        </p:nvSpPr>
        <p:spPr>
          <a:xfrm>
            <a:off x="10056440" y="4869160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75962" y="2244035"/>
            <a:ext cx="412527" cy="497722"/>
          </a:xfrm>
          <a:prstGeom prst="rect">
            <a:avLst/>
          </a:prstGeom>
        </p:spPr>
      </p:pic>
      <p:sp>
        <p:nvSpPr>
          <p:cNvPr id="10" name="乘号 9"/>
          <p:cNvSpPr/>
          <p:nvPr/>
        </p:nvSpPr>
        <p:spPr>
          <a:xfrm>
            <a:off x="10043895" y="4005064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乘号 10"/>
          <p:cNvSpPr/>
          <p:nvPr/>
        </p:nvSpPr>
        <p:spPr>
          <a:xfrm>
            <a:off x="10043895" y="3140968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56441" y="5667582"/>
            <a:ext cx="412527" cy="49772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" name="矩形 5"/>
          <p:cNvSpPr/>
          <p:nvPr/>
        </p:nvSpPr>
        <p:spPr>
          <a:xfrm>
            <a:off x="839789" y="1412776"/>
            <a:ext cx="7462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。（正确的打“√”，错误的打“×”）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39790" y="1916834"/>
            <a:ext cx="10225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小于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10.0999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2.049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精确到十分位约是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）精确到千分位，就是保留三位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（     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3.090=3.09=3.0900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9.993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保留两位小数是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10.00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                              （     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乘号 7"/>
          <p:cNvSpPr/>
          <p:nvPr/>
        </p:nvSpPr>
        <p:spPr>
          <a:xfrm>
            <a:off x="10357017" y="4869160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76539" y="2244035"/>
            <a:ext cx="412527" cy="497722"/>
          </a:xfrm>
          <a:prstGeom prst="rect">
            <a:avLst/>
          </a:prstGeom>
        </p:spPr>
      </p:pic>
      <p:sp>
        <p:nvSpPr>
          <p:cNvPr id="10" name="乘号 9"/>
          <p:cNvSpPr/>
          <p:nvPr/>
        </p:nvSpPr>
        <p:spPr>
          <a:xfrm>
            <a:off x="10344472" y="4005064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" name="乘号 10"/>
          <p:cNvSpPr/>
          <p:nvPr/>
        </p:nvSpPr>
        <p:spPr>
          <a:xfrm>
            <a:off x="10344472" y="3140968"/>
            <a:ext cx="432048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57018" y="5667582"/>
            <a:ext cx="412527" cy="49772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3" name="矩形 2"/>
          <p:cNvSpPr/>
          <p:nvPr/>
        </p:nvSpPr>
        <p:spPr>
          <a:xfrm>
            <a:off x="623392" y="1196752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求近似数：保留一位小数。</a:t>
            </a:r>
          </a:p>
        </p:txBody>
      </p:sp>
      <p:sp>
        <p:nvSpPr>
          <p:cNvPr id="7" name="矩形 6"/>
          <p:cNvSpPr/>
          <p:nvPr/>
        </p:nvSpPr>
        <p:spPr>
          <a:xfrm>
            <a:off x="839416" y="2044006"/>
            <a:ext cx="100811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3.02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3.54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6.92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0.084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6.569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2.096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24466" y="218570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24866" y="218570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97274" y="218570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24466" y="2852936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22950" y="2852936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97274" y="2878127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8724" y="3394154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求近似数：保留两位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小数。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26757" y="4204246"/>
            <a:ext cx="100657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0.549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4.897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9.374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5.603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3.259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矩形 17"/>
          <p:cNvSpPr/>
          <p:nvPr/>
        </p:nvSpPr>
        <p:spPr>
          <a:xfrm>
            <a:off x="2506809" y="4348261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46229" y="4348261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18637" y="4348261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4.90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19898" y="4996251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9.37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07209" y="4996251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5.60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818637" y="4996333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818637" y="5694121"/>
            <a:ext cx="1842343" cy="102618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/>
      <p:bldP spid="10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8" name="矩形 7"/>
          <p:cNvSpPr/>
          <p:nvPr/>
        </p:nvSpPr>
        <p:spPr>
          <a:xfrm>
            <a:off x="623392" y="908720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求近似数：精确到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个位。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74291" y="1688069"/>
            <a:ext cx="10513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0.468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4.087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8.296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2.985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3.095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7.999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2474030" y="182566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84034" y="182566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73338" y="1825660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74030" y="2473732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84033" y="2492896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373338" y="2492896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3392" y="3140968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按要求写数。</a:t>
            </a:r>
          </a:p>
        </p:txBody>
      </p:sp>
      <p:sp>
        <p:nvSpPr>
          <p:cNvPr id="18" name="矩形 17"/>
          <p:cNvSpPr/>
          <p:nvPr/>
        </p:nvSpPr>
        <p:spPr>
          <a:xfrm>
            <a:off x="623393" y="3724579"/>
            <a:ext cx="1101034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改写成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用“万”作单位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的数，再保留整数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1837600000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吨改写成用“亿吨”作单位的数，再保留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小数。</a:t>
            </a:r>
          </a:p>
          <a:p>
            <a:pPr>
              <a:lnSpc>
                <a:spcPct val="200000"/>
              </a:lnSpc>
            </a:pPr>
            <a:r>
              <a:rPr lang="en-US" altLang="zh-CN" u="sng" dirty="0"/>
              <a:t>                                       </a:t>
            </a:r>
            <a:r>
              <a:rPr lang="en-US" altLang="zh-CN" dirty="0"/>
              <a:t> </a:t>
            </a:r>
            <a:endParaRPr lang="zh-CN" altLang="zh-CN" dirty="0"/>
          </a:p>
        </p:txBody>
      </p:sp>
      <p:sp>
        <p:nvSpPr>
          <p:cNvPr id="3" name="矩形 2"/>
          <p:cNvSpPr/>
          <p:nvPr/>
        </p:nvSpPr>
        <p:spPr>
          <a:xfrm>
            <a:off x="4223794" y="4417948"/>
            <a:ext cx="23054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30056" y="5786100"/>
            <a:ext cx="3950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18.376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亿吨≈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18.38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亿吨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818637" y="5694121"/>
            <a:ext cx="1842343" cy="102618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52384" y="4194666"/>
            <a:ext cx="2291867" cy="2401724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5" name="矩形 4"/>
          <p:cNvSpPr/>
          <p:nvPr/>
        </p:nvSpPr>
        <p:spPr>
          <a:xfrm>
            <a:off x="911424" y="980729"/>
            <a:ext cx="102251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填空。　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）保留（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）位小数，表示精确到百分位。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）保留一位小数，表示精确到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2510000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改写成“万”作单位的数是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3.995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，表示精确到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31982" y="213285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5398" y="299695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十分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56242" y="3933056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251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46358" y="4725144"/>
            <a:ext cx="2074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100000000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01302" y="558924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百分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76320" y="4779150"/>
            <a:ext cx="2771800" cy="2078850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4" name="矩形 3"/>
          <p:cNvSpPr/>
          <p:nvPr/>
        </p:nvSpPr>
        <p:spPr>
          <a:xfrm>
            <a:off x="551384" y="1052736"/>
            <a:ext cx="10657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在下面的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里填适当的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4" y="2204864"/>
            <a:ext cx="10153127" cy="15121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1384" y="3903329"/>
            <a:ext cx="105851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一个小数部分是三位的小数取近似值后得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，那么这个小数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来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最大可能是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），最小可能是（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6" name="矩形 5"/>
          <p:cNvSpPr/>
          <p:nvPr/>
        </p:nvSpPr>
        <p:spPr>
          <a:xfrm>
            <a:off x="3256605" y="5066020"/>
            <a:ext cx="1111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1.704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57005" y="5062187"/>
            <a:ext cx="1111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1.695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12493" y="2132856"/>
            <a:ext cx="4847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2493" y="3265820"/>
            <a:ext cx="4847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答案：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.34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5.33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7.32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5" name="矩形 4"/>
          <p:cNvSpPr/>
          <p:nvPr/>
        </p:nvSpPr>
        <p:spPr>
          <a:xfrm>
            <a:off x="551384" y="1196753"/>
            <a:ext cx="106571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克的砝码各一枚，在天平上能称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几种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不同的重量？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93525" y="2517822"/>
            <a:ext cx="10199019" cy="35034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88872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解析：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首先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我们能测的最大重量是所有砝码的和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，就是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31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，对于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小于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31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的每一个数字我们都可以用剩下的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砝码组合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而成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，所以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就可以测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31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种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换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成二进制来解释的话，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五种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重量，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代表的是一个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</a:t>
            </a:r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二进制数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个位数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，放入这个砝码那么这位就是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，不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放入就是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，那么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他们可以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组成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二进制数</a:t>
            </a:r>
            <a:r>
              <a:rPr lang="zh-CN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种类就是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次方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-1</a:t>
            </a:r>
            <a:r>
              <a:rPr 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，就是</a:t>
            </a:r>
            <a:r>
              <a:rPr lang="zh-CN" altLang="zh-CN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31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zh-CN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936182" y="5445224"/>
            <a:ext cx="1794813" cy="134517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4392" y="4103592"/>
            <a:ext cx="2191597" cy="259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0" name="矩形 9"/>
          <p:cNvSpPr/>
          <p:nvPr/>
        </p:nvSpPr>
        <p:spPr>
          <a:xfrm>
            <a:off x="868665" y="1475536"/>
            <a:ext cx="10153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想一想：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用“四舍五入法”求下列各数的近似数。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41682" y="2348880"/>
            <a:ext cx="4466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7936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（精确到百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9676" y="3284985"/>
            <a:ext cx="2304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7936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7900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49157" y="5210036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16493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16490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47712" y="4293096"/>
            <a:ext cx="4676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16493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（精确到十位）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549432" y="2856889"/>
            <a:ext cx="3240360" cy="18874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整数求近似值的方法是怎样的呢？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8891" y="4377324"/>
            <a:ext cx="1703119" cy="2117645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839416" y="1251918"/>
            <a:ext cx="10441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地球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和太阳之间的平均距离大约是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亿千米。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精确到十分位大约是多少亿千米？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2264794" y="2852936"/>
            <a:ext cx="3831207" cy="2583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精确到十分位就是保留一位小数。</a:t>
            </a:r>
          </a:p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应该怎样确定近似数？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45829" y="3573016"/>
            <a:ext cx="403828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7699736" y="4028768"/>
            <a:ext cx="0" cy="4275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28050" y="4456276"/>
            <a:ext cx="3836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，向十分位进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767408" y="1393612"/>
            <a:ext cx="5780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精确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到百分位是多少亿千米？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1717" y="3186554"/>
            <a:ext cx="1215761" cy="1538590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2207568" y="2492896"/>
            <a:ext cx="4313339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精确到百分位， 要保留几位小数？</a:t>
            </a:r>
          </a:p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应该看小数部分哪一位？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42293" y="2886616"/>
            <a:ext cx="42482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1.49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亿千米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8131784" y="3596720"/>
            <a:ext cx="0" cy="4275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60098" y="3769876"/>
            <a:ext cx="3836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，向百分位进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43473" y="5140351"/>
            <a:ext cx="100289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是精确到十分位的近似数，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是精确到百分位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的近似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数，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更精确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81293" y="4653136"/>
            <a:ext cx="2115308" cy="2115308"/>
          </a:xfrm>
          <a:prstGeom prst="rect">
            <a:avLst/>
          </a:prstGeom>
        </p:spPr>
      </p:pic>
      <p:sp>
        <p:nvSpPr>
          <p:cNvPr id="1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712948" y="933490"/>
            <a:ext cx="10441160" cy="537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6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小组讨论：</a:t>
            </a:r>
          </a:p>
          <a:p>
            <a:pPr>
              <a:lnSpc>
                <a:spcPct val="20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精确到十分位要保留几位小数？要看小数的哪一位？怎样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近似数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比较近似数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，哪一个数位更接近原来的数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数位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？哪一个更精确一些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近似数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末尾的“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”能去掉吗？为什么</a:t>
            </a:r>
            <a:r>
              <a:rPr lang="zh-CN" altLang="zh-CN" sz="2800" dirty="0"/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60498" y="4725146"/>
            <a:ext cx="1484551" cy="1981069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6" name="矩形 5"/>
          <p:cNvSpPr/>
          <p:nvPr/>
        </p:nvSpPr>
        <p:spPr>
          <a:xfrm>
            <a:off x="767410" y="1052738"/>
            <a:ext cx="10225087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3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精确到十分位就是要保留一位小数，只要看百分位上的数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分位上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十分位进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1.50=1.5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精确到百分位，而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精确的十分位，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</a:p>
          <a:p>
            <a:pPr>
              <a:lnSpc>
                <a:spcPts val="53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最低位在千分位，所以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更接近原数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1.496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更精确一些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2800" dirty="0"/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是精确到十分位的结果，而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是精确到百分位的结果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3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因为如此，所以近似数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末尾的“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”是不能去掉的。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839416" y="1251917"/>
            <a:ext cx="10441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地球和月球之间的平均距离大约是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38.44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万千米，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保留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大约是多少万千米？</a:t>
            </a:r>
          </a:p>
        </p:txBody>
      </p:sp>
      <p:sp>
        <p:nvSpPr>
          <p:cNvPr id="4" name="矩形 3"/>
          <p:cNvSpPr/>
          <p:nvPr/>
        </p:nvSpPr>
        <p:spPr>
          <a:xfrm>
            <a:off x="3219158" y="3348281"/>
            <a:ext cx="4987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38.44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万千米≈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万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9996" y="4509120"/>
            <a:ext cx="5766309" cy="19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79978" y="334828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38.4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rot="16200000">
            <a:off x="-394220" y="3438502"/>
            <a:ext cx="3835427" cy="3096344"/>
            <a:chOff x="-36512" y="-22820"/>
            <a:chExt cx="5904656" cy="3096344"/>
          </a:xfrm>
        </p:grpSpPr>
        <p:grpSp>
          <p:nvGrpSpPr>
            <p:cNvPr id="8" name="组合 7"/>
            <p:cNvGrpSpPr/>
            <p:nvPr/>
          </p:nvGrpSpPr>
          <p:grpSpPr>
            <a:xfrm>
              <a:off x="-36512" y="-22820"/>
              <a:ext cx="5904656" cy="3096344"/>
              <a:chOff x="-108520" y="-94828"/>
              <a:chExt cx="5904656" cy="3096344"/>
            </a:xfrm>
          </p:grpSpPr>
          <p:pic>
            <p:nvPicPr>
              <p:cNvPr id="10" name="Picture 3" descr="C:\Users\Administrator\Desktop\未标题-1.png"/>
              <p:cNvPicPr>
                <a:picLocks noChangeAspect="1" noChangeArrowheads="1"/>
              </p:cNvPicPr>
              <p:nvPr/>
            </p:nvPicPr>
            <p:blipFill rotWithShape="1">
              <a:blip r:embed="rId3" cstate="email"/>
              <a:srcRect/>
              <a:stretch>
                <a:fillRect/>
              </a:stretch>
            </p:blipFill>
            <p:spPr bwMode="auto">
              <a:xfrm>
                <a:off x="-108520" y="-94828"/>
                <a:ext cx="3417204" cy="29247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矩形 10"/>
              <p:cNvSpPr/>
              <p:nvPr/>
            </p:nvSpPr>
            <p:spPr>
              <a:xfrm>
                <a:off x="611560" y="2353444"/>
                <a:ext cx="5184576" cy="6480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683568" y="1885393"/>
              <a:ext cx="2375990" cy="548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64352" y="3046400"/>
            <a:ext cx="2736304" cy="359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3" name="矩形 2"/>
          <p:cNvSpPr/>
          <p:nvPr/>
        </p:nvSpPr>
        <p:spPr>
          <a:xfrm>
            <a:off x="695400" y="1412778"/>
            <a:ext cx="102971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小数近似数的方法也用“四舍五入法”即精确到哪一位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就看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后面那一位上的数，如果小于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就舍弃，大于等于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就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向前进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55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近似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数末尾的零不能去掉。</a:t>
            </a:r>
          </a:p>
          <a:p>
            <a:pPr>
              <a:lnSpc>
                <a:spcPts val="55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小数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保留的位数越多，越接近准确数，越精确。</a:t>
            </a:r>
          </a:p>
          <a:p>
            <a:pPr>
              <a:lnSpc>
                <a:spcPts val="55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数和近似数之间要写“≈”。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44274" y="4672302"/>
            <a:ext cx="2817551" cy="2113163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矩形 2"/>
          <p:cNvSpPr/>
          <p:nvPr/>
        </p:nvSpPr>
        <p:spPr>
          <a:xfrm>
            <a:off x="695401" y="1268760"/>
            <a:ext cx="103691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下面小数的近似数。</a:t>
            </a:r>
          </a:p>
        </p:txBody>
      </p:sp>
      <p:sp>
        <p:nvSpPr>
          <p:cNvPr id="6" name="矩形 5"/>
          <p:cNvSpPr/>
          <p:nvPr/>
        </p:nvSpPr>
        <p:spPr>
          <a:xfrm>
            <a:off x="623389" y="1484784"/>
            <a:ext cx="11017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4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精确到十分位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7.54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0.365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2.962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40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精确到百分位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0.158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6.454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0.503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45867" y="2420888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7.5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7824194" y="2420888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10301330" y="2420888"/>
            <a:ext cx="69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5338809" y="4149080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0.16</a:t>
            </a:r>
            <a:endParaRPr lang="zh-CN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7838625" y="4137464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6.45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10307361" y="4129916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0.50</a:t>
            </a:r>
            <a:endParaRPr lang="zh-CN" altLang="en-US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1235</Words>
  <Application>Microsoft Office PowerPoint</Application>
  <PresentationFormat>宽屏</PresentationFormat>
  <Paragraphs>190</Paragraphs>
  <Slides>19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2023-01-16T16:23:49Z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9C6496181845414FBF0AFCDA8E2479A5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