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7515A-3619-4638-A4C1-097EEB65B7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D9616-B7FF-465A-A641-E8862C11B5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D9616-B7FF-465A-A641-E8862C11B58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064BF-81AB-4166-B0A7-FA25FA3317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AF86B-5DBA-4D12-9200-4BCA7D7892C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D4CF9-83F2-46F9-9C78-BD8169AA88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D672F-8E70-4A8F-8CCC-F418EF4B77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7BE8-69EC-4B53-A7B2-32605F9C5C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2946A-FEDD-41C8-ACF5-B2785BC9BD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A28D-265B-497B-9AD0-001F2493765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681B0-4140-4759-825B-072981C825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F75BB-B181-4C0A-BC62-99A50833F24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8CF2D-8688-4A5D-8FD7-D1C9ABB6F92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6129E-B0CF-467E-9510-9CA241C7505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7320A90-2100-4768-BBBE-1D49F1FAC85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457200" y="973138"/>
            <a:ext cx="8002588" cy="12223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66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Tahoma" panose="020B0604030504040204" pitchFamily="34" charset="0"/>
            </a:endParaRPr>
          </a:p>
        </p:txBody>
      </p:sp>
      <p:sp>
        <p:nvSpPr>
          <p:cNvPr id="72708" name="Text Box 5"/>
          <p:cNvSpPr txBox="1">
            <a:spLocks noChangeArrowheads="1"/>
          </p:cNvSpPr>
          <p:nvPr/>
        </p:nvSpPr>
        <p:spPr bwMode="auto">
          <a:xfrm>
            <a:off x="1758156" y="2720385"/>
            <a:ext cx="5400675" cy="102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GB" altLang="zh-CN" sz="4400" b="1" i="1" dirty="0">
                <a:solidFill>
                  <a:srgbClr val="FFCC00"/>
                </a:solidFill>
                <a:latin typeface="Comic Sans MS" panose="030F0702030302020204" pitchFamily="66" charset="0"/>
              </a:rPr>
              <a:t>    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GB" altLang="zh-CN" sz="4800" b="1" i="1" dirty="0" smtClean="0">
                <a:solidFill>
                  <a:srgbClr val="2494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Reading </a:t>
            </a:r>
            <a:r>
              <a:rPr lang="en-GB" altLang="zh-CN" sz="4800" b="1" i="1" dirty="0">
                <a:solidFill>
                  <a:srgbClr val="2494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1</a:t>
            </a:r>
            <a:endParaRPr lang="en-US" altLang="zh-CN" sz="4800" b="1" i="1" dirty="0">
              <a:solidFill>
                <a:srgbClr val="24940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821190" y="1469459"/>
            <a:ext cx="7605713" cy="7260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468"/>
              </a:avLst>
            </a:prstTxWarp>
          </a:bodyPr>
          <a:lstStyle/>
          <a:p>
            <a:r>
              <a:rPr lang="en-US" altLang="zh-CN" sz="3600" kern="10" dirty="0">
                <a:ln w="9525">
                  <a:solidFill>
                    <a:srgbClr val="FFCC00"/>
                  </a:solidFill>
                  <a:round/>
                </a:ln>
                <a:gradFill rotWithShape="1">
                  <a:gsLst>
                    <a:gs pos="0">
                      <a:srgbClr val="33CC33"/>
                    </a:gs>
                    <a:gs pos="100000">
                      <a:srgbClr val="008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Unit 6 Sunshine for </a:t>
            </a:r>
            <a:r>
              <a:rPr lang="en-US" altLang="zh-CN" sz="3600" kern="10" dirty="0" smtClean="0">
                <a:ln w="9525">
                  <a:solidFill>
                    <a:srgbClr val="FFCC00"/>
                  </a:solidFill>
                  <a:round/>
                </a:ln>
                <a:gradFill rotWithShape="1">
                  <a:gsLst>
                    <a:gs pos="0">
                      <a:srgbClr val="33CC33"/>
                    </a:gs>
                    <a:gs pos="100000">
                      <a:srgbClr val="008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all</a:t>
            </a:r>
            <a:endParaRPr lang="zh-CN" altLang="en-US" sz="3600" kern="10" dirty="0">
              <a:ln w="9525">
                <a:solidFill>
                  <a:srgbClr val="FFCC00"/>
                </a:solidFill>
                <a:round/>
              </a:ln>
              <a:gradFill rotWithShape="1">
                <a:gsLst>
                  <a:gs pos="0">
                    <a:srgbClr val="33CC33"/>
                  </a:gs>
                  <a:gs pos="100000">
                    <a:srgbClr val="0080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76800" y="54864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  <p:bldP spid="72708" grpId="0"/>
      <p:bldP spid="430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TextBox 3"/>
          <p:cNvSpPr txBox="1">
            <a:spLocks noChangeArrowheads="1"/>
          </p:cNvSpPr>
          <p:nvPr/>
        </p:nvSpPr>
        <p:spPr bwMode="auto">
          <a:xfrm>
            <a:off x="-180975" y="36513"/>
            <a:ext cx="3529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B050"/>
                </a:solidFill>
                <a:latin typeface="Tahoma" panose="020B0604030504040204" pitchFamily="34" charset="0"/>
              </a:rPr>
              <a:t>  While-reading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179388" y="620713"/>
            <a:ext cx="88122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Replace the underlined parts with a word or phrase from the report.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23850" y="1700213"/>
            <a:ext cx="7056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latin typeface="Tahoma" panose="020B0604030504040204" pitchFamily="34" charset="0"/>
              </a:rPr>
              <a:t>S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179388" y="1412875"/>
            <a:ext cx="8640762" cy="436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Annie: Did Li Hai win first prize?</a:t>
            </a:r>
          </a:p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Simon: No. He finished fourth, but he feels more sure he </a:t>
            </a:r>
          </a:p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             can do better now.</a:t>
            </a:r>
          </a:p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Annie: It’s great to help those special athletes make their </a:t>
            </a:r>
          </a:p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            dreams come true.</a:t>
            </a:r>
          </a:p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Simon: Yes. Maybe that’s why this event is so different </a:t>
            </a:r>
          </a:p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             from other usual games!</a:t>
            </a:r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3563938" y="1916113"/>
            <a:ext cx="14398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 flipV="1">
            <a:off x="1331913" y="3213100"/>
            <a:ext cx="25193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 flipV="1">
            <a:off x="7235825" y="2565400"/>
            <a:ext cx="1152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2484438" y="4437063"/>
            <a:ext cx="13668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1476375" y="5805488"/>
            <a:ext cx="33829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019925" y="5157788"/>
            <a:ext cx="12239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1935" name="Group 15"/>
          <p:cNvGrpSpPr/>
          <p:nvPr/>
        </p:nvGrpSpPr>
        <p:grpSpPr bwMode="auto">
          <a:xfrm>
            <a:off x="3492500" y="1341438"/>
            <a:ext cx="2374900" cy="647700"/>
            <a:chOff x="3560" y="1661"/>
            <a:chExt cx="1905" cy="408"/>
          </a:xfrm>
        </p:grpSpPr>
        <p:sp>
          <p:nvSpPr>
            <p:cNvPr id="81936" name="Rectangle 16"/>
            <p:cNvSpPr>
              <a:spLocks noChangeArrowheads="1"/>
            </p:cNvSpPr>
            <p:nvPr/>
          </p:nvSpPr>
          <p:spPr bwMode="auto">
            <a:xfrm>
              <a:off x="3560" y="1661"/>
              <a:ext cx="1905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37" name="Text Box 17"/>
            <p:cNvSpPr txBox="1">
              <a:spLocks noChangeArrowheads="1"/>
            </p:cNvSpPr>
            <p:nvPr/>
          </p:nvSpPr>
          <p:spPr bwMode="auto">
            <a:xfrm>
              <a:off x="3742" y="1706"/>
              <a:ext cx="14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ahoma" panose="020B0604030504040204" pitchFamily="34" charset="0"/>
                </a:rPr>
                <a:t> the gold</a:t>
              </a:r>
            </a:p>
          </p:txBody>
        </p:sp>
      </p:grpSp>
      <p:grpSp>
        <p:nvGrpSpPr>
          <p:cNvPr id="81938" name="Group 18"/>
          <p:cNvGrpSpPr/>
          <p:nvPr/>
        </p:nvGrpSpPr>
        <p:grpSpPr bwMode="auto">
          <a:xfrm>
            <a:off x="6659563" y="5157788"/>
            <a:ext cx="1800225" cy="647700"/>
            <a:chOff x="4195" y="3249"/>
            <a:chExt cx="1134" cy="408"/>
          </a:xfrm>
        </p:grpSpPr>
        <p:sp>
          <p:nvSpPr>
            <p:cNvPr id="81939" name="Rectangle 19"/>
            <p:cNvSpPr>
              <a:spLocks noChangeArrowheads="1"/>
            </p:cNvSpPr>
            <p:nvPr/>
          </p:nvSpPr>
          <p:spPr bwMode="auto">
            <a:xfrm>
              <a:off x="4195" y="3249"/>
              <a:ext cx="1134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40" name="Text Box 20"/>
            <p:cNvSpPr txBox="1">
              <a:spLocks noChangeArrowheads="1"/>
            </p:cNvSpPr>
            <p:nvPr/>
          </p:nvSpPr>
          <p:spPr bwMode="auto">
            <a:xfrm>
              <a:off x="4377" y="3294"/>
              <a:ext cx="8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ahoma" panose="020B0604030504040204" pitchFamily="34" charset="0"/>
                </a:rPr>
                <a:t>special</a:t>
              </a:r>
            </a:p>
          </p:txBody>
        </p:sp>
      </p:grpSp>
      <p:grpSp>
        <p:nvGrpSpPr>
          <p:cNvPr id="81941" name="Group 21"/>
          <p:cNvGrpSpPr/>
          <p:nvPr/>
        </p:nvGrpSpPr>
        <p:grpSpPr bwMode="auto">
          <a:xfrm>
            <a:off x="6300788" y="2852738"/>
            <a:ext cx="2089150" cy="647700"/>
            <a:chOff x="3560" y="1661"/>
            <a:chExt cx="1905" cy="408"/>
          </a:xfrm>
        </p:grpSpPr>
        <p:sp>
          <p:nvSpPr>
            <p:cNvPr id="81942" name="Rectangle 22"/>
            <p:cNvSpPr>
              <a:spLocks noChangeArrowheads="1"/>
            </p:cNvSpPr>
            <p:nvPr/>
          </p:nvSpPr>
          <p:spPr bwMode="auto">
            <a:xfrm>
              <a:off x="3560" y="1661"/>
              <a:ext cx="1905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43" name="Text Box 23"/>
            <p:cNvSpPr txBox="1">
              <a:spLocks noChangeArrowheads="1"/>
            </p:cNvSpPr>
            <p:nvPr/>
          </p:nvSpPr>
          <p:spPr bwMode="auto">
            <a:xfrm>
              <a:off x="3742" y="1706"/>
              <a:ext cx="14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ahoma" panose="020B0604030504040204" pitchFamily="34" charset="0"/>
                </a:rPr>
                <a:t> achieve</a:t>
              </a:r>
            </a:p>
          </p:txBody>
        </p:sp>
      </p:grpSp>
      <p:grpSp>
        <p:nvGrpSpPr>
          <p:cNvPr id="81944" name="Group 24"/>
          <p:cNvGrpSpPr/>
          <p:nvPr/>
        </p:nvGrpSpPr>
        <p:grpSpPr bwMode="auto">
          <a:xfrm>
            <a:off x="1403350" y="2636838"/>
            <a:ext cx="3600450" cy="647700"/>
            <a:chOff x="3560" y="1661"/>
            <a:chExt cx="1905" cy="408"/>
          </a:xfrm>
        </p:grpSpPr>
        <p:sp>
          <p:nvSpPr>
            <p:cNvPr id="81945" name="Rectangle 25"/>
            <p:cNvSpPr>
              <a:spLocks noChangeArrowheads="1"/>
            </p:cNvSpPr>
            <p:nvPr/>
          </p:nvSpPr>
          <p:spPr bwMode="auto">
            <a:xfrm>
              <a:off x="3560" y="1661"/>
              <a:ext cx="1905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46" name="Text Box 26"/>
            <p:cNvSpPr txBox="1">
              <a:spLocks noChangeArrowheads="1"/>
            </p:cNvSpPr>
            <p:nvPr/>
          </p:nvSpPr>
          <p:spPr bwMode="auto">
            <a:xfrm>
              <a:off x="3742" y="1706"/>
              <a:ext cx="14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ahoma" panose="020B0604030504040204" pitchFamily="34" charset="0"/>
                </a:rPr>
                <a:t> confident</a:t>
              </a:r>
            </a:p>
          </p:txBody>
        </p:sp>
      </p:grpSp>
      <p:sp>
        <p:nvSpPr>
          <p:cNvPr id="81947" name="Line 27"/>
          <p:cNvSpPr>
            <a:spLocks noChangeShapeType="1"/>
          </p:cNvSpPr>
          <p:nvPr/>
        </p:nvSpPr>
        <p:spPr bwMode="auto">
          <a:xfrm flipV="1">
            <a:off x="6804025" y="3789363"/>
            <a:ext cx="7191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TextBox 3"/>
          <p:cNvSpPr txBox="1">
            <a:spLocks noChangeArrowheads="1"/>
          </p:cNvSpPr>
          <p:nvPr/>
        </p:nvSpPr>
        <p:spPr bwMode="auto">
          <a:xfrm>
            <a:off x="-180975" y="36513"/>
            <a:ext cx="35290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B050"/>
                </a:solidFill>
                <a:latin typeface="Tahoma" panose="020B0604030504040204" pitchFamily="34" charset="0"/>
              </a:rPr>
              <a:t>  after-reading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2987675" y="476250"/>
            <a:ext cx="2952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Choose T or F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539750" y="1268413"/>
            <a:ext cx="8785225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latin typeface="Tahoma" panose="020B0604030504040204" pitchFamily="34" charset="0"/>
              </a:rPr>
              <a:t>Liu Ming was a volunteer for the 2007 Special Olympics World Games.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latin typeface="Tahoma" panose="020B0604030504040204" pitchFamily="34" charset="0"/>
              </a:rPr>
              <a:t>Liu Ming knew what to expect before he became a volunteer.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latin typeface="Tahoma" panose="020B0604030504040204" pitchFamily="34" charset="0"/>
              </a:rPr>
              <a:t>There were only a few events in the 2007 Special Olympics World Games.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latin typeface="Tahoma" panose="020B0604030504040204" pitchFamily="34" charset="0"/>
              </a:rPr>
              <a:t>There were over 40,000 volunteers for the 2007 Special Olympics World Games.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latin typeface="Tahoma" panose="020B0604030504040204" pitchFamily="34" charset="0"/>
              </a:rPr>
              <a:t>Li </a:t>
            </a:r>
            <a:r>
              <a:rPr lang="en-US" altLang="zh-CN" sz="2400" dirty="0" err="1">
                <a:latin typeface="Tahoma" panose="020B0604030504040204" pitchFamily="34" charset="0"/>
              </a:rPr>
              <a:t>Hai</a:t>
            </a:r>
            <a:r>
              <a:rPr lang="en-US" altLang="zh-CN" sz="2400" dirty="0">
                <a:latin typeface="Tahoma" panose="020B0604030504040204" pitchFamily="34" charset="0"/>
              </a:rPr>
              <a:t> was born with intellectual disabilities.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latin typeface="Tahoma" panose="020B0604030504040204" pitchFamily="34" charset="0"/>
              </a:rPr>
              <a:t>Li </a:t>
            </a:r>
            <a:r>
              <a:rPr lang="en-US" altLang="zh-CN" sz="2400" dirty="0" err="1">
                <a:latin typeface="Tahoma" panose="020B0604030504040204" pitchFamily="34" charset="0"/>
              </a:rPr>
              <a:t>Hai</a:t>
            </a:r>
            <a:r>
              <a:rPr lang="en-US" altLang="zh-CN" sz="2400" dirty="0">
                <a:latin typeface="Tahoma" panose="020B0604030504040204" pitchFamily="34" charset="0"/>
              </a:rPr>
              <a:t> was sure to win the swimming competition.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179388" y="1268413"/>
            <a:ext cx="395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ahoma" panose="020B0604030504040204" pitchFamily="34" charset="0"/>
              </a:rPr>
              <a:t>T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79388" y="2133600"/>
            <a:ext cx="395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179388" y="2852738"/>
            <a:ext cx="395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179388" y="3644900"/>
            <a:ext cx="395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ahoma" panose="020B0604030504040204" pitchFamily="34" charset="0"/>
              </a:rPr>
              <a:t>T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179388" y="4508500"/>
            <a:ext cx="395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ahoma" panose="020B0604030504040204" pitchFamily="34" charset="0"/>
              </a:rPr>
              <a:t>T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179388" y="5084763"/>
            <a:ext cx="395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ahoma" panose="020B0604030504040204" pitchFamily="34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2" grpId="0"/>
      <p:bldP spid="82953" grpId="0"/>
      <p:bldP spid="82954" grpId="0"/>
      <p:bldP spid="82955" grpId="0"/>
      <p:bldP spid="82956" grpId="0"/>
      <p:bldP spid="829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WordArt 5"/>
          <p:cNvSpPr>
            <a:spLocks noChangeArrowheads="1" noChangeShapeType="1" noTextEdit="1"/>
          </p:cNvSpPr>
          <p:nvPr/>
        </p:nvSpPr>
        <p:spPr bwMode="auto">
          <a:xfrm>
            <a:off x="2843213" y="1125538"/>
            <a:ext cx="2686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Homework</a:t>
            </a:r>
            <a:endParaRPr lang="zh-CN" altLang="en-US" sz="36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914400" y="2587409"/>
            <a:ext cx="7086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600" b="1" dirty="0">
                <a:latin typeface="Monotype Corsiva" panose="03010101010201010101" pitchFamily="66" charset="0"/>
              </a:rPr>
              <a:t>Read the report frequently.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600" b="1" dirty="0">
                <a:latin typeface="Monotype Corsiva" panose="03010101010201010101" pitchFamily="66" charset="0"/>
              </a:rPr>
              <a:t>Search more information about the 2007 Special Olympics World Games</a:t>
            </a:r>
            <a:r>
              <a:rPr lang="en-US" altLang="zh-CN" sz="3600" b="1" dirty="0" smtClean="0">
                <a:latin typeface="Monotype Corsiva" panose="03010101010201010101" pitchFamily="66" charset="0"/>
              </a:rPr>
              <a:t>. </a:t>
            </a:r>
            <a:endParaRPr lang="en-US" altLang="zh-CN" sz="3600" b="1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Box 3"/>
          <p:cNvSpPr txBox="1">
            <a:spLocks noChangeArrowheads="1"/>
          </p:cNvSpPr>
          <p:nvPr/>
        </p:nvSpPr>
        <p:spPr bwMode="auto">
          <a:xfrm>
            <a:off x="504825" y="252413"/>
            <a:ext cx="1944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B050"/>
                </a:solidFill>
                <a:latin typeface="Tahoma" panose="020B0604030504040204" pitchFamily="34" charset="0"/>
              </a:rPr>
              <a:t> Lead-in</a:t>
            </a:r>
          </a:p>
        </p:txBody>
      </p:sp>
      <p:sp>
        <p:nvSpPr>
          <p:cNvPr id="73732" name="TextBox 1"/>
          <p:cNvSpPr txBox="1">
            <a:spLocks noChangeArrowheads="1"/>
          </p:cNvSpPr>
          <p:nvPr/>
        </p:nvSpPr>
        <p:spPr bwMode="auto">
          <a:xfrm>
            <a:off x="539750" y="1773238"/>
            <a:ext cx="69929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002060"/>
                </a:solidFill>
                <a:latin typeface="Tahoma" panose="020B0604030504040204" pitchFamily="34" charset="0"/>
              </a:rPr>
              <a:t>Talk about the people who need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Box 3"/>
          <p:cNvSpPr txBox="1">
            <a:spLocks noChangeArrowheads="1"/>
          </p:cNvSpPr>
          <p:nvPr/>
        </p:nvSpPr>
        <p:spPr bwMode="auto">
          <a:xfrm>
            <a:off x="323850" y="0"/>
            <a:ext cx="2914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B050"/>
                </a:solidFill>
                <a:latin typeface="Tahoma" panose="020B0604030504040204" pitchFamily="34" charset="0"/>
              </a:rPr>
              <a:t> Pre-reading</a:t>
            </a:r>
          </a:p>
        </p:txBody>
      </p:sp>
      <p:sp>
        <p:nvSpPr>
          <p:cNvPr id="74756" name="TextBox 1"/>
          <p:cNvSpPr txBox="1">
            <a:spLocks noChangeArrowheads="1"/>
          </p:cNvSpPr>
          <p:nvPr/>
        </p:nvSpPr>
        <p:spPr bwMode="auto">
          <a:xfrm>
            <a:off x="723900" y="908050"/>
            <a:ext cx="741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2060"/>
                </a:solidFill>
                <a:latin typeface="Tahoma" panose="020B0604030504040204" pitchFamily="34" charset="0"/>
              </a:rPr>
              <a:t>The 12th Special Olympic World Games</a:t>
            </a:r>
          </a:p>
        </p:txBody>
      </p:sp>
      <p:grpSp>
        <p:nvGrpSpPr>
          <p:cNvPr id="74757" name="组合 2"/>
          <p:cNvGrpSpPr/>
          <p:nvPr/>
        </p:nvGrpSpPr>
        <p:grpSpPr bwMode="auto">
          <a:xfrm>
            <a:off x="1620838" y="1943100"/>
            <a:ext cx="5911850" cy="2420938"/>
            <a:chOff x="1620415" y="1942666"/>
            <a:chExt cx="5913066" cy="2421904"/>
          </a:xfrm>
        </p:grpSpPr>
        <p:pic>
          <p:nvPicPr>
            <p:cNvPr id="74758" name="Picture 2" descr="C:\Documents and Settings\Administrator\桌面\新建文件夹 (2)\t01717f8a4ab52ac13b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585644" y="1942666"/>
              <a:ext cx="1947837" cy="2421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759" name="Picture 3" descr="C:\Documents and Settings\Administrator\桌面\新建文件夹 (2)\t013b6d497a2a39eca0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620415" y="2132856"/>
              <a:ext cx="2438400" cy="2041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4760" name="TextBox 3"/>
          <p:cNvSpPr txBox="1">
            <a:spLocks noChangeArrowheads="1"/>
          </p:cNvSpPr>
          <p:nvPr/>
        </p:nvSpPr>
        <p:spPr bwMode="auto">
          <a:xfrm>
            <a:off x="1366838" y="4640263"/>
            <a:ext cx="37433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held in Shanghai</a:t>
            </a:r>
          </a:p>
        </p:txBody>
      </p:sp>
      <p:sp>
        <p:nvSpPr>
          <p:cNvPr id="74761" name="TextBox 8"/>
          <p:cNvSpPr txBox="1">
            <a:spLocks noChangeArrowheads="1"/>
          </p:cNvSpPr>
          <p:nvPr/>
        </p:nvSpPr>
        <p:spPr bwMode="auto">
          <a:xfrm>
            <a:off x="1336675" y="5516563"/>
            <a:ext cx="4314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held in October,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60" grpId="0"/>
      <p:bldP spid="747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Box 3"/>
          <p:cNvSpPr txBox="1">
            <a:spLocks noChangeArrowheads="1"/>
          </p:cNvSpPr>
          <p:nvPr/>
        </p:nvSpPr>
        <p:spPr bwMode="auto">
          <a:xfrm>
            <a:off x="323850" y="0"/>
            <a:ext cx="2914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B050"/>
                </a:solidFill>
                <a:latin typeface="Tahoma" panose="020B0604030504040204" pitchFamily="34" charset="0"/>
              </a:rPr>
              <a:t> Pre-reading</a:t>
            </a:r>
          </a:p>
        </p:txBody>
      </p:sp>
      <p:sp>
        <p:nvSpPr>
          <p:cNvPr id="75780" name="TextBox 1"/>
          <p:cNvSpPr txBox="1">
            <a:spLocks noChangeArrowheads="1"/>
          </p:cNvSpPr>
          <p:nvPr/>
        </p:nvSpPr>
        <p:spPr bwMode="auto">
          <a:xfrm>
            <a:off x="723900" y="908050"/>
            <a:ext cx="741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2060"/>
                </a:solidFill>
                <a:latin typeface="Tahoma" panose="020B0604030504040204" pitchFamily="34" charset="0"/>
              </a:rPr>
              <a:t>The 12th Special Olympic World Games</a:t>
            </a:r>
          </a:p>
        </p:txBody>
      </p:sp>
      <p:grpSp>
        <p:nvGrpSpPr>
          <p:cNvPr id="75781" name="组合 2"/>
          <p:cNvGrpSpPr/>
          <p:nvPr/>
        </p:nvGrpSpPr>
        <p:grpSpPr bwMode="auto">
          <a:xfrm>
            <a:off x="1620838" y="1943100"/>
            <a:ext cx="5911850" cy="2420938"/>
            <a:chOff x="1620415" y="1942666"/>
            <a:chExt cx="5913066" cy="2421904"/>
          </a:xfrm>
        </p:grpSpPr>
        <p:pic>
          <p:nvPicPr>
            <p:cNvPr id="75782" name="Picture 2" descr="C:\Documents and Settings\Administrator\桌面\新建文件夹 (2)\t01717f8a4ab52ac13b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585644" y="1942666"/>
              <a:ext cx="1947837" cy="2421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783" name="Picture 3" descr="C:\Documents and Settings\Administrator\桌面\新建文件夹 (2)\t013b6d497a2a39eca0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620415" y="2132856"/>
              <a:ext cx="2438400" cy="2041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5784" name="TextBox 3"/>
          <p:cNvSpPr txBox="1">
            <a:spLocks noChangeArrowheads="1"/>
          </p:cNvSpPr>
          <p:nvPr/>
        </p:nvSpPr>
        <p:spPr bwMode="auto">
          <a:xfrm>
            <a:off x="468313" y="4640263"/>
            <a:ext cx="8675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many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 to 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in the Olympics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Box 3"/>
          <p:cNvSpPr txBox="1">
            <a:spLocks noChangeArrowheads="1"/>
          </p:cNvSpPr>
          <p:nvPr/>
        </p:nvSpPr>
        <p:spPr bwMode="auto">
          <a:xfrm>
            <a:off x="323850" y="0"/>
            <a:ext cx="2914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B050"/>
                </a:solidFill>
                <a:latin typeface="Tahoma" panose="020B0604030504040204" pitchFamily="34" charset="0"/>
              </a:rPr>
              <a:t> Pre-reading</a:t>
            </a:r>
          </a:p>
        </p:txBody>
      </p:sp>
      <p:sp>
        <p:nvSpPr>
          <p:cNvPr id="76804" name="TextBox 1"/>
          <p:cNvSpPr txBox="1">
            <a:spLocks noChangeArrowheads="1"/>
          </p:cNvSpPr>
          <p:nvPr/>
        </p:nvSpPr>
        <p:spPr bwMode="auto">
          <a:xfrm>
            <a:off x="723900" y="908050"/>
            <a:ext cx="741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2060"/>
                </a:solidFill>
                <a:latin typeface="Tahoma" panose="020B0604030504040204" pitchFamily="34" charset="0"/>
              </a:rPr>
              <a:t>The 12th Special Olympic World Games</a:t>
            </a:r>
          </a:p>
        </p:txBody>
      </p:sp>
      <p:pic>
        <p:nvPicPr>
          <p:cNvPr id="76805" name="Picture 3" descr="C:\Documents and Settings\Administrator\桌面\新建文件夹 (2)\t013b6d497a2a39eca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66838" y="2103438"/>
            <a:ext cx="2438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6" name="TextBox 3"/>
          <p:cNvSpPr txBox="1">
            <a:spLocks noChangeArrowheads="1"/>
          </p:cNvSpPr>
          <p:nvPr/>
        </p:nvSpPr>
        <p:spPr bwMode="auto">
          <a:xfrm>
            <a:off x="671513" y="4640263"/>
            <a:ext cx="8064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 and adults with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intellectual disabilities 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their skills to the world.</a:t>
            </a:r>
          </a:p>
        </p:txBody>
      </p:sp>
      <p:pic>
        <p:nvPicPr>
          <p:cNvPr id="33794" name="Picture 2" descr="http://p0.so.qhimg.com/sdr/_220_/t01ffe814d11a75c8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8050" y="2163763"/>
            <a:ext cx="31432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Box 3"/>
          <p:cNvSpPr txBox="1">
            <a:spLocks noChangeArrowheads="1"/>
          </p:cNvSpPr>
          <p:nvPr/>
        </p:nvSpPr>
        <p:spPr bwMode="auto">
          <a:xfrm>
            <a:off x="323850" y="0"/>
            <a:ext cx="2914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B050"/>
                </a:solidFill>
                <a:latin typeface="Tahoma" panose="020B0604030504040204" pitchFamily="34" charset="0"/>
              </a:rPr>
              <a:t> Pre-reading</a:t>
            </a:r>
          </a:p>
        </p:txBody>
      </p:sp>
      <p:sp>
        <p:nvSpPr>
          <p:cNvPr id="77828" name="TextBox 1"/>
          <p:cNvSpPr txBox="1">
            <a:spLocks noChangeArrowheads="1"/>
          </p:cNvSpPr>
          <p:nvPr/>
        </p:nvSpPr>
        <p:spPr bwMode="auto">
          <a:xfrm>
            <a:off x="723900" y="908050"/>
            <a:ext cx="741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2060"/>
                </a:solidFill>
                <a:latin typeface="Tahoma" panose="020B0604030504040204" pitchFamily="34" charset="0"/>
              </a:rPr>
              <a:t>The 12th Special Olympic World Games</a:t>
            </a:r>
          </a:p>
        </p:txBody>
      </p:sp>
      <p:pic>
        <p:nvPicPr>
          <p:cNvPr id="77829" name="Picture 3" descr="C:\Documents and Settings\Administrator\桌面\新建文件夹 (2)\t013b6d497a2a39eca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4063" y="2060575"/>
            <a:ext cx="2438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0" name="TextBox 3"/>
          <p:cNvSpPr txBox="1">
            <a:spLocks noChangeArrowheads="1"/>
          </p:cNvSpPr>
          <p:nvPr/>
        </p:nvSpPr>
        <p:spPr bwMode="auto">
          <a:xfrm>
            <a:off x="4652963" y="4370388"/>
            <a:ext cx="28797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volunteer for …</a:t>
            </a:r>
          </a:p>
        </p:txBody>
      </p:sp>
      <p:pic>
        <p:nvPicPr>
          <p:cNvPr id="77831" name="Picture 2" descr="C:\Documents and Settings\Administrator\桌面\新建文件夹 (2)\t018d08b1b5355494a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38650" y="2012950"/>
            <a:ext cx="3103563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2" name="TextBox 9"/>
          <p:cNvSpPr txBox="1">
            <a:spLocks noChangeArrowheads="1"/>
          </p:cNvSpPr>
          <p:nvPr/>
        </p:nvSpPr>
        <p:spPr bwMode="auto">
          <a:xfrm>
            <a:off x="539750" y="4370388"/>
            <a:ext cx="3671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as volunteers</a:t>
            </a:r>
          </a:p>
        </p:txBody>
      </p:sp>
      <p:sp>
        <p:nvSpPr>
          <p:cNvPr id="77833" name="TextBox 10"/>
          <p:cNvSpPr txBox="1">
            <a:spLocks noChangeArrowheads="1"/>
          </p:cNvSpPr>
          <p:nvPr/>
        </p:nvSpPr>
        <p:spPr bwMode="auto">
          <a:xfrm>
            <a:off x="539750" y="4922838"/>
            <a:ext cx="30241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</p:txBody>
      </p:sp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539750" y="5489575"/>
            <a:ext cx="5327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en-US" altLang="zh-C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the athletes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/>
      <p:bldP spid="77832" grpId="0"/>
      <p:bldP spid="77833" grpId="0"/>
      <p:bldP spid="778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TextBox 3"/>
          <p:cNvSpPr txBox="1">
            <a:spLocks noChangeArrowheads="1"/>
          </p:cNvSpPr>
          <p:nvPr/>
        </p:nvSpPr>
        <p:spPr bwMode="auto">
          <a:xfrm>
            <a:off x="-180975" y="36513"/>
            <a:ext cx="3529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B050"/>
                </a:solidFill>
                <a:latin typeface="Tahoma" panose="020B0604030504040204" pitchFamily="34" charset="0"/>
              </a:rPr>
              <a:t>  While-reading</a:t>
            </a:r>
          </a:p>
        </p:txBody>
      </p:sp>
      <p:sp>
        <p:nvSpPr>
          <p:cNvPr id="78854" name="TextBox 1"/>
          <p:cNvSpPr txBox="1">
            <a:spLocks noChangeArrowheads="1"/>
          </p:cNvSpPr>
          <p:nvPr/>
        </p:nvSpPr>
        <p:spPr bwMode="auto">
          <a:xfrm>
            <a:off x="107950" y="620713"/>
            <a:ext cx="36004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Listen and answer</a:t>
            </a:r>
          </a:p>
        </p:txBody>
      </p:sp>
      <p:sp>
        <p:nvSpPr>
          <p:cNvPr id="78855" name="TextBox 2"/>
          <p:cNvSpPr txBox="1">
            <a:spLocks noChangeArrowheads="1"/>
          </p:cNvSpPr>
          <p:nvPr/>
        </p:nvSpPr>
        <p:spPr bwMode="auto">
          <a:xfrm>
            <a:off x="250825" y="1484313"/>
            <a:ext cx="80660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solidFill>
                  <a:srgbClr val="002060"/>
                </a:solidFill>
                <a:latin typeface="Tahoma" panose="020B0604030504040204" pitchFamily="34" charset="0"/>
              </a:rPr>
              <a:t>1.What does Liu Ming think of volunteering for the Special </a:t>
            </a:r>
          </a:p>
          <a:p>
            <a:r>
              <a:rPr lang="en-US" altLang="zh-CN" sz="2400" dirty="0">
                <a:solidFill>
                  <a:srgbClr val="002060"/>
                </a:solidFill>
                <a:latin typeface="Tahoma" panose="020B0604030504040204" pitchFamily="34" charset="0"/>
              </a:rPr>
              <a:t>  Olympics ?</a:t>
            </a:r>
          </a:p>
          <a:p>
            <a:endParaRPr lang="en-US" altLang="zh-CN" sz="2400" dirty="0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endParaRPr lang="en-US" altLang="zh-CN" sz="2400" dirty="0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endParaRPr lang="en-US" altLang="zh-CN" sz="2400" dirty="0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r>
              <a:rPr lang="en-US" altLang="zh-CN" sz="2400" dirty="0">
                <a:solidFill>
                  <a:srgbClr val="002060"/>
                </a:solidFill>
                <a:latin typeface="Tahoma" panose="020B0604030504040204" pitchFamily="34" charset="0"/>
              </a:rPr>
              <a:t>2. How many volunteers take part in the games?</a:t>
            </a:r>
          </a:p>
          <a:p>
            <a:endParaRPr lang="en-US" altLang="zh-CN" sz="2400" dirty="0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endParaRPr lang="en-US" altLang="zh-CN" sz="2400" dirty="0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endParaRPr lang="en-US" altLang="zh-CN" sz="2400" dirty="0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r>
              <a:rPr lang="en-US" altLang="zh-CN" sz="2400" dirty="0">
                <a:solidFill>
                  <a:srgbClr val="002060"/>
                </a:solidFill>
                <a:latin typeface="Tahoma" panose="020B0604030504040204" pitchFamily="34" charset="0"/>
              </a:rPr>
              <a:t>3. What game did Li </a:t>
            </a:r>
            <a:r>
              <a:rPr lang="en-US" altLang="zh-CN" sz="2400" dirty="0" err="1">
                <a:solidFill>
                  <a:srgbClr val="002060"/>
                </a:solidFill>
                <a:latin typeface="Tahoma" panose="020B0604030504040204" pitchFamily="34" charset="0"/>
              </a:rPr>
              <a:t>Hai</a:t>
            </a:r>
            <a:r>
              <a:rPr lang="en-US" altLang="zh-CN" sz="2400" dirty="0">
                <a:solidFill>
                  <a:srgbClr val="002060"/>
                </a:solidFill>
                <a:latin typeface="Tahoma" panose="020B0604030504040204" pitchFamily="34" charset="0"/>
              </a:rPr>
              <a:t> take part in?</a:t>
            </a:r>
          </a:p>
        </p:txBody>
      </p:sp>
      <p:sp>
        <p:nvSpPr>
          <p:cNvPr id="78856" name="TextBox 3"/>
          <p:cNvSpPr txBox="1">
            <a:spLocks noChangeArrowheads="1"/>
          </p:cNvSpPr>
          <p:nvPr/>
        </p:nvSpPr>
        <p:spPr bwMode="auto">
          <a:xfrm>
            <a:off x="827088" y="2492375"/>
            <a:ext cx="612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It</a:t>
            </a:r>
            <a:r>
              <a:rPr lang="en-US" altLang="zh-CN" sz="2800" b="1" dirty="0">
                <a:latin typeface="Monotype Corsiva" panose="03010101010201010101" pitchFamily="66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was the most amazing experience.</a:t>
            </a:r>
          </a:p>
        </p:txBody>
      </p:sp>
      <p:sp>
        <p:nvSpPr>
          <p:cNvPr id="78857" name="TextBox 11"/>
          <p:cNvSpPr txBox="1">
            <a:spLocks noChangeArrowheads="1"/>
          </p:cNvSpPr>
          <p:nvPr/>
        </p:nvSpPr>
        <p:spPr bwMode="auto">
          <a:xfrm>
            <a:off x="798513" y="3933825"/>
            <a:ext cx="61198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Over 40,000 people .</a:t>
            </a:r>
          </a:p>
        </p:txBody>
      </p:sp>
      <p:sp>
        <p:nvSpPr>
          <p:cNvPr id="78858" name="TextBox 12"/>
          <p:cNvSpPr txBox="1">
            <a:spLocks noChangeArrowheads="1"/>
          </p:cNvSpPr>
          <p:nvPr/>
        </p:nvSpPr>
        <p:spPr bwMode="auto">
          <a:xfrm>
            <a:off x="784225" y="5445125"/>
            <a:ext cx="612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He took part in the swimming competition.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  <p:bldP spid="78857" grpId="0"/>
      <p:bldP spid="788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TextBox 3"/>
          <p:cNvSpPr txBox="1">
            <a:spLocks noChangeArrowheads="1"/>
          </p:cNvSpPr>
          <p:nvPr/>
        </p:nvSpPr>
        <p:spPr bwMode="auto">
          <a:xfrm>
            <a:off x="-180975" y="36513"/>
            <a:ext cx="3529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B050"/>
                </a:solidFill>
                <a:latin typeface="Tahoma" panose="020B0604030504040204" pitchFamily="34" charset="0"/>
              </a:rPr>
              <a:t>  While-reading</a:t>
            </a:r>
          </a:p>
        </p:txBody>
      </p:sp>
      <p:sp>
        <p:nvSpPr>
          <p:cNvPr id="79878" name="TextBox 9"/>
          <p:cNvSpPr txBox="1">
            <a:spLocks noChangeArrowheads="1"/>
          </p:cNvSpPr>
          <p:nvPr/>
        </p:nvSpPr>
        <p:spPr bwMode="auto">
          <a:xfrm>
            <a:off x="2268538" y="549275"/>
            <a:ext cx="3600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Read and  match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79388" y="1268413"/>
            <a:ext cx="35274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An introduction to the Special Olympics World Games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50825" y="2852738"/>
            <a:ext cx="352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Liu Ming’s experience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323850" y="3716338"/>
            <a:ext cx="3527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Liu Ming’s feeling about the event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250825" y="5013325"/>
            <a:ext cx="3527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What volunteers do for the event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4859338" y="1484313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204C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      Para 1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4859338" y="2708275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      Para 2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4859338" y="3860800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204C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      Para 4,5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4932363" y="5157788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      Para 3</a:t>
            </a:r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3563938" y="2205038"/>
            <a:ext cx="12954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 flipV="1">
            <a:off x="3779838" y="1916113"/>
            <a:ext cx="1150937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>
            <a:off x="3779838" y="4292600"/>
            <a:ext cx="10795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 flipV="1">
            <a:off x="3851275" y="5445125"/>
            <a:ext cx="1081088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7" grpId="0" animBg="1"/>
      <p:bldP spid="79888" grpId="0" animBg="1"/>
      <p:bldP spid="79889" grpId="0" animBg="1"/>
      <p:bldP spid="798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TextBox 3"/>
          <p:cNvSpPr txBox="1">
            <a:spLocks noChangeArrowheads="1"/>
          </p:cNvSpPr>
          <p:nvPr/>
        </p:nvSpPr>
        <p:spPr bwMode="auto">
          <a:xfrm>
            <a:off x="-180975" y="36513"/>
            <a:ext cx="3529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B050"/>
                </a:solidFill>
                <a:latin typeface="Tahoma" panose="020B0604030504040204" pitchFamily="34" charset="0"/>
              </a:rPr>
              <a:t>  While-reading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79387" y="620713"/>
            <a:ext cx="8713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Replace the underlined parts with a word or phrase from the report.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323850" y="1700213"/>
            <a:ext cx="7056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latin typeface="Tahoma" panose="020B0604030504040204" pitchFamily="34" charset="0"/>
              </a:rPr>
              <a:t>S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79388" y="1697038"/>
            <a:ext cx="8640762" cy="500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Simon: Have you heard of the international sports festival </a:t>
            </a: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for people with intellectual disabilities?</a:t>
            </a: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Annie: Yes, and I know some people offer to help without  </a:t>
            </a: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getting paid for the event. How do they help?</a:t>
            </a: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Simon: They give up their time when they’re not working </a:t>
            </a: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or busy to provide help and support. I read about </a:t>
            </a: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one volunteer. He was the person who provided </a:t>
            </a: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swimming lessons for a boy called Li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4211638" y="1916113"/>
            <a:ext cx="41767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1476375" y="2636838"/>
            <a:ext cx="53276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 flipV="1">
            <a:off x="5724525" y="3213100"/>
            <a:ext cx="27352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 flipV="1">
            <a:off x="1331913" y="3933825"/>
            <a:ext cx="16557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4211638" y="4508500"/>
            <a:ext cx="41767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>
            <a:off x="1331913" y="5157788"/>
            <a:ext cx="10080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5148263" y="5805488"/>
            <a:ext cx="2952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>
            <a:off x="1258888" y="6453188"/>
            <a:ext cx="25923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4140200" y="1484313"/>
            <a:ext cx="4752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Tahoma" panose="020B0604030504040204" pitchFamily="34" charset="0"/>
              </a:rPr>
              <a:t>the Special Olympics World Games</a:t>
            </a:r>
          </a:p>
        </p:txBody>
      </p:sp>
      <p:grpSp>
        <p:nvGrpSpPr>
          <p:cNvPr id="80914" name="Group 18"/>
          <p:cNvGrpSpPr/>
          <p:nvPr/>
        </p:nvGrpSpPr>
        <p:grpSpPr bwMode="auto">
          <a:xfrm>
            <a:off x="5651500" y="2636838"/>
            <a:ext cx="3024188" cy="647700"/>
            <a:chOff x="3560" y="1661"/>
            <a:chExt cx="1905" cy="408"/>
          </a:xfrm>
        </p:grpSpPr>
        <p:sp>
          <p:nvSpPr>
            <p:cNvPr id="80915" name="Rectangle 19"/>
            <p:cNvSpPr>
              <a:spLocks noChangeArrowheads="1"/>
            </p:cNvSpPr>
            <p:nvPr/>
          </p:nvSpPr>
          <p:spPr bwMode="auto">
            <a:xfrm>
              <a:off x="3560" y="1661"/>
              <a:ext cx="1905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16" name="Text Box 20"/>
            <p:cNvSpPr txBox="1">
              <a:spLocks noChangeArrowheads="1"/>
            </p:cNvSpPr>
            <p:nvPr/>
          </p:nvSpPr>
          <p:spPr bwMode="auto">
            <a:xfrm>
              <a:off x="3742" y="1706"/>
              <a:ext cx="14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ahoma" panose="020B0604030504040204" pitchFamily="34" charset="0"/>
                </a:rPr>
                <a:t> volunteering</a:t>
              </a:r>
            </a:p>
          </p:txBody>
        </p:sp>
      </p:grpSp>
      <p:grpSp>
        <p:nvGrpSpPr>
          <p:cNvPr id="80917" name="Group 21"/>
          <p:cNvGrpSpPr/>
          <p:nvPr/>
        </p:nvGrpSpPr>
        <p:grpSpPr bwMode="auto">
          <a:xfrm>
            <a:off x="4067175" y="3933825"/>
            <a:ext cx="4465638" cy="647700"/>
            <a:chOff x="3560" y="1661"/>
            <a:chExt cx="1905" cy="408"/>
          </a:xfrm>
        </p:grpSpPr>
        <p:sp>
          <p:nvSpPr>
            <p:cNvPr id="80918" name="Rectangle 22"/>
            <p:cNvSpPr>
              <a:spLocks noChangeArrowheads="1"/>
            </p:cNvSpPr>
            <p:nvPr/>
          </p:nvSpPr>
          <p:spPr bwMode="auto">
            <a:xfrm>
              <a:off x="3560" y="1661"/>
              <a:ext cx="1905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19" name="Text Box 23"/>
            <p:cNvSpPr txBox="1">
              <a:spLocks noChangeArrowheads="1"/>
            </p:cNvSpPr>
            <p:nvPr/>
          </p:nvSpPr>
          <p:spPr bwMode="auto">
            <a:xfrm>
              <a:off x="3742" y="1706"/>
              <a:ext cx="14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ahoma" panose="020B0604030504040204" pitchFamily="34" charset="0"/>
                </a:rPr>
                <a:t>         spare time</a:t>
              </a:r>
            </a:p>
          </p:txBody>
        </p:sp>
      </p:grpSp>
      <p:grpSp>
        <p:nvGrpSpPr>
          <p:cNvPr id="80920" name="Group 24"/>
          <p:cNvGrpSpPr/>
          <p:nvPr/>
        </p:nvGrpSpPr>
        <p:grpSpPr bwMode="auto">
          <a:xfrm>
            <a:off x="5076825" y="5300663"/>
            <a:ext cx="4067175" cy="647700"/>
            <a:chOff x="3560" y="1661"/>
            <a:chExt cx="1905" cy="408"/>
          </a:xfrm>
        </p:grpSpPr>
        <p:sp>
          <p:nvSpPr>
            <p:cNvPr id="80921" name="Rectangle 25"/>
            <p:cNvSpPr>
              <a:spLocks noChangeArrowheads="1"/>
            </p:cNvSpPr>
            <p:nvPr/>
          </p:nvSpPr>
          <p:spPr bwMode="auto">
            <a:xfrm>
              <a:off x="3560" y="1661"/>
              <a:ext cx="1905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22" name="Text Box 26"/>
            <p:cNvSpPr txBox="1">
              <a:spLocks noChangeArrowheads="1"/>
            </p:cNvSpPr>
            <p:nvPr/>
          </p:nvSpPr>
          <p:spPr bwMode="auto">
            <a:xfrm>
              <a:off x="3742" y="1706"/>
              <a:ext cx="14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ahoma" panose="020B0604030504040204" pitchFamily="34" charset="0"/>
                </a:rPr>
                <a:t> swimming coach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全屏显示(4:3)</PresentationFormat>
  <Paragraphs>94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宋体</vt:lpstr>
      <vt:lpstr>微软雅黑</vt:lpstr>
      <vt:lpstr>Arial</vt:lpstr>
      <vt:lpstr>Arial Black</vt:lpstr>
      <vt:lpstr>Calibri</vt:lpstr>
      <vt:lpstr>Comic Sans MS</vt:lpstr>
      <vt:lpstr>Monotype Corsiva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AA994648B2F04A04AAAA227AB2BDCB10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