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23" r:id="rId2"/>
    <p:sldId id="319" r:id="rId3"/>
    <p:sldId id="489" r:id="rId4"/>
    <p:sldId id="329" r:id="rId5"/>
    <p:sldId id="325" r:id="rId6"/>
    <p:sldId id="419" r:id="rId7"/>
    <p:sldId id="490" r:id="rId8"/>
    <p:sldId id="499" r:id="rId9"/>
    <p:sldId id="500" r:id="rId10"/>
    <p:sldId id="502" r:id="rId11"/>
    <p:sldId id="503" r:id="rId12"/>
    <p:sldId id="504" r:id="rId13"/>
    <p:sldId id="327" r:id="rId14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32" y="-90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3018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AA6423-82FB-4CC8-9DFC-A5DF60FBF36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FF693-687D-42C9-A904-87C5278BA3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A1DF2-25BB-44C0-A167-41AF23979BB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FF82-D2F0-4975-964C-89A38A51E7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6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64.xml"/><Relationship Id="rId3" Type="http://schemas.openxmlformats.org/officeDocument/2006/relationships/tags" Target="../tags/tag59.xml"/><Relationship Id="rId7" Type="http://schemas.openxmlformats.org/officeDocument/2006/relationships/tags" Target="../tags/tag63.xml"/><Relationship Id="rId12" Type="http://schemas.openxmlformats.org/officeDocument/2006/relationships/image" Target="../media/image2.jpeg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tags" Target="../tags/tag6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10" Type="http://schemas.openxmlformats.org/officeDocument/2006/relationships/tags" Target="../tags/tag66.xml"/><Relationship Id="rId4" Type="http://schemas.openxmlformats.org/officeDocument/2006/relationships/tags" Target="../tags/tag60.xml"/><Relationship Id="rId9" Type="http://schemas.openxmlformats.org/officeDocument/2006/relationships/tags" Target="../tags/tag6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7429500" y="4290060"/>
            <a:ext cx="4425950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7429499" y="5540698"/>
            <a:ext cx="4425810" cy="691347"/>
          </a:xfr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952508"/>
            <a:ext cx="10852237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4992688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30513" y="4400550"/>
            <a:ext cx="9361487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20875" y="2790825"/>
            <a:ext cx="52197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9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675735" y="3503613"/>
            <a:ext cx="5464840" cy="1058408"/>
          </a:xfrm>
        </p:spPr>
        <p:txBody>
          <a:bodyPr rIns="63500">
            <a:noAutofit/>
          </a:bodyPr>
          <a:lstStyle>
            <a:lvl1pPr algn="r">
              <a:defRPr sz="48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675735" y="2856230"/>
            <a:ext cx="546484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3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675775" y="2383625"/>
            <a:ext cx="54648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Relationship Id="rId30" Type="http://schemas.openxmlformats.org/officeDocument/2006/relationships/tags" Target="../tags/tag3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8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9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0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1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2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3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28439" y="1859319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Unit 3</a:t>
            </a:r>
            <a:r>
              <a:rPr lang="zh-CN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　</a:t>
            </a:r>
            <a:r>
              <a:rPr lang="en-US" alt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A day out </a:t>
            </a:r>
            <a:endParaRPr lang="zh-CN" altLang="en-US" sz="6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22734" y="4214675"/>
            <a:ext cx="10658901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endParaRPr lang="zh-CN" altLang="en-US" sz="4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8682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3206" y="823313"/>
            <a:ext cx="11354937" cy="2825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/>
              <a:t> </a:t>
            </a:r>
            <a:r>
              <a:rPr lang="en-US" sz="3000" b="1" dirty="0" smtClean="0"/>
              <a:t>(3)hope for </a:t>
            </a:r>
            <a:r>
              <a:rPr lang="en-US" sz="3000" b="1" dirty="0" err="1" smtClean="0"/>
              <a:t>sth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</a:t>
            </a:r>
            <a:r>
              <a:rPr lang="zh-CN" altLang="en-US" sz="3000" b="1" dirty="0" smtClean="0"/>
              <a:t>希望某事发生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We are hoping for good weather on Sunday.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我们希望星期日天气好。</a:t>
            </a:r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82390" y="2921045"/>
            <a:ext cx="10841892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注意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zh-CN" altLang="en-US" sz="3000" b="1" dirty="0" smtClean="0"/>
              <a:t>英语中没有</a:t>
            </a:r>
            <a:r>
              <a:rPr lang="en-US" sz="3000" b="1" dirty="0" smtClean="0"/>
              <a:t>hope </a:t>
            </a:r>
            <a:r>
              <a:rPr lang="en-US" sz="3000" b="1" dirty="0" err="1" smtClean="0"/>
              <a:t>sb</a:t>
            </a:r>
            <a:r>
              <a:rPr lang="en-US" sz="3000" b="1" dirty="0" smtClean="0"/>
              <a:t> to do </a:t>
            </a:r>
            <a:r>
              <a:rPr lang="en-US" sz="3000" b="1" dirty="0" err="1" smtClean="0"/>
              <a:t>sth</a:t>
            </a:r>
            <a:r>
              <a:rPr lang="zh-CN" altLang="en-US" sz="3000" b="1" dirty="0" smtClean="0"/>
              <a:t>结构。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1965" y="1308660"/>
            <a:ext cx="10683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(1)</a:t>
            </a:r>
            <a:r>
              <a:rPr lang="zh-CN" altLang="en-US" sz="3000" b="1" dirty="0" smtClean="0"/>
              <a:t>我希望和我的家人周游世界。</a:t>
            </a:r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I__________________________the</a:t>
            </a:r>
            <a:r>
              <a:rPr lang="zh-CN" altLang="en-US" sz="3000" b="1" dirty="0" smtClean="0"/>
              <a:t> </a:t>
            </a:r>
            <a:r>
              <a:rPr lang="en-US" sz="3000" b="1" dirty="0" smtClean="0"/>
              <a:t>world with my family. </a:t>
            </a:r>
            <a:endParaRPr lang="zh-CN" altLang="en-US" sz="3000" b="1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849134" y="2900892"/>
            <a:ext cx="4607904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(that) we can get good marks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1965" y="2972334"/>
            <a:ext cx="10683551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(2)Miss Green hopes ________________________(</a:t>
            </a:r>
            <a:r>
              <a:rPr lang="zh-CN" altLang="en-US" sz="3000" b="1" dirty="0" smtClean="0"/>
              <a:t>我们能取得好成绩</a:t>
            </a:r>
            <a:r>
              <a:rPr lang="en-US" sz="3000" b="1" dirty="0" smtClean="0"/>
              <a:t>) in the exam. </a:t>
            </a:r>
            <a:endParaRPr lang="zh-CN" altLang="en-US" sz="3000" b="1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90213" y="2125246"/>
            <a:ext cx="403279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hope to travel around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0331" y="939009"/>
            <a:ext cx="1068355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(3)—It is said that there may be a war between these two countries.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</a:t>
            </a:r>
            <a:r>
              <a:rPr lang="en-US" sz="3000" b="1" dirty="0" smtClean="0"/>
              <a:t>_______. Peace is what everyone wants.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A.I hope so                                B</a:t>
            </a:r>
            <a:r>
              <a:rPr lang="en-US" altLang="zh-CN" sz="3000" b="1" dirty="0" smtClean="0"/>
              <a:t>.</a:t>
            </a:r>
            <a:r>
              <a:rPr lang="en-US" sz="3000" b="1" dirty="0" smtClean="0"/>
              <a:t>I hope not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It</a:t>
            </a:r>
            <a:r>
              <a:rPr lang="en-US" sz="3000" b="1" dirty="0" smtClean="0"/>
              <a:t> depends on you  </a:t>
            </a:r>
            <a:r>
              <a:rPr lang="zh-CN" altLang="en-US" sz="3000" b="1" dirty="0" smtClean="0"/>
              <a:t>               </a:t>
            </a:r>
            <a:r>
              <a:rPr lang="en-US" sz="3000" b="1" dirty="0" smtClean="0"/>
              <a:t>D</a:t>
            </a:r>
            <a:r>
              <a:rPr lang="en-US" altLang="zh-CN" sz="3000" b="1" dirty="0" smtClean="0"/>
              <a:t>.</a:t>
            </a:r>
            <a:r>
              <a:rPr lang="en-US" sz="3000" b="1" dirty="0" smtClean="0"/>
              <a:t>I don't mind</a:t>
            </a:r>
            <a:endParaRPr lang="zh-CN" altLang="en-US" sz="3000" b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856094" y="2435708"/>
            <a:ext cx="45037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B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829" y="4384465"/>
            <a:ext cx="1068355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 考查情景交际。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I hope so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我希望如此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I hope not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我希望不是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It depends on you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那要看你了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；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I don't mind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意为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“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我不介意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。故选</a:t>
            </a:r>
            <a:r>
              <a:rPr lang="en-US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16519" y="1690129"/>
          <a:ext cx="10682852" cy="2979148"/>
        </p:xfrm>
        <a:graphic>
          <a:graphicData uri="http://schemas.openxmlformats.org/drawingml/2006/table">
            <a:tbl>
              <a:tblPr/>
              <a:tblGrid>
                <a:gridCol w="5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58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7914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square </a:t>
                      </a:r>
                      <a:r>
                        <a:rPr lang="en-US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________→square </a:t>
                      </a:r>
                      <a:r>
                        <a:rPr lang="en-US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矩形 26"/>
          <p:cNvSpPr/>
          <p:nvPr/>
        </p:nvSpPr>
        <p:spPr>
          <a:xfrm>
            <a:off x="6787439" y="2503545"/>
            <a:ext cx="2646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正方形的，平方的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3405069" y="2494204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广场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2820" y="1218425"/>
          <a:ext cx="10412963" cy="3703771"/>
        </p:xfrm>
        <a:graphic>
          <a:graphicData uri="http://schemas.openxmlformats.org/drawingml/2006/table">
            <a:tbl>
              <a:tblPr/>
              <a:tblGrid>
                <a:gridCol w="80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12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377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ea typeface="楷体_GB2312"/>
                          <a:cs typeface="Times New Roman" panose="02020603050405020304"/>
                        </a:rPr>
                        <a:t>短语互译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乘地铁</a:t>
                      </a:r>
                      <a:r>
                        <a:rPr lang="zh-CN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 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ea typeface="Times New Roman" panose="02020603050405020304"/>
                          <a:cs typeface="Courier New" panose="02070309020205020404"/>
                        </a:rPr>
                        <a:t>____________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2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the 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biggest city square in the world 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</a:t>
                      </a:r>
                      <a:r>
                        <a:rPr lang="en-US" sz="3000" b="1" kern="100" dirty="0">
                          <a:latin typeface="Times New Roman" panose="02020603050405020304"/>
                          <a:ea typeface="仿宋_GB2312"/>
                          <a:cs typeface="Courier New" panose="02070309020205020404"/>
                        </a:rPr>
                        <a:t>________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3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plan 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a day out __</a:t>
                      </a:r>
                      <a:r>
                        <a:rPr lang="en-US" sz="3000" b="1" kern="100" dirty="0">
                          <a:latin typeface="Times New Roman" panose="02020603050405020304"/>
                          <a:ea typeface="仿宋_GB2312"/>
                          <a:cs typeface="Courier New" panose="02070309020205020404"/>
                        </a:rPr>
                        <a:t>__________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4</a:t>
                      </a:r>
                      <a:r>
                        <a:rPr lang="en-US" altLang="zh-CN" sz="3000" b="1" kern="100" dirty="0" smtClean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.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go 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back to the USA 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____________</a:t>
                      </a: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306363" y="1286383"/>
            <a:ext cx="528067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take the underground/by underground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80089" y="2721673"/>
            <a:ext cx="326243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世界上最大的城市广场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25563" y="3365392"/>
            <a:ext cx="20313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计划外出一天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619658" y="4050054"/>
            <a:ext cx="1415772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回到美国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699804" y="1445504"/>
          <a:ext cx="10804843" cy="3165407"/>
        </p:xfrm>
        <a:graphic>
          <a:graphicData uri="http://schemas.openxmlformats.org/drawingml/2006/table">
            <a:tbl>
              <a:tblPr/>
              <a:tblGrid>
                <a:gridCol w="69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54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每名学生大约花费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50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元。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_________________ 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about 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￥</a:t>
                      </a:r>
                      <a:r>
                        <a:rPr lang="en-US" sz="3000" b="1" kern="100" dirty="0" smtClean="0">
                          <a:latin typeface="Times New Roman" panose="02020603050405020304"/>
                          <a:cs typeface="Courier New" panose="02070309020205020404"/>
                        </a:rPr>
                        <a:t>50</a:t>
                      </a: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. __________</a:t>
                      </a:r>
                      <a:endParaRPr lang="en-US" sz="3000" b="1" kern="100" dirty="0" smtClean="0">
                        <a:latin typeface="Times New Roman" panose="02020603050405020304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2.</a:t>
                      </a:r>
                      <a:r>
                        <a:rPr lang="zh-CN" altLang="en-US" sz="3000" b="1" kern="100" dirty="0" smtClean="0">
                          <a:latin typeface="+mn-lt"/>
                          <a:cs typeface="Times New Roman" panose="02020603050405020304"/>
                        </a:rPr>
                        <a:t>我们希望你能加入我们。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+mn-lt"/>
                          <a:cs typeface="Courier New" panose="02070309020205020404"/>
                        </a:rPr>
                        <a:t>We hope you can __________________. </a:t>
                      </a:r>
                      <a:endParaRPr lang="zh-CN" altLang="en-US" sz="3000" b="1" kern="100" dirty="0" smtClean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943201" y="2270909"/>
            <a:ext cx="1676293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per student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23350" y="2232240"/>
            <a:ext cx="156966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The cost is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89380" y="3610664"/>
            <a:ext cx="106631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join us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586104" y="972820"/>
            <a:ext cx="3379186" cy="584835"/>
            <a:chOff x="923" y="1532"/>
            <a:chExt cx="3722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　　　　　　　　　</a:t>
              </a:r>
            </a:p>
          </p:txBody>
        </p:sp>
      </p:grpSp>
      <p:sp>
        <p:nvSpPr>
          <p:cNvPr id="6" name="Rectangle 10"/>
          <p:cNvSpPr/>
          <p:nvPr/>
        </p:nvSpPr>
        <p:spPr>
          <a:xfrm>
            <a:off x="545455" y="1628193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词汇点睛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3206" y="2169912"/>
            <a:ext cx="116187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by underground </a:t>
            </a:r>
            <a:r>
              <a:rPr lang="zh-CN" altLang="en-US" sz="3000" b="1" dirty="0" smtClean="0"/>
              <a:t>乘地铁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73206" y="2698335"/>
            <a:ext cx="11259403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You can go to </a:t>
            </a:r>
            <a:r>
              <a:rPr lang="en-US" sz="3000" b="1" dirty="0" err="1" smtClean="0"/>
              <a:t>Tian'anmen</a:t>
            </a:r>
            <a:r>
              <a:rPr lang="en-US" sz="3000" b="1" dirty="0" smtClean="0"/>
              <a:t> Square </a:t>
            </a:r>
            <a:r>
              <a:rPr lang="en-US" sz="3000" b="1" i="1" dirty="0" smtClean="0"/>
              <a:t>by</a:t>
            </a:r>
            <a:r>
              <a:rPr lang="en-US" sz="3000" b="1" dirty="0" smtClean="0"/>
              <a:t> </a:t>
            </a:r>
            <a:r>
              <a:rPr lang="en-US" sz="3000" b="1" i="1" dirty="0" smtClean="0"/>
              <a:t>underground</a:t>
            </a:r>
            <a:r>
              <a:rPr lang="en-US" sz="3000" b="1" dirty="0" smtClean="0"/>
              <a:t>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你可以乘地铁去天安门广场。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175606" y="4497681"/>
            <a:ext cx="20313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乘地铁去</a:t>
            </a:r>
            <a:r>
              <a:rPr lang="en-US" sz="2400" b="1" dirty="0" smtClean="0">
                <a:solidFill>
                  <a:srgbClr val="57C6CF"/>
                </a:solidFill>
              </a:rPr>
              <a:t>……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110" y="3639570"/>
            <a:ext cx="114466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go to…by underground</a:t>
            </a:r>
            <a:r>
              <a:rPr lang="zh-CN" altLang="en-US" sz="3000" b="1" dirty="0" smtClean="0"/>
              <a:t>相当于</a:t>
            </a:r>
            <a:r>
              <a:rPr lang="en-US" sz="3000" b="1" dirty="0" smtClean="0"/>
              <a:t>take the underground to…</a:t>
            </a:r>
            <a:r>
              <a:rPr lang="zh-CN" altLang="en-US" sz="3000" b="1" dirty="0" smtClean="0"/>
              <a:t>，意为</a:t>
            </a:r>
            <a:r>
              <a:rPr lang="en-US" sz="3000" b="1" dirty="0" smtClean="0"/>
              <a:t>“________________”</a:t>
            </a:r>
            <a:r>
              <a:rPr lang="zh-CN" altLang="en-US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5482" y="866801"/>
            <a:ext cx="114352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“by</a:t>
            </a:r>
            <a:r>
              <a:rPr lang="zh-CN" altLang="en-US" sz="3000" b="1" dirty="0" smtClean="0"/>
              <a:t>＋交通工具</a:t>
            </a:r>
            <a:r>
              <a:rPr lang="en-US" sz="3000" b="1" dirty="0" smtClean="0"/>
              <a:t>”</a:t>
            </a:r>
            <a:r>
              <a:rPr lang="zh-CN" altLang="en-US" sz="3000" b="1" dirty="0" smtClean="0"/>
              <a:t>结构中，表示交通工具的名词只能用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形式，且其前不能有限定词或修饰词。若其前带有限定词或修饰词，要用介词</a:t>
            </a:r>
            <a:r>
              <a:rPr lang="en-US" sz="3000" b="1" dirty="0" smtClean="0"/>
              <a:t>in</a:t>
            </a:r>
            <a:r>
              <a:rPr lang="zh-CN" altLang="en-US" sz="3000" b="1" dirty="0" smtClean="0"/>
              <a:t>或</a:t>
            </a:r>
            <a:r>
              <a:rPr lang="en-US" sz="3000" b="1" dirty="0" smtClean="0"/>
              <a:t>on</a:t>
            </a:r>
            <a:r>
              <a:rPr lang="zh-CN" altLang="en-US" sz="3000" b="1" dirty="0" smtClean="0"/>
              <a:t>，还可以用动词</a:t>
            </a:r>
            <a:r>
              <a:rPr lang="en-US" sz="3000" b="1" dirty="0" smtClean="0"/>
              <a:t>take</a:t>
            </a:r>
            <a:r>
              <a:rPr lang="zh-CN" altLang="en-US" sz="3000" b="1" dirty="0" smtClean="0"/>
              <a:t>。如：</a:t>
            </a:r>
            <a:r>
              <a:rPr lang="en-US" sz="3000" b="1" dirty="0" smtClean="0"/>
              <a:t>________ a car, ________ a bus</a:t>
            </a:r>
            <a:r>
              <a:rPr lang="zh-CN" altLang="en-US" sz="3000" b="1" dirty="0" smtClean="0"/>
              <a:t>等。 </a:t>
            </a:r>
            <a:endParaRPr lang="zh-CN" altLang="en-US" sz="3000" b="1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58765" y="1729460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单数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243708" y="2370905"/>
            <a:ext cx="116730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dirty="0" smtClean="0"/>
              <a:t> </a:t>
            </a:r>
            <a:r>
              <a:rPr lang="en-US" sz="2400" b="1" dirty="0" smtClean="0">
                <a:solidFill>
                  <a:srgbClr val="57C6CF"/>
                </a:solidFill>
              </a:rPr>
              <a:t>in/take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713857" y="3080588"/>
            <a:ext cx="131318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zh-CN" altLang="en-US" sz="2400" dirty="0" smtClean="0"/>
              <a:t>  </a:t>
            </a:r>
            <a:r>
              <a:rPr lang="en-US" sz="2400" b="1" dirty="0" smtClean="0">
                <a:solidFill>
                  <a:srgbClr val="57C6CF"/>
                </a:solidFill>
              </a:rPr>
              <a:t>on/take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5" grpId="0"/>
      <p:bldP spid="6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3853" y="8588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7499" y="1299693"/>
            <a:ext cx="1102732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(1)[2018·</a:t>
            </a:r>
            <a:r>
              <a:rPr lang="zh-CN" altLang="en-US" sz="3000" b="1" dirty="0" smtClean="0"/>
              <a:t>青岛</a:t>
            </a:r>
            <a:r>
              <a:rPr lang="en-US" altLang="zh-CN" sz="3000" b="1" dirty="0" smtClean="0"/>
              <a:t>]</a:t>
            </a:r>
            <a:r>
              <a:rPr lang="en-US" sz="3000" b="1" dirty="0" smtClean="0"/>
              <a:t>More and more people in Qingdao go to work ________ subway now.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err="1" smtClean="0"/>
              <a:t>A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with</a:t>
            </a:r>
            <a:r>
              <a:rPr lang="zh-CN" altLang="en-US" sz="3000" b="1" dirty="0" smtClean="0"/>
              <a:t>　　    　</a:t>
            </a:r>
            <a:r>
              <a:rPr lang="en-US" sz="3000" b="1" dirty="0" err="1" smtClean="0"/>
              <a:t>B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on</a:t>
            </a:r>
            <a:r>
              <a:rPr lang="zh-CN" altLang="en-US" sz="3000" b="1" dirty="0" smtClean="0"/>
              <a:t>                </a:t>
            </a:r>
            <a:r>
              <a:rPr lang="en-US" sz="3000" b="1" dirty="0" err="1" smtClean="0"/>
              <a:t>C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in</a:t>
            </a:r>
            <a:r>
              <a:rPr lang="en-US" sz="3000" b="1" dirty="0" smtClean="0"/>
              <a:t>               </a:t>
            </a:r>
            <a:r>
              <a:rPr lang="en-US" sz="3000" b="1" dirty="0" err="1" smtClean="0"/>
              <a:t>D</a:t>
            </a:r>
            <a:r>
              <a:rPr lang="en-US" altLang="zh-CN" sz="3000" b="1" dirty="0" err="1" smtClean="0"/>
              <a:t>.</a:t>
            </a:r>
            <a:r>
              <a:rPr lang="en-US" sz="3000" b="1" dirty="0" err="1" smtClean="0"/>
              <a:t>by</a:t>
            </a:r>
            <a:endParaRPr lang="zh-CN" altLang="en-US" sz="3000" b="1" dirty="0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160060" y="2136618"/>
            <a:ext cx="504968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D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0203" y="3524279"/>
            <a:ext cx="10683551" cy="1198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]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考查介词辨析。句意：现在越来越多的青岛人乘地铁上班。表示“乘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交通工具”用“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by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＋交通工具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结构。故选</a:t>
            </a:r>
            <a:r>
              <a:rPr 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2600" b="1" dirty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978986" y="5655417"/>
            <a:ext cx="345288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en-US" sz="2400" b="1" dirty="0" smtClean="0">
                <a:solidFill>
                  <a:srgbClr val="57C6CF"/>
                </a:solidFill>
              </a:rPr>
              <a:t>take the underground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76808" y="4818493"/>
            <a:ext cx="10683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/>
              <a:t>(2)Will you go there by underground</a:t>
            </a:r>
            <a:r>
              <a:rPr lang="zh-CN" altLang="en-US" sz="3000" b="1" dirty="0" smtClean="0"/>
              <a:t>？</a:t>
            </a:r>
            <a:r>
              <a:rPr lang="en-US" sz="3000" b="1" dirty="0" smtClean="0"/>
              <a:t>(</a:t>
            </a:r>
            <a:r>
              <a:rPr lang="zh-CN" altLang="en-US" sz="3000" b="1" dirty="0" smtClean="0"/>
              <a:t>改为同义句</a:t>
            </a:r>
            <a:r>
              <a:rPr lang="en-US" sz="3000" b="1" dirty="0" smtClean="0"/>
              <a:t>)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sz="3000" b="1" dirty="0" smtClean="0"/>
              <a:t>Will you ________ ________ ________  there?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8" grpId="0"/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"/>
          <p:cNvSpPr/>
          <p:nvPr/>
        </p:nvSpPr>
        <p:spPr>
          <a:xfrm>
            <a:off x="616131" y="950200"/>
            <a:ext cx="1518364" cy="49244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句型透视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3206" y="1437463"/>
            <a:ext cx="11354937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 dirty="0" smtClean="0"/>
              <a:t> </a:t>
            </a:r>
            <a:r>
              <a:rPr lang="en-US" sz="3000" b="1" dirty="0" smtClean="0"/>
              <a:t>We hope you can join us.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我们希望你能加入我们。</a:t>
            </a:r>
          </a:p>
          <a:p>
            <a:pPr>
              <a:lnSpc>
                <a:spcPct val="150000"/>
              </a:lnSpc>
            </a:pPr>
            <a:endParaRPr lang="zh-CN" altLang="en-US" sz="32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14149" y="2811863"/>
            <a:ext cx="10841892" cy="2820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sz="3000" b="1" dirty="0" smtClean="0">
                <a:solidFill>
                  <a:schemeClr val="accent2"/>
                </a:solidFill>
              </a:rPr>
              <a:t>]</a:t>
            </a:r>
            <a:r>
              <a:rPr lang="en-US" sz="3200" dirty="0" smtClean="0"/>
              <a:t> </a:t>
            </a:r>
            <a:r>
              <a:rPr lang="en-US" sz="3000" b="1" dirty="0" smtClean="0"/>
              <a:t>hope</a:t>
            </a:r>
            <a:r>
              <a:rPr lang="zh-CN" altLang="en-US" sz="3000" b="1" dirty="0" smtClean="0"/>
              <a:t>作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，意为</a:t>
            </a:r>
            <a:r>
              <a:rPr lang="en-US" sz="3000" b="1" dirty="0" smtClean="0"/>
              <a:t>“________”</a:t>
            </a:r>
            <a:r>
              <a:rPr lang="zh-CN" altLang="en-US" sz="3000" b="1" dirty="0" smtClean="0"/>
              <a:t>，该句为</a:t>
            </a:r>
            <a:r>
              <a:rPr lang="en-US" sz="3000" b="1" dirty="0" smtClean="0"/>
              <a:t>“hope</a:t>
            </a:r>
            <a:r>
              <a:rPr lang="zh-CN" altLang="en-US" sz="3000" b="1" dirty="0" smtClean="0"/>
              <a:t>＋</a:t>
            </a:r>
            <a:r>
              <a:rPr lang="en-US" sz="3000" b="1" dirty="0" smtClean="0"/>
              <a:t>that</a:t>
            </a:r>
            <a:r>
              <a:rPr lang="zh-CN" altLang="en-US" sz="3000" b="1" dirty="0" smtClean="0"/>
              <a:t>从句</a:t>
            </a:r>
            <a:r>
              <a:rPr lang="en-US" sz="3000" b="1" dirty="0" smtClean="0"/>
              <a:t>(that</a:t>
            </a:r>
            <a:r>
              <a:rPr lang="zh-CN" altLang="en-US" sz="3000" b="1" dirty="0" smtClean="0"/>
              <a:t>可省略</a:t>
            </a:r>
            <a:r>
              <a:rPr lang="en-US" sz="3000" b="1" dirty="0" smtClean="0"/>
              <a:t>)”</a:t>
            </a:r>
            <a:r>
              <a:rPr lang="zh-CN" altLang="en-US" sz="3000" b="1" dirty="0" smtClean="0"/>
              <a:t>句型。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Let's hope we can find a parking space.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希望我们能找到一个停车位。</a:t>
            </a:r>
          </a:p>
        </p:txBody>
      </p:sp>
      <p:sp>
        <p:nvSpPr>
          <p:cNvPr id="7" name="矩形 6"/>
          <p:cNvSpPr/>
          <p:nvPr/>
        </p:nvSpPr>
        <p:spPr>
          <a:xfrm>
            <a:off x="3171190" y="3011607"/>
            <a:ext cx="1064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动词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87345" y="3025255"/>
            <a:ext cx="1064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希望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936774" y="1017501"/>
            <a:ext cx="184244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希望做某事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27964" y="863971"/>
            <a:ext cx="10749886" cy="5544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sz="3000" b="1" dirty="0" smtClean="0">
                <a:solidFill>
                  <a:schemeClr val="accent2"/>
                </a:solidFill>
              </a:rPr>
              <a:t>] </a:t>
            </a:r>
            <a:r>
              <a:rPr lang="en-US" sz="3000" b="1" dirty="0" smtClean="0"/>
              <a:t>(1)hope to do </a:t>
            </a:r>
            <a:r>
              <a:rPr lang="en-US" sz="3000" b="1" dirty="0" err="1" smtClean="0"/>
              <a:t>sth</a:t>
            </a:r>
            <a:r>
              <a:rPr lang="zh-CN" altLang="en-US" sz="3000" b="1" dirty="0" smtClean="0"/>
              <a:t>意为</a:t>
            </a:r>
            <a:r>
              <a:rPr lang="en-US" sz="3000" b="1" dirty="0" smtClean="0"/>
              <a:t>“____________”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We hope to arrive around two.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我们希望在两点左右到达。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(2)hope</a:t>
            </a:r>
            <a:r>
              <a:rPr lang="zh-CN" altLang="en-US" sz="3000" b="1" dirty="0" smtClean="0"/>
              <a:t>可以与</a:t>
            </a:r>
            <a:r>
              <a:rPr lang="en-US" sz="3000" b="1" dirty="0" smtClean="0"/>
              <a:t>so</a:t>
            </a:r>
            <a:r>
              <a:rPr lang="zh-CN" altLang="en-US" sz="3000" b="1" dirty="0" smtClean="0"/>
              <a:t>，</a:t>
            </a:r>
            <a:r>
              <a:rPr lang="en-US" sz="3000" b="1" dirty="0" smtClean="0"/>
              <a:t>________</a:t>
            </a:r>
            <a:r>
              <a:rPr lang="zh-CN" altLang="en-US" sz="3000" b="1" dirty="0" smtClean="0"/>
              <a:t>连用，用在简略回答中。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</a:t>
            </a:r>
            <a:r>
              <a:rPr lang="en-US" sz="3000" b="1" dirty="0" smtClean="0"/>
              <a:t>It may be rainy tomorrow.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明天可能会下雨。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</a:t>
            </a:r>
            <a:r>
              <a:rPr lang="en-US" sz="3000" b="1" dirty="0" smtClean="0"/>
              <a:t>I hope not. We're going camping tomorrow.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我希望不要。明天我们打算去野营。</a:t>
            </a:r>
            <a:endParaRPr lang="zh-CN" altLang="en-US" sz="3000" b="1" dirty="0"/>
          </a:p>
        </p:txBody>
      </p:sp>
      <p:sp>
        <p:nvSpPr>
          <p:cNvPr id="4" name="矩形 3"/>
          <p:cNvSpPr/>
          <p:nvPr/>
        </p:nvSpPr>
        <p:spPr>
          <a:xfrm>
            <a:off x="4315327" y="3077571"/>
            <a:ext cx="106416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 </a:t>
            </a:r>
            <a:r>
              <a:rPr lang="en-US" sz="2400" b="1" dirty="0" smtClean="0">
                <a:solidFill>
                  <a:srgbClr val="57C6CF"/>
                </a:solidFill>
              </a:rPr>
              <a:t>not</a:t>
            </a:r>
            <a:endParaRPr lang="zh-CN" altLang="en-US" sz="2400" b="1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</Words>
  <Application>Microsoft Office PowerPoint</Application>
  <PresentationFormat>宽屏</PresentationFormat>
  <Paragraphs>82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MingLiU_HKSCS</vt:lpstr>
      <vt:lpstr>仿宋</vt:lpstr>
      <vt:lpstr>仿宋_GB2312</vt:lpstr>
      <vt:lpstr>黑体</vt:lpstr>
      <vt:lpstr>华文新魏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2023-01-16T16:23:58Z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1D459CF172234DAA9186201A0FB4635F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