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1" r:id="rId4"/>
    <p:sldId id="260" r:id="rId5"/>
    <p:sldId id="262" r:id="rId6"/>
    <p:sldId id="258" r:id="rId7"/>
    <p:sldId id="259" r:id="rId8"/>
    <p:sldId id="265" r:id="rId9"/>
    <p:sldId id="266" r:id="rId10"/>
    <p:sldId id="267" r:id="rId11"/>
    <p:sldId id="268" r:id="rId12"/>
    <p:sldId id="263" r:id="rId13"/>
    <p:sldId id="270" r:id="rId14"/>
    <p:sldId id="264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79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C6700-F37A-4894-81CD-849E52DB69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7F6AE-9A24-4045-BC8C-5256D0FAE2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52D369-60A2-42E3-A145-D1BD35C9E78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0E0700-71EC-49AA-BDF0-554049BC60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BAC1EA-B2A2-4AF3-9C6C-0D5F3339536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5A007-C813-4611-A316-DC31A84CED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BAC1EA-B2A2-4AF3-9C6C-0D5F3339536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5A007-C813-4611-A316-DC31A84CED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6BCC6-4EEA-4403-A261-4B9A85E2794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CA083-2B00-43F2-A984-5E289BCE8C1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04B1A6-207F-4B6D-BB00-BC42A245E6BF}" type="datetimeFigureOut">
              <a:rPr lang="zh-CN" altLang="en-US" smtClean="0"/>
              <a:t>2023-01-17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C7C5AF-73FC-4658-B6CB-B91759FF35E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918AA-A0A9-44F9-86B8-72233CB0F501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1A7ADC-604F-41A0-819A-06E76F522E5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A9CCB-BF86-4DD2-A4BD-30653EDF47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04DD14-BE22-43CE-B6BC-F1F1DB3A280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0B2A-406F-4CA1-AED6-F7FECFF517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08D0EC-F3CD-40DB-8B95-CE48C4C9A1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6BBDF-AEF6-41BA-AEAE-45D6BB2C2A0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01C69D-5C98-4C31-BE2D-56FF8B8B459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4D9DD-0F0B-4319-A9C9-E205F75078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BAC1EA-B2A2-4AF3-9C6C-0D5F3339536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5A007-C813-4611-A316-DC31A84CEDF8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16BCC6-4EEA-4403-A261-4B9A85E2794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CA083-2B00-43F2-A984-5E289BCE8C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4BAC1EA-B2A2-4AF3-9C6C-0D5F3339536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C5A007-C813-4611-A316-DC31A84CED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8"/>
          <p:cNvSpPr>
            <a:spLocks noChangeArrowheads="1"/>
          </p:cNvSpPr>
          <p:nvPr/>
        </p:nvSpPr>
        <p:spPr bwMode="auto">
          <a:xfrm>
            <a:off x="-3176" y="977862"/>
            <a:ext cx="9134475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C00000"/>
                </a:solidFill>
                <a:latin typeface="Arno Pro Smbd Subhead" pitchFamily="18" charset="0"/>
              </a:rPr>
              <a:t>Unit 2 </a:t>
            </a:r>
            <a:endParaRPr lang="en-US" altLang="zh-CN" sz="6600" b="1" dirty="0" smtClean="0">
              <a:solidFill>
                <a:srgbClr val="C00000"/>
              </a:solidFill>
              <a:latin typeface="Arno Pro Smbd Subhead" pitchFamily="18" charset="0"/>
            </a:endParaRPr>
          </a:p>
          <a:p>
            <a:pPr algn="ctr"/>
            <a:r>
              <a:rPr lang="en-US" altLang="zh-CN" sz="4000" b="1" dirty="0" smtClean="0">
                <a:latin typeface="Arial" panose="020B0604020202020204" pitchFamily="34" charset="0"/>
              </a:rPr>
              <a:t>I’ll </a:t>
            </a:r>
            <a:r>
              <a:rPr lang="en-US" altLang="zh-CN" sz="4000" b="1" dirty="0">
                <a:latin typeface="Arial" panose="020B0604020202020204" pitchFamily="34" charset="0"/>
              </a:rPr>
              <a:t>help to clean up the city park.</a:t>
            </a: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894669" y="3519714"/>
            <a:ext cx="73387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3200" b="1" dirty="0" smtClean="0">
                <a:latin typeface="Arial" panose="020B0604020202020204" pitchFamily="34" charset="0"/>
              </a:rPr>
              <a:t>第</a:t>
            </a:r>
            <a:r>
              <a:rPr lang="zh-CN" altLang="en-US" sz="3200" b="1" dirty="0">
                <a:latin typeface="Arial" panose="020B0604020202020204" pitchFamily="34" charset="0"/>
              </a:rPr>
              <a:t>二课时  </a:t>
            </a:r>
            <a:r>
              <a:rPr lang="zh-CN" altLang="zh-CN" sz="3200" b="1" dirty="0">
                <a:latin typeface="Arial" panose="020B0604020202020204" pitchFamily="34" charset="0"/>
              </a:rPr>
              <a:t>Section A 3a-3c (P11)</a:t>
            </a:r>
          </a:p>
        </p:txBody>
      </p:sp>
      <p:sp>
        <p:nvSpPr>
          <p:cNvPr id="7" name="矩形 6"/>
          <p:cNvSpPr/>
          <p:nvPr/>
        </p:nvSpPr>
        <p:spPr>
          <a:xfrm>
            <a:off x="2657930" y="540237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1"/>
          <p:cNvSpPr txBox="1">
            <a:spLocks noChangeArrowheads="1"/>
          </p:cNvSpPr>
          <p:nvPr/>
        </p:nvSpPr>
        <p:spPr bwMode="auto">
          <a:xfrm>
            <a:off x="349250" y="130626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11267" name="文本框 99"/>
          <p:cNvSpPr txBox="1">
            <a:spLocks noChangeArrowheads="1"/>
          </p:cNvSpPr>
          <p:nvPr/>
        </p:nvSpPr>
        <p:spPr bwMode="auto">
          <a:xfrm>
            <a:off x="306834" y="814837"/>
            <a:ext cx="8488817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13. I often saw them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 </a:t>
            </a:r>
            <a:r>
              <a:rPr lang="en-US" altLang="zh-CN" sz="3200" dirty="0">
                <a:latin typeface="宋体" panose="02010600030101010101" pitchFamily="2" charset="-122"/>
              </a:rPr>
              <a:t>her telephone number on a piece of paper.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	A. write down  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wrote down    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to write down     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writing down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14. It takes me two hours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</a:t>
            </a:r>
            <a:r>
              <a:rPr lang="en-US" altLang="zh-CN" sz="3200" dirty="0">
                <a:latin typeface="宋体" panose="02010600030101010101" pitchFamily="2" charset="-122"/>
              </a:rPr>
              <a:t>my homework every day.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	A. doing 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	</a:t>
            </a:r>
            <a:r>
              <a:rPr lang="en-US" altLang="zh-CN" sz="3200" dirty="0">
                <a:latin typeface="宋体" panose="02010600030101010101" pitchFamily="2" charset="-122"/>
              </a:rPr>
              <a:t>B. to do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	</a:t>
            </a:r>
            <a:r>
              <a:rPr lang="en-US" altLang="zh-CN" sz="3200" dirty="0">
                <a:latin typeface="宋体" panose="02010600030101010101" pitchFamily="2" charset="-122"/>
              </a:rPr>
              <a:t>C. did 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	</a:t>
            </a:r>
            <a:r>
              <a:rPr lang="en-US" altLang="zh-CN" sz="3200" dirty="0">
                <a:latin typeface="宋体" panose="02010600030101010101" pitchFamily="2" charset="-122"/>
              </a:rPr>
              <a:t>D. does 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37022" y="800549"/>
            <a:ext cx="46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10035" y="3764412"/>
            <a:ext cx="63976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1"/>
          <p:cNvSpPr txBox="1">
            <a:spLocks noChangeArrowheads="1"/>
          </p:cNvSpPr>
          <p:nvPr/>
        </p:nvSpPr>
        <p:spPr bwMode="auto">
          <a:xfrm>
            <a:off x="349250" y="493476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12291" name="文本框 99"/>
          <p:cNvSpPr txBox="1">
            <a:spLocks noChangeArrowheads="1"/>
          </p:cNvSpPr>
          <p:nvPr/>
        </p:nvSpPr>
        <p:spPr bwMode="auto">
          <a:xfrm>
            <a:off x="28575" y="1528518"/>
            <a:ext cx="9043988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15. –Could you please pass me the book?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–______.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</a:t>
            </a:r>
            <a:r>
              <a:rPr lang="en-US" altLang="zh-CN" sz="3200" dirty="0" smtClean="0">
                <a:latin typeface="宋体" panose="02010600030101010101" pitchFamily="2" charset="-122"/>
              </a:rPr>
              <a:t>A</a:t>
            </a:r>
            <a:r>
              <a:rPr lang="en-US" altLang="zh-CN" sz="3200" dirty="0">
                <a:latin typeface="宋体" panose="02010600030101010101" pitchFamily="2" charset="-122"/>
              </a:rPr>
              <a:t>. Yes, I could. 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No, I couldn’t.  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</a:t>
            </a:r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Sure, here you are.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No, that’s no problem.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73050" y="1538043"/>
            <a:ext cx="612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3315" name="文本框 99"/>
          <p:cNvSpPr txBox="1">
            <a:spLocks noChangeArrowheads="1"/>
          </p:cNvSpPr>
          <p:nvPr/>
        </p:nvSpPr>
        <p:spPr bwMode="auto">
          <a:xfrm>
            <a:off x="15875" y="584200"/>
            <a:ext cx="91281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一、单项选择</a:t>
            </a:r>
            <a:endParaRPr lang="zh-CN" altLang="en-US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1. Mario volunteers at ____ animal hospital to help care for ____ sick animals.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	A. an, a	B. an, /	C. a; the	D. a; /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2. –Who is the ____ of the house? </a:t>
            </a:r>
            <a:endParaRPr lang="en-US" altLang="zh-CN" sz="3200" dirty="0" smtClean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–</a:t>
            </a:r>
            <a:r>
              <a:rPr lang="en-US" altLang="zh-CN" sz="3200" dirty="0">
                <a:latin typeface="宋体" panose="02010600030101010101" pitchFamily="2" charset="-122"/>
              </a:rPr>
              <a:t>Mr. Black. He bought it last year.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    </a:t>
            </a:r>
            <a:r>
              <a:rPr lang="en-US" altLang="zh-CN" sz="3200" dirty="0" err="1" smtClean="0">
                <a:latin typeface="宋体" panose="02010600030101010101" pitchFamily="2" charset="-122"/>
              </a:rPr>
              <a:t>A.passenger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 err="1" smtClean="0">
                <a:latin typeface="宋体" panose="02010600030101010101" pitchFamily="2" charset="-122"/>
              </a:rPr>
              <a:t>B.guest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 err="1" smtClean="0">
                <a:latin typeface="宋体" panose="02010600030101010101" pitchFamily="2" charset="-122"/>
              </a:rPr>
              <a:t>C.visitor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 err="1" smtClean="0">
                <a:latin typeface="宋体" panose="02010600030101010101" pitchFamily="2" charset="-122"/>
              </a:rPr>
              <a:t>D.owner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3. Swimming in that river is dangerous. You can’t go there _______ yourself.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A</a:t>
            </a:r>
            <a:r>
              <a:rPr lang="en-US" altLang="zh-CN" sz="3200" dirty="0">
                <a:latin typeface="宋体" panose="02010600030101010101" pitchFamily="2" charset="-122"/>
              </a:rPr>
              <a:t>. with	B. </a:t>
            </a:r>
            <a:r>
              <a:rPr lang="en-US" altLang="zh-CN" sz="3200" dirty="0" smtClean="0">
                <a:latin typeface="宋体" panose="02010600030101010101" pitchFamily="2" charset="-122"/>
              </a:rPr>
              <a:t>of   C</a:t>
            </a:r>
            <a:r>
              <a:rPr lang="en-US" altLang="zh-CN" sz="3200" dirty="0">
                <a:latin typeface="宋体" panose="02010600030101010101" pitchFamily="2" charset="-122"/>
              </a:rPr>
              <a:t>. </a:t>
            </a:r>
            <a:r>
              <a:rPr lang="en-US" altLang="zh-CN" sz="3200" dirty="0" smtClean="0">
                <a:latin typeface="宋体" panose="02010600030101010101" pitchFamily="2" charset="-122"/>
              </a:rPr>
              <a:t>by   D</a:t>
            </a:r>
            <a:r>
              <a:rPr lang="en-US" altLang="zh-CN" sz="3200" dirty="0">
                <a:latin typeface="宋体" panose="02010600030101010101" pitchFamily="2" charset="-122"/>
              </a:rPr>
              <a:t>. from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19075" y="1084263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04788" y="2559050"/>
            <a:ext cx="62706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49250" y="3935185"/>
            <a:ext cx="611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4339" name="文本框 99"/>
          <p:cNvSpPr txBox="1">
            <a:spLocks noChangeArrowheads="1"/>
          </p:cNvSpPr>
          <p:nvPr/>
        </p:nvSpPr>
        <p:spPr bwMode="auto">
          <a:xfrm>
            <a:off x="1588" y="584200"/>
            <a:ext cx="9128125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4. We wanted __________ the invitation that we lost a week ago.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	A. find	B. to find	 C. finding  D. found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5. –Why are you working there?   –I am working there ________ kids learn to read.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	A. help	B. helped	 C. to help  D. helping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88913" y="582613"/>
            <a:ext cx="417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55613" y="2593975"/>
            <a:ext cx="361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5363" name="文本框 99"/>
          <p:cNvSpPr txBox="1">
            <a:spLocks noChangeArrowheads="1"/>
          </p:cNvSpPr>
          <p:nvPr/>
        </p:nvSpPr>
        <p:spPr bwMode="auto">
          <a:xfrm>
            <a:off x="15875" y="596900"/>
            <a:ext cx="904398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二、翻译句子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他们同时到达城市公园。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你的梦想终有一天会成真的。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四岁的时候她就能够自己阅读。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66725" y="1543050"/>
            <a:ext cx="802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They got to the city park at the same time.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23875" y="3003550"/>
            <a:ext cx="7097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Your dream will come true one day.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11175" y="4478338"/>
            <a:ext cx="7232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She could read by herself at the age of four.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6387" name="文本框 99"/>
          <p:cNvSpPr txBox="1">
            <a:spLocks noChangeArrowheads="1"/>
          </p:cNvSpPr>
          <p:nvPr/>
        </p:nvSpPr>
        <p:spPr bwMode="auto">
          <a:xfrm>
            <a:off x="-12700" y="598488"/>
            <a:ext cx="9169400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她每周都腾出几个小时来帮助孩子们学习英语。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我相信它有助于我将来得到我梦寐以求的工作。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____________________________________________________________________________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42900" y="1057275"/>
            <a:ext cx="8332788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She gives up several hours every week to help kids learn English.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01625" y="2503488"/>
            <a:ext cx="8359775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I believe it can help me to get my future dream job.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7411" name="文本框 99"/>
          <p:cNvSpPr txBox="1">
            <a:spLocks noChangeArrowheads="1"/>
          </p:cNvSpPr>
          <p:nvPr/>
        </p:nvSpPr>
        <p:spPr bwMode="auto">
          <a:xfrm>
            <a:off x="14288" y="611188"/>
            <a:ext cx="9058275" cy="545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三、完形填空</a:t>
            </a:r>
            <a:endParaRPr lang="zh-CN" altLang="en-US" sz="320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       Today our head teacher told us something about the Hope Project in our class meeting. She said, “Now more  </a:t>
            </a:r>
            <a:r>
              <a:rPr lang="en-US" altLang="zh-CN" sz="3200" u="sng">
                <a:latin typeface="宋体" panose="02010600030101010101" pitchFamily="2" charset="-122"/>
              </a:rPr>
              <a:t>  1  </a:t>
            </a:r>
            <a:r>
              <a:rPr lang="en-US" altLang="zh-CN" sz="3200">
                <a:latin typeface="宋体" panose="02010600030101010101" pitchFamily="2" charset="-122"/>
              </a:rPr>
              <a:t> more people have become rich in the countryside, but many </a:t>
            </a:r>
            <a:r>
              <a:rPr lang="en-US" altLang="zh-CN" sz="3200" u="sng">
                <a:latin typeface="宋体" panose="02010600030101010101" pitchFamily="2" charset="-122"/>
              </a:rPr>
              <a:t>  2  </a:t>
            </a:r>
            <a:r>
              <a:rPr lang="en-US" altLang="zh-CN" sz="3200">
                <a:latin typeface="宋体" panose="02010600030101010101" pitchFamily="2" charset="-122"/>
              </a:rPr>
              <a:t> in the countryside are still very poor. They can’t afford to </a:t>
            </a:r>
            <a:r>
              <a:rPr lang="en-US" altLang="zh-CN" sz="3200" u="sng">
                <a:latin typeface="宋体" panose="02010600030101010101" pitchFamily="2" charset="-122"/>
              </a:rPr>
              <a:t>  3  </a:t>
            </a:r>
            <a:r>
              <a:rPr lang="en-US" altLang="zh-CN" sz="3200">
                <a:latin typeface="宋体" panose="02010600030101010101" pitchFamily="2" charset="-122"/>
              </a:rPr>
              <a:t> for their kids’ schooling, especially in the west of </a:t>
            </a:r>
            <a:r>
              <a:rPr lang="en-US" altLang="zh-CN" sz="3200" u="sng">
                <a:latin typeface="宋体" panose="02010600030101010101" pitchFamily="2" charset="-122"/>
              </a:rPr>
              <a:t>  4  </a:t>
            </a:r>
            <a:r>
              <a:rPr lang="en-US" altLang="zh-CN" sz="3200">
                <a:latin typeface="宋体" panose="02010600030101010101" pitchFamily="2" charset="-122"/>
              </a:rPr>
              <a:t> country. Can you help them?” After school, I went </a:t>
            </a:r>
            <a:r>
              <a:rPr lang="en-US" altLang="zh-CN" sz="3200" u="sng">
                <a:latin typeface="宋体" panose="02010600030101010101" pitchFamily="2" charset="-122"/>
              </a:rPr>
              <a:t>  5  </a:t>
            </a:r>
            <a:r>
              <a:rPr lang="en-US" altLang="zh-CN" sz="3200">
                <a:latin typeface="宋体" panose="02010600030101010101" pitchFamily="2" charset="-122"/>
              </a:rPr>
              <a:t>. When I entered my room, I saw the little </a:t>
            </a:r>
            <a:r>
              <a:rPr lang="en-US" altLang="zh-CN" sz="3200" u="sng">
                <a:latin typeface="宋体" panose="02010600030101010101" pitchFamily="2" charset="-122"/>
              </a:rPr>
              <a:t>  6  </a:t>
            </a:r>
            <a:r>
              <a:rPr lang="en-US" altLang="zh-CN" sz="3200">
                <a:latin typeface="宋体" panose="02010600030101010101" pitchFamily="2" charset="-122"/>
              </a:rPr>
              <a:t> in which I keep my pocket money. </a:t>
            </a:r>
            <a:endParaRPr lang="zh-CN" altLang="en-US" sz="320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8435" name="文本框 99"/>
          <p:cNvSpPr txBox="1">
            <a:spLocks noChangeArrowheads="1"/>
          </p:cNvSpPr>
          <p:nvPr/>
        </p:nvSpPr>
        <p:spPr bwMode="auto">
          <a:xfrm>
            <a:off x="-26988" y="598488"/>
            <a:ext cx="9169401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u="sng">
                <a:latin typeface="宋体" panose="02010600030101010101" pitchFamily="2" charset="-122"/>
              </a:rPr>
              <a:t>  7  </a:t>
            </a:r>
            <a:r>
              <a:rPr lang="en-US" altLang="zh-CN" sz="3200">
                <a:latin typeface="宋体" panose="02010600030101010101" pitchFamily="2" charset="-122"/>
              </a:rPr>
              <a:t> I wanted to buy a pocket recorder for my English study, I decided to </a:t>
            </a:r>
            <a:r>
              <a:rPr lang="en-US" altLang="zh-CN" sz="3200" u="sng">
                <a:latin typeface="宋体" panose="02010600030101010101" pitchFamily="2" charset="-122"/>
              </a:rPr>
              <a:t>  8  </a:t>
            </a:r>
            <a:r>
              <a:rPr lang="en-US" altLang="zh-CN" sz="3200">
                <a:latin typeface="宋体" panose="02010600030101010101" pitchFamily="2" charset="-122"/>
              </a:rPr>
              <a:t> all my money to the children who are not able to go to school in the west. I hope </a:t>
            </a:r>
            <a:r>
              <a:rPr lang="en-US" altLang="zh-CN" sz="3200" u="sng">
                <a:latin typeface="宋体" panose="02010600030101010101" pitchFamily="2" charset="-122"/>
              </a:rPr>
              <a:t>  9  </a:t>
            </a:r>
            <a:r>
              <a:rPr lang="en-US" altLang="zh-CN" sz="3200">
                <a:latin typeface="宋体" panose="02010600030101010101" pitchFamily="2" charset="-122"/>
              </a:rPr>
              <a:t> can go to school like me. I went to the post office with the box and posted all my pocket money. I felt very </a:t>
            </a:r>
            <a:r>
              <a:rPr lang="en-US" altLang="zh-CN" sz="3200" u="sng">
                <a:latin typeface="宋体" panose="02010600030101010101" pitchFamily="2" charset="-122"/>
              </a:rPr>
              <a:t>  10  </a:t>
            </a:r>
            <a:r>
              <a:rPr lang="en-US" altLang="zh-CN" sz="3200">
                <a:latin typeface="宋体" panose="02010600030101010101" pitchFamily="2" charset="-122"/>
              </a:rPr>
              <a:t> today because I’ve done a good job. All the postmen said I was a kindhearted boy. </a:t>
            </a:r>
            <a:endParaRPr lang="zh-CN" altLang="en-US" sz="320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9459" name="文本框 99"/>
          <p:cNvSpPr txBox="1">
            <a:spLocks noChangeArrowheads="1"/>
          </p:cNvSpPr>
          <p:nvPr/>
        </p:nvSpPr>
        <p:spPr bwMode="auto">
          <a:xfrm>
            <a:off x="28575" y="585788"/>
            <a:ext cx="9072563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1. A. or	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	        </a:t>
            </a:r>
            <a:r>
              <a:rPr lang="en-US" altLang="zh-CN" sz="3200">
                <a:latin typeface="宋体" panose="02010600030101010101" pitchFamily="2" charset="-122"/>
              </a:rPr>
              <a:t>B. for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	  </a:t>
            </a:r>
            <a:r>
              <a:rPr lang="en-US" altLang="zh-CN" sz="3200">
                <a:latin typeface="宋体" panose="02010600030101010101" pitchFamily="2" charset="-122"/>
              </a:rPr>
              <a:t>C. and	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	        </a:t>
            </a:r>
            <a:r>
              <a:rPr lang="en-US" altLang="zh-CN" sz="3200">
                <a:latin typeface="宋体" panose="02010600030101010101" pitchFamily="2" charset="-122"/>
              </a:rPr>
              <a:t>D. but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2. A. families	        B. teachers                  C. kids	                D. brothers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3. A. take	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	        </a:t>
            </a:r>
            <a:r>
              <a:rPr lang="en-US" altLang="zh-CN" sz="3200">
                <a:latin typeface="宋体" panose="02010600030101010101" pitchFamily="2" charset="-122"/>
              </a:rPr>
              <a:t>B. pay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          C. spend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	        </a:t>
            </a:r>
            <a:r>
              <a:rPr lang="en-US" altLang="zh-CN" sz="3200">
                <a:latin typeface="宋体" panose="02010600030101010101" pitchFamily="2" charset="-122"/>
              </a:rPr>
              <a:t>D. cost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4. A. their	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	        </a:t>
            </a:r>
            <a:r>
              <a:rPr lang="en-US" altLang="zh-CN" sz="3200">
                <a:latin typeface="宋体" panose="02010600030101010101" pitchFamily="2" charset="-122"/>
              </a:rPr>
              <a:t>B. your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	  </a:t>
            </a:r>
            <a:r>
              <a:rPr lang="en-US" altLang="zh-CN" sz="3200">
                <a:latin typeface="宋体" panose="02010600030101010101" pitchFamily="2" charset="-122"/>
              </a:rPr>
              <a:t>C. our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	                </a:t>
            </a:r>
            <a:r>
              <a:rPr lang="en-US" altLang="zh-CN" sz="3200">
                <a:latin typeface="宋体" panose="02010600030101010101" pitchFamily="2" charset="-122"/>
              </a:rPr>
              <a:t>D. my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5. A. here	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	        </a:t>
            </a:r>
            <a:r>
              <a:rPr lang="en-US" altLang="zh-CN" sz="3200">
                <a:latin typeface="宋体" panose="02010600030101010101" pitchFamily="2" charset="-122"/>
              </a:rPr>
              <a:t>B. there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          C. too	</a:t>
            </a:r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	        </a:t>
            </a:r>
            <a:r>
              <a:rPr lang="en-US" altLang="zh-CN" sz="3200">
                <a:latin typeface="宋体" panose="02010600030101010101" pitchFamily="2" charset="-122"/>
              </a:rPr>
              <a:t>D. home</a:t>
            </a:r>
          </a:p>
          <a:p>
            <a:pPr eaLnBrk="1" hangingPunct="1"/>
            <a:endParaRPr lang="en-US" altLang="zh-CN" sz="320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17488" y="568325"/>
            <a:ext cx="487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15900" y="1570038"/>
            <a:ext cx="51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98450" y="2662238"/>
            <a:ext cx="4730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23850" y="3582988"/>
            <a:ext cx="54133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87363" y="4475163"/>
            <a:ext cx="44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0483" name="文本框 3"/>
          <p:cNvSpPr txBox="1">
            <a:spLocks noChangeArrowheads="1"/>
          </p:cNvSpPr>
          <p:nvPr/>
        </p:nvSpPr>
        <p:spPr bwMode="auto">
          <a:xfrm>
            <a:off x="47625" y="604838"/>
            <a:ext cx="903605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(   ) 6. A. box 	   B. recorder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      C. pocket	D. room</a:t>
            </a:r>
            <a:endParaRPr lang="en-US" altLang="zh-CN" sz="320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(   ) 7. A. But	      B. So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      C. Though 	   D. Because</a:t>
            </a:r>
            <a:endParaRPr lang="en-US" altLang="zh-CN" sz="320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(   ) 8. A. give in	   B. give away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      C. give out	     D. give off</a:t>
            </a:r>
            <a:endParaRPr lang="en-US" altLang="zh-CN" sz="320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(   ) 9. A. they	       B. we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      C. I	       D. you</a:t>
            </a:r>
            <a:endParaRPr lang="en-US" altLang="zh-CN" sz="320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(   ) 10. A. sad	      B. surprised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         C. nervous	    D. happy</a:t>
            </a:r>
            <a:endParaRPr lang="zh-CN" altLang="en-US" sz="3200"/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15900" y="596900"/>
            <a:ext cx="417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30188" y="1598613"/>
            <a:ext cx="501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0188" y="2586038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46063" y="3532188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15900" y="4505325"/>
            <a:ext cx="487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1"/>
          <p:cNvSpPr txBox="1">
            <a:spLocks noChangeArrowheads="1"/>
          </p:cNvSpPr>
          <p:nvPr/>
        </p:nvSpPr>
        <p:spPr bwMode="auto">
          <a:xfrm>
            <a:off x="349250" y="420906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3075" name="文本框 99"/>
          <p:cNvSpPr txBox="1">
            <a:spLocks noChangeArrowheads="1"/>
          </p:cNvSpPr>
          <p:nvPr/>
        </p:nvSpPr>
        <p:spPr bwMode="auto">
          <a:xfrm>
            <a:off x="292320" y="1455040"/>
            <a:ext cx="841624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【单词】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1. </a:t>
            </a:r>
            <a:r>
              <a:rPr lang="zh-CN" altLang="en-US" sz="3200" dirty="0">
                <a:latin typeface="宋体" panose="02010600030101010101" pitchFamily="2" charset="-122"/>
              </a:rPr>
              <a:t>几个；一些</a:t>
            </a:r>
            <a:r>
              <a:rPr lang="en-US" altLang="zh-CN" sz="3200" dirty="0">
                <a:latin typeface="宋体" panose="02010600030101010101" pitchFamily="2" charset="-122"/>
              </a:rPr>
              <a:t>pron.____________________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2. </a:t>
            </a:r>
            <a:r>
              <a:rPr lang="zh-CN" altLang="en-US" sz="3200" dirty="0">
                <a:latin typeface="宋体" panose="02010600030101010101" pitchFamily="2" charset="-122"/>
              </a:rPr>
              <a:t>强烈的</a:t>
            </a:r>
            <a:r>
              <a:rPr lang="en-US" altLang="zh-CN" sz="3200" dirty="0">
                <a:latin typeface="宋体" panose="02010600030101010101" pitchFamily="2" charset="-122"/>
              </a:rPr>
              <a:t>; </a:t>
            </a:r>
            <a:r>
              <a:rPr lang="zh-CN" altLang="en-US" sz="3200" dirty="0">
                <a:latin typeface="宋体" panose="02010600030101010101" pitchFamily="2" charset="-122"/>
              </a:rPr>
              <a:t>强壮的</a:t>
            </a:r>
            <a:r>
              <a:rPr lang="en-US" altLang="zh-CN" sz="3200" dirty="0">
                <a:latin typeface="宋体" panose="02010600030101010101" pitchFamily="2" charset="-122"/>
              </a:rPr>
              <a:t>adj._________________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3. </a:t>
            </a:r>
            <a:r>
              <a:rPr lang="zh-CN" altLang="en-US" sz="3200" dirty="0">
                <a:latin typeface="宋体" panose="02010600030101010101" pitchFamily="2" charset="-122"/>
              </a:rPr>
              <a:t>感觉</a:t>
            </a:r>
            <a:r>
              <a:rPr lang="en-US" altLang="zh-CN" sz="3200" dirty="0">
                <a:latin typeface="宋体" panose="02010600030101010101" pitchFamily="2" charset="-122"/>
              </a:rPr>
              <a:t>; </a:t>
            </a:r>
            <a:r>
              <a:rPr lang="zh-CN" altLang="en-US" sz="3200" dirty="0">
                <a:latin typeface="宋体" panose="02010600030101010101" pitchFamily="2" charset="-122"/>
              </a:rPr>
              <a:t>感触</a:t>
            </a:r>
            <a:r>
              <a:rPr lang="en-US" altLang="zh-CN" sz="3200" dirty="0">
                <a:latin typeface="宋体" panose="02010600030101010101" pitchFamily="2" charset="-122"/>
              </a:rPr>
              <a:t>n.______________________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4. </a:t>
            </a:r>
            <a:r>
              <a:rPr lang="zh-CN" altLang="en-US" sz="3200" dirty="0">
                <a:latin typeface="宋体" panose="02010600030101010101" pitchFamily="2" charset="-122"/>
              </a:rPr>
              <a:t>满足；满意</a:t>
            </a:r>
            <a:r>
              <a:rPr lang="en-US" altLang="zh-CN" sz="3200" dirty="0">
                <a:latin typeface="宋体" panose="02010600030101010101" pitchFamily="2" charset="-122"/>
              </a:rPr>
              <a:t>n._____________________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5. </a:t>
            </a:r>
            <a:r>
              <a:rPr lang="zh-CN" altLang="en-US" sz="3200" dirty="0">
                <a:latin typeface="宋体" panose="02010600030101010101" pitchFamily="2" charset="-122"/>
              </a:rPr>
              <a:t>高兴</a:t>
            </a:r>
            <a:r>
              <a:rPr lang="en-US" altLang="zh-CN" sz="3200" dirty="0">
                <a:latin typeface="宋体" panose="02010600030101010101" pitchFamily="2" charset="-122"/>
              </a:rPr>
              <a:t>; </a:t>
            </a:r>
            <a:r>
              <a:rPr lang="zh-CN" altLang="en-US" sz="3200" dirty="0">
                <a:latin typeface="宋体" panose="02010600030101010101" pitchFamily="2" charset="-122"/>
              </a:rPr>
              <a:t>愉快</a:t>
            </a:r>
            <a:r>
              <a:rPr lang="en-US" altLang="zh-CN" sz="3200" dirty="0">
                <a:latin typeface="宋体" panose="02010600030101010101" pitchFamily="2" charset="-122"/>
              </a:rPr>
              <a:t>n._____________________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6. </a:t>
            </a:r>
            <a:r>
              <a:rPr lang="zh-CN" altLang="en-US" sz="3200" dirty="0">
                <a:latin typeface="宋体" panose="02010600030101010101" pitchFamily="2" charset="-122"/>
              </a:rPr>
              <a:t>物主</a:t>
            </a:r>
            <a:r>
              <a:rPr lang="en-US" altLang="zh-CN" sz="3200" dirty="0">
                <a:latin typeface="宋体" panose="02010600030101010101" pitchFamily="2" charset="-122"/>
              </a:rPr>
              <a:t>; </a:t>
            </a:r>
            <a:r>
              <a:rPr lang="zh-CN" altLang="en-US" sz="3200" dirty="0">
                <a:latin typeface="宋体" panose="02010600030101010101" pitchFamily="2" charset="-122"/>
              </a:rPr>
              <a:t>主人</a:t>
            </a:r>
            <a:r>
              <a:rPr lang="en-US" altLang="zh-CN" sz="3200" dirty="0">
                <a:latin typeface="宋体" panose="02010600030101010101" pitchFamily="2" charset="-122"/>
              </a:rPr>
              <a:t>n._____________________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7. </a:t>
            </a:r>
            <a:r>
              <a:rPr lang="zh-CN" altLang="en-US" sz="3200" dirty="0">
                <a:latin typeface="宋体" panose="02010600030101010101" pitchFamily="2" charset="-122"/>
              </a:rPr>
              <a:t>旅行；行程</a:t>
            </a:r>
            <a:r>
              <a:rPr lang="en-US" altLang="zh-CN" sz="3200" dirty="0">
                <a:latin typeface="宋体" panose="02010600030101010101" pitchFamily="2" charset="-122"/>
              </a:rPr>
              <a:t>n.___________________ 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451571" y="1912240"/>
            <a:ext cx="2546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several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605558" y="2426590"/>
            <a:ext cx="132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strong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589558" y="2915540"/>
            <a:ext cx="17383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feeling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714971" y="3401315"/>
            <a:ext cx="3338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satisfaction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645121" y="3845815"/>
            <a:ext cx="1223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joy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687983" y="4320478"/>
            <a:ext cx="20447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owner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021358" y="4820540"/>
            <a:ext cx="2078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journe</a:t>
            </a:r>
            <a:r>
              <a:rPr lang="en-US" altLang="zh-CN" sz="3200">
                <a:solidFill>
                  <a:srgbClr val="FF0000"/>
                </a:solidFill>
              </a:rPr>
              <a:t>y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1507" name="文本框 99"/>
          <p:cNvSpPr txBox="1">
            <a:spLocks noChangeArrowheads="1"/>
          </p:cNvSpPr>
          <p:nvPr/>
        </p:nvSpPr>
        <p:spPr bwMode="auto">
          <a:xfrm>
            <a:off x="-11113" y="582386"/>
            <a:ext cx="9126538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四、阅读理解（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篇）</a:t>
            </a:r>
            <a:endParaRPr lang="zh-CN" altLang="en-US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I was shopping at an Asian grocery store for the things I needed for my volunteer work. I wanted to cook breakfast for some homeless people at a shelter in San Jose. I went to the store to buy some tofu and </a:t>
            </a:r>
            <a:r>
              <a:rPr lang="en-US" altLang="zh-CN" sz="3200" dirty="0" err="1" smtClean="0">
                <a:latin typeface="宋体" panose="02010600030101010101" pitchFamily="2" charset="-122"/>
              </a:rPr>
              <a:t>vegetables.As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I was waiting in line to finish the </a:t>
            </a:r>
            <a:r>
              <a:rPr lang="en-US" altLang="zh-CN" sz="3200" dirty="0" smtClean="0">
                <a:latin typeface="宋体" panose="02010600030101010101" pitchFamily="2" charset="-122"/>
              </a:rPr>
              <a:t>purchase(</a:t>
            </a:r>
            <a:r>
              <a:rPr lang="zh-CN" altLang="en-US" sz="3200" dirty="0">
                <a:latin typeface="宋体" panose="02010600030101010101" pitchFamily="2" charset="-122"/>
              </a:rPr>
              <a:t>购买</a:t>
            </a:r>
            <a:r>
              <a:rPr lang="en-US" altLang="zh-CN" sz="3200" dirty="0">
                <a:latin typeface="宋体" panose="02010600030101010101" pitchFamily="2" charset="-122"/>
              </a:rPr>
              <a:t>), a woman next to me wondered how I was going to </a:t>
            </a:r>
            <a:r>
              <a:rPr lang="en-US" altLang="zh-CN" sz="3200" u="sng" dirty="0">
                <a:latin typeface="宋体" panose="02010600030101010101" pitchFamily="2" charset="-122"/>
              </a:rPr>
              <a:t>consume</a:t>
            </a:r>
            <a:r>
              <a:rPr lang="en-US" altLang="zh-CN" sz="3200" dirty="0">
                <a:latin typeface="宋体" panose="02010600030101010101" pitchFamily="2" charset="-122"/>
              </a:rPr>
              <a:t> the big box of tofu I was buying. I replied that I was buying the food for the breakfast for some homeless people. Then it was my turn to pay for the bill.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2531" name="文本框 99"/>
          <p:cNvSpPr txBox="1">
            <a:spLocks noChangeArrowheads="1"/>
          </p:cNvSpPr>
          <p:nvPr/>
        </p:nvSpPr>
        <p:spPr bwMode="auto">
          <a:xfrm>
            <a:off x="3175" y="723900"/>
            <a:ext cx="9083675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To my surprise, I was just going to take out some money from my wallet when the woman offered to pay for everything I was buying. I could do nothing but thank her. I tried to ask what her name was, but she didn’t tell me. She just said that she felt good about the kind of volunteer work I was doing. She said her parents once received help from the volunteer work when they first came to this country as refugees (</a:t>
            </a:r>
            <a:r>
              <a:rPr lang="zh-CN" altLang="en-US" sz="3200" dirty="0">
                <a:latin typeface="宋体" panose="02010600030101010101" pitchFamily="2" charset="-122"/>
              </a:rPr>
              <a:t>难民</a:t>
            </a:r>
            <a:r>
              <a:rPr lang="en-US" altLang="zh-CN" sz="3200" dirty="0">
                <a:latin typeface="宋体" panose="02010600030101010101" pitchFamily="2" charset="-122"/>
              </a:rPr>
              <a:t>). So she wanted to show her thankfulness.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3555" name="文本框 99"/>
          <p:cNvSpPr txBox="1">
            <a:spLocks noChangeArrowheads="1"/>
          </p:cNvSpPr>
          <p:nvPr/>
        </p:nvSpPr>
        <p:spPr bwMode="auto">
          <a:xfrm>
            <a:off x="-12700" y="730701"/>
            <a:ext cx="91694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My volunteer work began three years ago and this was the best reward (</a:t>
            </a:r>
            <a:r>
              <a:rPr lang="en-US" altLang="zh-CN" sz="3200" dirty="0" err="1">
                <a:latin typeface="宋体" panose="02010600030101010101" pitchFamily="2" charset="-122"/>
              </a:rPr>
              <a:t>回报</a:t>
            </a:r>
            <a:r>
              <a:rPr lang="en-US" altLang="zh-CN" sz="3200" dirty="0">
                <a:latin typeface="宋体" panose="02010600030101010101" pitchFamily="2" charset="-122"/>
              </a:rPr>
              <a:t>) I had ever received for it. In a strange way we are all connected with each other. That’s what I call being a “human”.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1. The writer is a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_____.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A. store keeper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B. homeless person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C. volunteer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D. refugee</a:t>
            </a:r>
          </a:p>
          <a:p>
            <a:pPr eaLnBrk="1" hangingPunct="1"/>
            <a:endParaRPr lang="en-US" altLang="zh-CN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54025" y="3175451"/>
            <a:ext cx="417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4579" name="文本框 99"/>
          <p:cNvSpPr txBox="1">
            <a:spLocks noChangeArrowheads="1"/>
          </p:cNvSpPr>
          <p:nvPr/>
        </p:nvSpPr>
        <p:spPr bwMode="auto">
          <a:xfrm>
            <a:off x="-25400" y="585788"/>
            <a:ext cx="9126538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2. The writer bought some tofu and vegetables for ______.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	A. himself    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homeless people 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the woman 			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the woman’s parents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3. The woman paid for everything the writer was buying because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_____.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	A. he forgot to bring his money        	B. she had borrowed money from him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	C. he doesn’t have enough money     	D. she wanted to show her thankfulness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76213" y="625475"/>
            <a:ext cx="4318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61925" y="3532188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5603" name="文本框 99"/>
          <p:cNvSpPr txBox="1">
            <a:spLocks noChangeArrowheads="1"/>
          </p:cNvSpPr>
          <p:nvPr/>
        </p:nvSpPr>
        <p:spPr bwMode="auto">
          <a:xfrm>
            <a:off x="-26988" y="584200"/>
            <a:ext cx="9156701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4. The underlined word </a:t>
            </a:r>
            <a:r>
              <a:rPr lang="en-US" altLang="zh-CN" sz="3200" u="sng" dirty="0">
                <a:latin typeface="宋体" panose="02010600030101010101" pitchFamily="2" charset="-122"/>
              </a:rPr>
              <a:t>consume</a:t>
            </a:r>
            <a:r>
              <a:rPr lang="en-US" altLang="zh-CN" sz="3200" dirty="0">
                <a:latin typeface="宋体" panose="02010600030101010101" pitchFamily="2" charset="-122"/>
              </a:rPr>
              <a:t> means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 </a:t>
            </a:r>
            <a:r>
              <a:rPr lang="en-US" altLang="zh-CN" sz="3200" dirty="0">
                <a:latin typeface="宋体" panose="02010600030101010101" pitchFamily="2" charset="-122"/>
              </a:rPr>
              <a:t>in this passage.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   A</a:t>
            </a:r>
            <a:r>
              <a:rPr lang="en-US" altLang="zh-CN" sz="3200" dirty="0">
                <a:latin typeface="宋体" panose="02010600030101010101" pitchFamily="2" charset="-122"/>
              </a:rPr>
              <a:t>. </a:t>
            </a:r>
            <a:r>
              <a:rPr lang="zh-CN" altLang="en-US" sz="3200" dirty="0">
                <a:latin typeface="宋体" panose="02010600030101010101" pitchFamily="2" charset="-122"/>
              </a:rPr>
              <a:t>吃</a:t>
            </a:r>
            <a:r>
              <a:rPr lang="zh-CN" altLang="en-US" sz="3200" dirty="0" smtClean="0">
                <a:latin typeface="宋体" panose="02010600030101010101" pitchFamily="2" charset="-122"/>
              </a:rPr>
              <a:t>光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</a:t>
            </a:r>
            <a:r>
              <a:rPr lang="zh-CN" altLang="en-US" sz="3200" dirty="0">
                <a:latin typeface="宋体" panose="02010600030101010101" pitchFamily="2" charset="-122"/>
              </a:rPr>
              <a:t>购</a:t>
            </a:r>
            <a:r>
              <a:rPr lang="zh-CN" altLang="en-US" sz="3200" dirty="0" smtClean="0">
                <a:latin typeface="宋体" panose="02010600030101010101" pitchFamily="2" charset="-122"/>
              </a:rPr>
              <a:t>买  </a:t>
            </a:r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</a:t>
            </a:r>
            <a:r>
              <a:rPr lang="zh-CN" altLang="en-US" sz="3200" dirty="0">
                <a:latin typeface="宋体" panose="02010600030101010101" pitchFamily="2" charset="-122"/>
              </a:rPr>
              <a:t>偷</a:t>
            </a:r>
            <a:r>
              <a:rPr lang="zh-CN" altLang="en-US" sz="3200" dirty="0" smtClean="0">
                <a:latin typeface="宋体" panose="02010600030101010101" pitchFamily="2" charset="-122"/>
              </a:rPr>
              <a:t>走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</a:t>
            </a:r>
            <a:r>
              <a:rPr lang="zh-CN" altLang="en-US" sz="3200" dirty="0">
                <a:latin typeface="宋体" panose="02010600030101010101" pitchFamily="2" charset="-122"/>
              </a:rPr>
              <a:t>拿走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5. From the passage above we know that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_________.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    A</a:t>
            </a:r>
            <a:r>
              <a:rPr lang="en-US" altLang="zh-CN" sz="3200" dirty="0">
                <a:latin typeface="宋体" panose="02010600030101010101" pitchFamily="2" charset="-122"/>
              </a:rPr>
              <a:t>. the writer helped the woman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the woman received help from volunteers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</a:t>
            </a:r>
            <a:r>
              <a:rPr lang="en-US" altLang="zh-CN" sz="3200" dirty="0" smtClean="0">
                <a:latin typeface="宋体" panose="02010600030101010101" pitchFamily="2" charset="-122"/>
              </a:rPr>
              <a:t>   C</a:t>
            </a:r>
            <a:r>
              <a:rPr lang="en-US" altLang="zh-CN" sz="3200" dirty="0">
                <a:latin typeface="宋体" panose="02010600030101010101" pitchFamily="2" charset="-122"/>
              </a:rPr>
              <a:t>. the woman was kind and thankful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the writer has been a volunteer for a year 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42875" y="581025"/>
            <a:ext cx="44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84150" y="2070100"/>
            <a:ext cx="571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1"/>
          <p:cNvSpPr txBox="1">
            <a:spLocks noChangeArrowheads="1"/>
          </p:cNvSpPr>
          <p:nvPr/>
        </p:nvSpPr>
        <p:spPr bwMode="auto">
          <a:xfrm>
            <a:off x="349250" y="43542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4099" name="文本框 99"/>
          <p:cNvSpPr txBox="1">
            <a:spLocks noChangeArrowheads="1"/>
          </p:cNvSpPr>
          <p:nvPr/>
        </p:nvSpPr>
        <p:spPr bwMode="auto">
          <a:xfrm>
            <a:off x="88898" y="1236877"/>
            <a:ext cx="9026071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【短语】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8. give up several hours_______________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9. at the age of four______________________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10. try out for__________________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________</a:t>
            </a:r>
            <a:r>
              <a:rPr lang="en-US" altLang="zh-CN" sz="3200" dirty="0">
                <a:latin typeface="宋体" panose="02010600030101010101" pitchFamily="2" charset="-122"/>
              </a:rPr>
              <a:t>__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11. go on a journey____________________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12. a dream come true________________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13. at the same time_____________________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14. by oneself_____________________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151436" y="1654390"/>
            <a:ext cx="3756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放弃几个小时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683123" y="2181440"/>
            <a:ext cx="24622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在</a:t>
            </a:r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岁的时候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195636" y="2722777"/>
            <a:ext cx="57118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申请参选（某项活动）为其中一员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402136" y="4115015"/>
            <a:ext cx="1530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同时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262436" y="3181565"/>
            <a:ext cx="15033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旅行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638673" y="3668927"/>
            <a:ext cx="292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梦想成真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136898" y="4602377"/>
            <a:ext cx="390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独自的，单独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1"/>
          <p:cNvSpPr txBox="1">
            <a:spLocks noChangeArrowheads="1"/>
          </p:cNvSpPr>
          <p:nvPr/>
        </p:nvSpPr>
        <p:spPr bwMode="auto">
          <a:xfrm>
            <a:off x="349250" y="420906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5123" name="文本框 99"/>
          <p:cNvSpPr txBox="1">
            <a:spLocks noChangeArrowheads="1"/>
          </p:cNvSpPr>
          <p:nvPr/>
        </p:nvSpPr>
        <p:spPr bwMode="auto">
          <a:xfrm>
            <a:off x="45130" y="1193788"/>
            <a:ext cx="91265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【句型】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14.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Mario believes it can help him to get his future dream job.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_____________________________________________________________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__________</a:t>
            </a:r>
            <a:r>
              <a:rPr lang="en-US" altLang="zh-CN" sz="3200" dirty="0">
                <a:latin typeface="宋体" panose="02010600030101010101" pitchFamily="2" charset="-122"/>
              </a:rPr>
              <a:t>_________________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15.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She decided to try out for a volunteer after-school reading program.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______________________________________________________________________________</a:t>
            </a:r>
            <a:endParaRPr lang="en-US" altLang="zh-CN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63745" y="2666988"/>
            <a:ext cx="87734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马里奥相信它可以帮助他让他的未来梦想的工作。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36315" y="5058898"/>
            <a:ext cx="7620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</a:rPr>
              <a:t>她决定尝试一个志愿者课外阅读计划。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1"/>
          <p:cNvSpPr txBox="1">
            <a:spLocks noChangeArrowheads="1"/>
          </p:cNvSpPr>
          <p:nvPr/>
        </p:nvSpPr>
        <p:spPr bwMode="auto">
          <a:xfrm>
            <a:off x="349250" y="478962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6147" name="文本框 5"/>
          <p:cNvSpPr txBox="1">
            <a:spLocks noChangeArrowheads="1"/>
          </p:cNvSpPr>
          <p:nvPr/>
        </p:nvSpPr>
        <p:spPr bwMode="auto">
          <a:xfrm>
            <a:off x="43089" y="1472958"/>
            <a:ext cx="90995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16.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Volunteering here is a dream come true for me.</a:t>
            </a:r>
            <a:endParaRPr lang="en-US" altLang="zh-CN" sz="3200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  <a:sym typeface="宋体" panose="02010600030101010101" pitchFamily="2" charset="-122"/>
              </a:rPr>
              <a:t>_____________________________________</a:t>
            </a:r>
            <a:endParaRPr lang="zh-CN" altLang="en-US" sz="3200" dirty="0"/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47021" y="2396883"/>
            <a:ext cx="71643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志愿服务在这里对我来说是梦想成真。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7171" name="文本框 99"/>
          <p:cNvSpPr txBox="1">
            <a:spLocks noChangeArrowheads="1"/>
          </p:cNvSpPr>
          <p:nvPr/>
        </p:nvSpPr>
        <p:spPr bwMode="auto">
          <a:xfrm>
            <a:off x="-26988" y="528638"/>
            <a:ext cx="9142413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一、根据中文意思或首字母提示，用单词的适当形式填空，每空一词。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1. Can you help me to find out the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主人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 of the keys?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2. We had a pleasant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_______(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旅行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 during the summer vacation.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3. He gets a feeling of _________ (</a:t>
            </a:r>
            <a:r>
              <a:rPr lang="zh-CN" altLang="en-US" sz="3200" dirty="0">
                <a:latin typeface="宋体" panose="02010600030101010101" pitchFamily="2" charset="-122"/>
              </a:rPr>
              <a:t>满足</a:t>
            </a:r>
            <a:r>
              <a:rPr lang="en-US" altLang="zh-CN" sz="3200" dirty="0">
                <a:latin typeface="宋体" panose="02010600030101010101" pitchFamily="2" charset="-122"/>
              </a:rPr>
              <a:t>) when he sees all kinds of food on the table.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4. James gave up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 </a:t>
            </a:r>
            <a:r>
              <a:rPr lang="en-US" altLang="zh-CN" sz="3200" dirty="0">
                <a:latin typeface="宋体" panose="02010600030101010101" pitchFamily="2" charset="-122"/>
              </a:rPr>
              <a:t>(</a:t>
            </a:r>
            <a:r>
              <a:rPr lang="zh-CN" altLang="en-US" sz="3200" dirty="0">
                <a:latin typeface="宋体" panose="02010600030101010101" pitchFamily="2" charset="-122"/>
              </a:rPr>
              <a:t>几个</a:t>
            </a:r>
            <a:r>
              <a:rPr lang="en-US" altLang="zh-CN" sz="3200" dirty="0">
                <a:latin typeface="宋体" panose="02010600030101010101" pitchFamily="2" charset="-122"/>
              </a:rPr>
              <a:t>) hours to help the others in his class every week.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5. When I see the look of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_____(</a:t>
            </a:r>
            <a:r>
              <a:rPr lang="zh-CN" altLang="en-US" sz="3200" dirty="0">
                <a:latin typeface="宋体" panose="02010600030101010101" pitchFamily="2" charset="-122"/>
              </a:rPr>
              <a:t>高兴</a:t>
            </a:r>
            <a:r>
              <a:rPr lang="en-US" altLang="zh-CN" sz="3200" dirty="0">
                <a:latin typeface="宋体" panose="02010600030101010101" pitchFamily="2" charset="-122"/>
              </a:rPr>
              <a:t>) on their faces, I know their team win the game again.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329489" y="1441450"/>
            <a:ext cx="129199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owner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195763" y="2390775"/>
            <a:ext cx="1614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journey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826000" y="3406775"/>
            <a:ext cx="2517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satisfaction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514725" y="4408488"/>
            <a:ext cx="1390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several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376648" y="5348288"/>
            <a:ext cx="917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 joy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1"/>
          <p:cNvSpPr txBox="1">
            <a:spLocks noChangeArrowheads="1"/>
          </p:cNvSpPr>
          <p:nvPr/>
        </p:nvSpPr>
        <p:spPr bwMode="auto">
          <a:xfrm>
            <a:off x="349250" y="43542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8195" name="文本框 99"/>
          <p:cNvSpPr txBox="1">
            <a:spLocks noChangeArrowheads="1"/>
          </p:cNvSpPr>
          <p:nvPr/>
        </p:nvSpPr>
        <p:spPr bwMode="auto">
          <a:xfrm>
            <a:off x="-12700" y="1048195"/>
            <a:ext cx="918368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二、根据中文提示完成句子，词数不限。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6.  </a:t>
            </a:r>
            <a:r>
              <a:rPr lang="zh-CN" altLang="en-US" sz="3200" dirty="0">
                <a:latin typeface="宋体" panose="02010600030101010101" pitchFamily="2" charset="-122"/>
              </a:rPr>
              <a:t>她在六岁的时候就已经会自己洗衣服了。</a:t>
            </a:r>
          </a:p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   </a:t>
            </a:r>
            <a:r>
              <a:rPr lang="en-US" altLang="zh-CN" sz="3200" dirty="0">
                <a:latin typeface="宋体" panose="02010600030101010101" pitchFamily="2" charset="-122"/>
              </a:rPr>
              <a:t>She could do the washing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__________________________________.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7. </a:t>
            </a:r>
            <a:r>
              <a:rPr lang="zh-CN" altLang="en-US" sz="3200" dirty="0">
                <a:latin typeface="宋体" panose="02010600030101010101" pitchFamily="2" charset="-122"/>
              </a:rPr>
              <a:t>在这里当志愿者对我来说是梦想成真。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Volunteering </a:t>
            </a:r>
            <a:r>
              <a:rPr lang="en-US" altLang="zh-CN" sz="3200" dirty="0">
                <a:latin typeface="宋体" panose="02010600030101010101" pitchFamily="2" charset="-122"/>
              </a:rPr>
              <a:t>here is ______________________________.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8. </a:t>
            </a:r>
            <a:r>
              <a:rPr lang="zh-CN" altLang="en-US" sz="3200" dirty="0">
                <a:latin typeface="宋体" panose="02010600030101010101" pitchFamily="2" charset="-122"/>
              </a:rPr>
              <a:t>我可以同时做我喜欢做的事且可以帮助别人。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I </a:t>
            </a:r>
            <a:r>
              <a:rPr lang="en-US" altLang="zh-CN" sz="3200" dirty="0">
                <a:latin typeface="宋体" panose="02010600030101010101" pitchFamily="2" charset="-122"/>
              </a:rPr>
              <a:t>can do what I love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 </a:t>
            </a:r>
            <a:r>
              <a:rPr lang="en-US" altLang="zh-CN" sz="3200" dirty="0">
                <a:latin typeface="宋体" panose="02010600030101010101" pitchFamily="2" charset="-122"/>
              </a:rPr>
              <a:t>and help others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___________________.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33450" y="2437258"/>
            <a:ext cx="7316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by herself at the age of six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93688" y="3897758"/>
            <a:ext cx="4562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a dream come true for me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968875" y="4899470"/>
            <a:ext cx="2141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to do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612133" y="5372545"/>
            <a:ext cx="3562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at the same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1"/>
          <p:cNvSpPr txBox="1">
            <a:spLocks noChangeArrowheads="1"/>
          </p:cNvSpPr>
          <p:nvPr/>
        </p:nvSpPr>
        <p:spPr bwMode="auto">
          <a:xfrm>
            <a:off x="349250" y="43542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9219" name="文本框 99"/>
          <p:cNvSpPr txBox="1">
            <a:spLocks noChangeArrowheads="1"/>
          </p:cNvSpPr>
          <p:nvPr/>
        </p:nvSpPr>
        <p:spPr bwMode="auto">
          <a:xfrm>
            <a:off x="-25400" y="1048195"/>
            <a:ext cx="9155113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6525" indent="-1365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9. </a:t>
            </a:r>
            <a:r>
              <a:rPr lang="zh-CN" altLang="en-US" sz="3200" dirty="0">
                <a:latin typeface="宋体" panose="02010600030101010101" pitchFamily="2" charset="-122"/>
              </a:rPr>
              <a:t>玛丽决定参加一个课外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阅读项目的志愿者选拔。</a:t>
            </a:r>
            <a:endParaRPr lang="zh-CN" altLang="en-US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Mary decided _____________________ a volunteer after-school reading program.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10. </a:t>
            </a:r>
            <a:r>
              <a:rPr lang="zh-CN" altLang="en-US" sz="3200" dirty="0">
                <a:latin typeface="宋体" panose="02010600030101010101" pitchFamily="2" charset="-122"/>
              </a:rPr>
              <a:t>格林一家不常去旅行，但他们每周都腾出几个小时去做义工。</a:t>
            </a:r>
          </a:p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The Greens don’t usually ___________a journey, but they _____________________ to volunteer every week.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029075" y="1476820"/>
            <a:ext cx="2838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to try out for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518150" y="3410395"/>
            <a:ext cx="1974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go on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765550" y="3940620"/>
            <a:ext cx="40608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give up several hours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1"/>
          <p:cNvSpPr txBox="1">
            <a:spLocks noChangeArrowheads="1"/>
          </p:cNvSpPr>
          <p:nvPr/>
        </p:nvSpPr>
        <p:spPr bwMode="auto">
          <a:xfrm>
            <a:off x="349250" y="464448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10243" name="文本框 99"/>
          <p:cNvSpPr txBox="1">
            <a:spLocks noChangeArrowheads="1"/>
          </p:cNvSpPr>
          <p:nvPr/>
        </p:nvSpPr>
        <p:spPr bwMode="auto">
          <a:xfrm>
            <a:off x="30163" y="1194468"/>
            <a:ext cx="912812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三、单项选择。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11. Our parents often tell us not ______ alone in the river in summer.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	A. swim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to </a:t>
            </a:r>
            <a:r>
              <a:rPr lang="en-US" altLang="zh-CN" sz="3200" dirty="0" smtClean="0">
                <a:latin typeface="宋体" panose="02010600030101010101" pitchFamily="2" charset="-122"/>
              </a:rPr>
              <a:t>swim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  	</a:t>
            </a:r>
            <a:r>
              <a:rPr lang="en-US" altLang="zh-CN" sz="3200" dirty="0">
                <a:latin typeface="宋体" panose="02010600030101010101" pitchFamily="2" charset="-122"/>
              </a:rPr>
              <a:t>C. swimming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swam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12. The father is creative enough ______so many nice toys for his daughter.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	A. buying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</a:t>
            </a:r>
            <a:r>
              <a:rPr lang="en-US" altLang="zh-CN" sz="3200" dirty="0" smtClean="0">
                <a:latin typeface="宋体" panose="02010600030101010101" pitchFamily="2" charset="-122"/>
              </a:rPr>
              <a:t>making</a:t>
            </a:r>
            <a:endParaRPr lang="en-US" altLang="zh-CN" sz="3200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to buy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to make 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65113" y="1694530"/>
            <a:ext cx="627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96888" y="4026568"/>
            <a:ext cx="528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透明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透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1381</Words>
  <Application>Microsoft Office PowerPoint</Application>
  <PresentationFormat>全屏显示(4:3)</PresentationFormat>
  <Paragraphs>219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Arno Pro Smbd Subhead</vt:lpstr>
      <vt:lpstr>方正舒体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2022-01-21T01:15:59Z</dcterms:created>
  <dcterms:modified xsi:type="dcterms:W3CDTF">2023-01-16T16:24:03Z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62E9C7AA6B29469185C2B41AA97F4500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