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6" r:id="rId2"/>
    <p:sldId id="1053" r:id="rId3"/>
    <p:sldId id="1054" r:id="rId4"/>
    <p:sldId id="1056" r:id="rId5"/>
    <p:sldId id="1058" r:id="rId6"/>
    <p:sldId id="1062" r:id="rId7"/>
    <p:sldId id="1063" r:id="rId8"/>
    <p:sldId id="1064" r:id="rId9"/>
    <p:sldId id="1065" r:id="rId10"/>
    <p:sldId id="1066" r:id="rId11"/>
    <p:sldId id="1070" r:id="rId12"/>
    <p:sldId id="1074" r:id="rId13"/>
    <p:sldId id="257" r:id="rId14"/>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OPPOSans R" panose="02010600030101010101" charset="-122"/>
      <p:regular r:id="rId21"/>
    </p:embeddedFont>
    <p:embeddedFont>
      <p:font typeface="微软雅黑" panose="020B0503020204020204" pitchFamily="34" charset="-122"/>
      <p:regular r:id="rId22"/>
      <p:bold r:id="rId23"/>
    </p:embeddedFont>
  </p:embeddedFontLst>
  <p:custDataLst>
    <p:tags r:id="rId2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p15:clr>
            <a:srgbClr val="A4A3A4"/>
          </p15:clr>
        </p15:guide>
        <p15:guide id="2" pos="7242">
          <p15:clr>
            <a:srgbClr val="A4A3A4"/>
          </p15:clr>
        </p15:guide>
        <p15:guide id="3" orient="horz" pos="600">
          <p15:clr>
            <a:srgbClr val="A4A3A4"/>
          </p15:clr>
        </p15:guide>
        <p15:guide id="4" orient="horz" pos="664">
          <p15:clr>
            <a:srgbClr val="A4A3A4"/>
          </p15:clr>
        </p15:guide>
        <p15:guide id="5" orient="horz" pos="38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6" d="100"/>
          <a:sy n="66" d="100"/>
        </p:scale>
        <p:origin x="2172" y="1716"/>
      </p:cViewPr>
      <p:guideLst>
        <p:guide pos="416"/>
        <p:guide pos="7242"/>
        <p:guide orient="horz" pos="600"/>
        <p:guide orient="horz" pos="664"/>
        <p:guide orient="horz" pos="388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2E058259-4D72-41B2-8D85-8F4A2CDE3BEF}" type="datetimeFigureOut">
              <a:rPr lang="zh-CN" altLang="en-US" smtClean="0"/>
              <a:t>2023-01-17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95D21E88-1AD7-420D-BC06-22BCDFB89BB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2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4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6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80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1843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8435" name="页脚占位符 1"/>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rPr>
              <a:t>状元成才路</a:t>
            </a:r>
          </a:p>
        </p:txBody>
      </p:sp>
      <p:sp>
        <p:nvSpPr>
          <p:cNvPr id="18436" name="页眉占位符 2"/>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800" b="0" i="0" u="none" strike="noStrike" kern="0" cap="none" spc="0" normalizeH="0" baseline="0" noProof="0">
                <a:ln>
                  <a:noFill/>
                </a:ln>
                <a:solidFill>
                  <a:schemeClr val="tx1"/>
                </a:solidFill>
                <a:effectLst/>
                <a:uLnTx/>
                <a:uFillTx/>
                <a:latin typeface="Calibri" panose="020F0502020204030204" pitchFamily="34" charset="0"/>
                <a:ea typeface="宋体" panose="02010600030101010101" pitchFamily="2" charset="-122"/>
              </a:rPr>
              <a:t>状元成才路</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5D21E88-1AD7-420D-BC06-22BCDFB89BB9}"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D997B5FA-0921-464F-AAE1-844C04324D75}" type="datetimeFigureOut">
              <a:rPr lang="zh-CN" altLang="en-US" smtClean="0"/>
              <a:t>2023-01-17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F50E1118-E069-41A4-ACE9-CD8D3958844A}"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2E9CB519-B8F2-487A-AE43-52FE9429E795}"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0DB4B2B-9E51-416C-844C-00536B6B50DE}" type="slidenum">
              <a:rPr lang="zh-CN" altLang="en-US"/>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95238C05-5660-4B71-A967-57F8F3ABB3E8}" type="slidenum">
              <a:rPr lang="zh-CN" altLang="en-US"/>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16AB734C-8C7B-4A88-9CB2-B219D36E9C0D}" type="slidenum">
              <a:rPr lang="zh-CN" altLang="en-US"/>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2E05D328-291A-47AC-BDFD-986BBBD9F7A5}" type="datetimeFigureOut">
              <a:rPr lang="zh-CN" altLang="en-US" smtClean="0"/>
              <a:t>2023-01-17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43A03F8-67D8-4B14-B435-8036BD8CFE8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08CA0B5A-D033-4F9D-9FA9-8C49D0A4DD48}"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E718AD3-E1FA-4B34-B39E-42BE626A894C}"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6D353C23-5938-4C0F-9332-42BBF2E2AE90}"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470E41B7-2A88-42C6-9E87-6A9C514FF4E7}"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0AF8376F-98A3-49C9-9A00-B92BB6CE22C0}"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p:cNvSpPr>
          <p:nvPr>
            <p:ph type="dt" sz="half" idx="10"/>
          </p:nvPr>
        </p:nvSpPr>
        <p:spPr/>
        <p:txBody>
          <a:bodyPr/>
          <a:lstStyle>
            <a:lvl1pPr>
              <a:defRPr/>
            </a:lvl1pPr>
          </a:lstStyle>
          <a:p>
            <a:fld id="{82F288E0-7875-42C4-84C8-98DBBD3BF4D2}" type="datetimeFigureOut">
              <a:rPr lang="zh-CN" altLang="en-US"/>
              <a:t>2023-01-17</a:t>
            </a:fld>
            <a:endParaRPr lang="zh-CN" altLang="en-US"/>
          </a:p>
        </p:txBody>
      </p:sp>
      <p:sp>
        <p:nvSpPr>
          <p:cNvPr id="4" name="页脚占位符 4"/>
          <p:cNvSpPr>
            <a:spLocks noGrp="1"/>
          </p:cNvSpPr>
          <p:nvPr>
            <p:ph type="ftr" sz="quarter" idx="11"/>
          </p:nvPr>
        </p:nvSpPr>
        <p:spPr/>
        <p:txBody>
          <a:bodyPr/>
          <a:lstStyle>
            <a:lvl1pPr>
              <a:defRPr/>
            </a:lvl1pPr>
          </a:lstStyle>
          <a:p>
            <a:endParaRPr lang="zh-CN" altLang="en-US"/>
          </a:p>
        </p:txBody>
      </p:sp>
      <p:sp>
        <p:nvSpPr>
          <p:cNvPr id="5" name="灯片编号占位符 5"/>
          <p:cNvSpPr>
            <a:spLocks noGrp="1"/>
          </p:cNvSpPr>
          <p:nvPr>
            <p:ph type="sldNum" sz="quarter" idx="12"/>
          </p:nvPr>
        </p:nvSpPr>
        <p:spPr/>
        <p:txBody>
          <a:bodyPr/>
          <a:lstStyle>
            <a:lvl1pPr>
              <a:defRPr/>
            </a:lvl1pPr>
          </a:lstStyle>
          <a:p>
            <a:fld id="{58C73F2C-283D-48BA-8BA8-573D68DB8E05}"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4328527" y="-4055725"/>
            <a:ext cx="8891375" cy="10426301"/>
            <a:chOff x="-1023810" y="-4055725"/>
            <a:chExt cx="8891375" cy="10426301"/>
          </a:xfrm>
        </p:grpSpPr>
        <p:cxnSp>
          <p:nvCxnSpPr>
            <p:cNvPr id="4" name="直接连接符 3"/>
            <p:cNvCxnSpPr/>
            <p:nvPr/>
          </p:nvCxnSpPr>
          <p:spPr>
            <a:xfrm>
              <a:off x="-53964" y="2508494"/>
              <a:ext cx="3440317" cy="3578508"/>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95171" y="-97664"/>
              <a:ext cx="6272394" cy="6104764"/>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2755563">
              <a:off x="2085243" y="5529322"/>
              <a:ext cx="841254" cy="841254"/>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矩形 18"/>
            <p:cNvSpPr/>
            <p:nvPr/>
          </p:nvSpPr>
          <p:spPr>
            <a:xfrm rot="2755563">
              <a:off x="-1023810" y="-4055725"/>
              <a:ext cx="7204808" cy="7204808"/>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790" y="442835"/>
            <a:ext cx="8917079" cy="6415165"/>
          </a:xfrm>
          <a:prstGeom prst="rect">
            <a:avLst/>
          </a:prstGeom>
        </p:spPr>
      </p:pic>
      <p:grpSp>
        <p:nvGrpSpPr>
          <p:cNvPr id="22" name="PA-组合 24"/>
          <p:cNvGrpSpPr/>
          <p:nvPr/>
        </p:nvGrpSpPr>
        <p:grpSpPr>
          <a:xfrm>
            <a:off x="560985" y="2382436"/>
            <a:ext cx="6404513" cy="2537022"/>
            <a:chOff x="518339" y="2376386"/>
            <a:chExt cx="6404513" cy="2537022"/>
          </a:xfrm>
        </p:grpSpPr>
        <p:sp>
          <p:nvSpPr>
            <p:cNvPr id="23" name="PA-文本框 6"/>
            <p:cNvSpPr txBox="1"/>
            <p:nvPr/>
          </p:nvSpPr>
          <p:spPr>
            <a:xfrm>
              <a:off x="949687" y="2775196"/>
              <a:ext cx="554181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lang="zh-CN" altLang="en-US"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第三课</a:t>
              </a:r>
              <a:r>
                <a:rPr lang="en-US" altLang="zh-CN"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 </a:t>
              </a:r>
              <a:r>
                <a:rPr lang="zh-CN" altLang="en-US" sz="6600" dirty="0">
                  <a:gradFill>
                    <a:gsLst>
                      <a:gs pos="0">
                        <a:srgbClr val="F5AD14"/>
                      </a:gs>
                      <a:gs pos="100000">
                        <a:srgbClr val="F01D06"/>
                      </a:gs>
                    </a:gsLst>
                    <a:lin ang="2700000" scaled="1"/>
                  </a:gradFill>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拍手歌</a:t>
              </a:r>
              <a:endParaRPr kumimoji="0" lang="zh-CN" altLang="en-US" sz="6600" b="0" i="0" u="none" strike="noStrike" kern="1200" cap="none" spc="0" normalizeH="0" baseline="0" noProof="0" dirty="0">
                <a:ln>
                  <a:noFill/>
                </a:ln>
                <a:gradFill>
                  <a:gsLst>
                    <a:gs pos="0">
                      <a:srgbClr val="F5AD14"/>
                    </a:gs>
                    <a:gs pos="100000">
                      <a:srgbClr val="F01D06"/>
                    </a:gs>
                  </a:gsLst>
                  <a:lin ang="2700000" scaled="1"/>
                </a:gra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4" name="PA-文本框 7"/>
            <p:cNvSpPr txBox="1"/>
            <p:nvPr/>
          </p:nvSpPr>
          <p:spPr>
            <a:xfrm>
              <a:off x="2605567" y="4392996"/>
              <a:ext cx="2230056" cy="520412"/>
            </a:xfrm>
            <a:prstGeom prst="roundRect">
              <a:avLst>
                <a:gd name="adj" fmla="val 50000"/>
              </a:avLst>
            </a:prstGeom>
            <a:gradFill>
              <a:gsLst>
                <a:gs pos="0">
                  <a:srgbClr val="F5AD14"/>
                </a:gs>
                <a:gs pos="100000">
                  <a:srgbClr val="F01D06"/>
                </a:gs>
              </a:gsLst>
              <a:lin ang="2700000" scaled="1"/>
            </a:gra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smtClean="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smtClean="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PPT818</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5" name="PA-文本框 8"/>
            <p:cNvSpPr txBox="1"/>
            <p:nvPr/>
          </p:nvSpPr>
          <p:spPr>
            <a:xfrm>
              <a:off x="518339" y="3805651"/>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PEOPLE'S EDUCATION EDITION LANGUAGE SECOND GRADE FIRST VOLUME</a:t>
              </a:r>
            </a:p>
          </p:txBody>
        </p:sp>
        <p:sp>
          <p:nvSpPr>
            <p:cNvPr id="26" name="PA-文本框 6"/>
            <p:cNvSpPr txBox="1"/>
            <p:nvPr/>
          </p:nvSpPr>
          <p:spPr>
            <a:xfrm>
              <a:off x="1488259" y="2376386"/>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语文  二年级  上册   配人教版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3"/>
          <p:cNvSpPr>
            <a:spLocks noChangeArrowheads="1"/>
          </p:cNvSpPr>
          <p:nvPr/>
        </p:nvSpPr>
        <p:spPr bwMode="auto">
          <a:xfrm>
            <a:off x="3210787" y="1758115"/>
            <a:ext cx="5770427" cy="3539430"/>
          </a:xfrm>
          <a:prstGeom prst="rect">
            <a:avLst/>
          </a:prstGeom>
          <a:noFill/>
          <a:effectLst/>
        </p:spPr>
        <p:style>
          <a:lnRef idx="0">
            <a:schemeClr val="accent3"/>
          </a:lnRef>
          <a:fillRef idx="3">
            <a:schemeClr val="accent3"/>
          </a:fillRef>
          <a:effectRef idx="3">
            <a:schemeClr val="accent3"/>
          </a:effectRef>
          <a:fontRef idx="minor">
            <a:schemeClr val="lt1"/>
          </a:fontRef>
        </p:style>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你拍一，我拍一，动物世界很新奇。</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你拍二，我拍二，</a:t>
            </a:r>
            <a:r>
              <a:rPr lang="zh-CN" altLang="en-US" sz="2800" u="sng" kern="0" dirty="0">
                <a:solidFill>
                  <a:srgbClr val="CC00FF"/>
                </a:solidFill>
                <a:ea typeface="思源黑体 CN Medium" panose="020B0600000000000000" pitchFamily="34" charset="-122"/>
                <a:sym typeface="Arial" panose="020B0604020202020204" pitchFamily="34" charset="0"/>
              </a:rPr>
              <a:t>孔雀</a:t>
            </a:r>
            <a:r>
              <a:rPr lang="zh-CN" altLang="en-US" sz="2800" u="sng" kern="0" dirty="0">
                <a:solidFill>
                  <a:srgbClr val="FF0000"/>
                </a:solidFill>
                <a:ea typeface="思源黑体 CN Medium" panose="020B0600000000000000" pitchFamily="34" charset="-122"/>
                <a:sym typeface="Arial" panose="020B0604020202020204" pitchFamily="34" charset="0"/>
              </a:rPr>
              <a:t>锦鸡</a:t>
            </a:r>
            <a:r>
              <a:rPr lang="zh-CN" altLang="en-US" sz="2800" kern="0" dirty="0">
                <a:ea typeface="思源黑体 CN Medium" panose="020B0600000000000000" pitchFamily="34" charset="-122"/>
                <a:sym typeface="Arial" panose="020B0604020202020204" pitchFamily="34" charset="0"/>
              </a:rPr>
              <a:t>是伙伴。</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你拍三，我拍三，</a:t>
            </a:r>
            <a:r>
              <a:rPr lang="zh-CN" altLang="en-US" sz="2800" u="sng" kern="0" dirty="0">
                <a:solidFill>
                  <a:srgbClr val="CC00FF"/>
                </a:solidFill>
                <a:ea typeface="思源黑体 CN Medium" panose="020B0600000000000000" pitchFamily="34" charset="-122"/>
                <a:sym typeface="Arial" panose="020B0604020202020204" pitchFamily="34" charset="0"/>
              </a:rPr>
              <a:t>雄鹰</a:t>
            </a:r>
            <a:r>
              <a:rPr lang="zh-CN" altLang="en-US" sz="2800" kern="0" dirty="0">
                <a:ea typeface="思源黑体 CN Medium" panose="020B0600000000000000" pitchFamily="34" charset="-122"/>
                <a:sym typeface="Arial" panose="020B0604020202020204" pitchFamily="34" charset="0"/>
              </a:rPr>
              <a:t>飞翔云彩间。</a:t>
            </a:r>
            <a:endParaRPr lang="en-US" altLang="zh-CN" sz="2800" kern="0" dirty="0">
              <a:ea typeface="思源黑体 CN Medium" panose="020B0600000000000000" pitchFamily="34" charset="-122"/>
              <a:sym typeface="Arial" panose="020B0604020202020204" pitchFamily="34" charset="0"/>
            </a:endParaRPr>
          </a:p>
          <a:p>
            <a:pPr defTabSz="1219200" eaLnBrk="1" hangingPunct="1">
              <a:lnSpc>
                <a:spcPct val="200000"/>
              </a:lnSpc>
              <a:defRPr/>
            </a:pPr>
            <a:r>
              <a:rPr lang="zh-CN" altLang="en-US" sz="2800" kern="0" dirty="0">
                <a:ea typeface="思源黑体 CN Medium" panose="020B0600000000000000" pitchFamily="34" charset="-122"/>
                <a:sym typeface="Arial" panose="020B0604020202020204" pitchFamily="34" charset="0"/>
              </a:rPr>
              <a:t>你拍四，我拍四，天空</a:t>
            </a:r>
            <a:r>
              <a:rPr lang="zh-CN" altLang="en-US" sz="2800" u="sng" kern="0" dirty="0">
                <a:solidFill>
                  <a:srgbClr val="FF0000"/>
                </a:solidFill>
                <a:ea typeface="思源黑体 CN Medium" panose="020B0600000000000000" pitchFamily="34" charset="-122"/>
                <a:sym typeface="Arial" panose="020B0604020202020204" pitchFamily="34" charset="0"/>
              </a:rPr>
              <a:t>雁群</a:t>
            </a:r>
            <a:r>
              <a:rPr lang="zh-CN" altLang="en-US" sz="2800" kern="0" dirty="0">
                <a:ea typeface="思源黑体 CN Medium" panose="020B0600000000000000" pitchFamily="34" charset="-122"/>
                <a:sym typeface="Arial" panose="020B0604020202020204" pitchFamily="34" charset="0"/>
              </a:rPr>
              <a:t>会写字。</a:t>
            </a:r>
            <a:endParaRPr lang="en-US" altLang="zh-CN" sz="2800" kern="0" dirty="0">
              <a:ea typeface="思源黑体 CN Medium" panose="020B0600000000000000" pitchFamily="34" charset="-122"/>
              <a:sym typeface="Arial" panose="020B0604020202020204" pitchFamily="34" charset="0"/>
            </a:endParaRP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a:spLocks noChangeArrowheads="1"/>
          </p:cNvSpPr>
          <p:nvPr/>
        </p:nvSpPr>
        <p:spPr bwMode="auto">
          <a:xfrm>
            <a:off x="3159416" y="2178841"/>
            <a:ext cx="5953555" cy="267765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你拍五，我拍五，丛林深处有</a:t>
            </a:r>
            <a:r>
              <a:rPr lang="zh-CN" altLang="en-US" sz="2800" u="sng" kern="0" dirty="0">
                <a:solidFill>
                  <a:srgbClr val="CC00FF"/>
                </a:solidFill>
                <a:latin typeface="Arial" panose="020B0604020202020204" pitchFamily="34" charset="0"/>
                <a:ea typeface="思源黑体 CN Medium" panose="020B0600000000000000" pitchFamily="34" charset="-122"/>
                <a:sym typeface="Arial" panose="020B0604020202020204" pitchFamily="34" charset="0"/>
              </a:rPr>
              <a:t>猛虎</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你拍六，我拍六，</a:t>
            </a:r>
            <a:r>
              <a:rPr lang="zh-CN" altLang="en-US" sz="2800" u="sng" kern="0" dirty="0">
                <a:solidFill>
                  <a:srgbClr val="00B050"/>
                </a:solidFill>
                <a:latin typeface="Arial" panose="020B0604020202020204" pitchFamily="34" charset="0"/>
                <a:ea typeface="思源黑体 CN Medium" panose="020B0600000000000000" pitchFamily="34" charset="-122"/>
                <a:sym typeface="Arial" panose="020B0604020202020204" pitchFamily="34" charset="0"/>
              </a:rPr>
              <a:t>黄鹂</a:t>
            </a:r>
            <a:r>
              <a:rPr lang="zh-CN" altLang="en-US" sz="2800" u="sng" kern="0" dirty="0">
                <a:solidFill>
                  <a:srgbClr val="00B0F0"/>
                </a:solidFill>
                <a:latin typeface="Arial" panose="020B0604020202020204" pitchFamily="34" charset="0"/>
                <a:ea typeface="思源黑体 CN Medium" panose="020B0600000000000000" pitchFamily="34" charset="-122"/>
                <a:sym typeface="Arial" panose="020B0604020202020204" pitchFamily="34" charset="0"/>
              </a:rPr>
              <a:t>百灵</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唱不休。</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你拍七，我拍七，竹林</a:t>
            </a:r>
            <a:r>
              <a:rPr lang="zh-CN" altLang="en-US" sz="2800" u="sng" kern="0" dirty="0">
                <a:solidFill>
                  <a:srgbClr val="CC00FF"/>
                </a:solidFill>
                <a:latin typeface="Arial" panose="020B0604020202020204" pitchFamily="34" charset="0"/>
                <a:ea typeface="思源黑体 CN Medium" panose="020B0600000000000000" pitchFamily="34" charset="-122"/>
                <a:sym typeface="Arial" panose="020B0604020202020204" pitchFamily="34" charset="0"/>
              </a:rPr>
              <a:t>熊猫</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在嬉戏。</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3074796" y="2307818"/>
            <a:ext cx="5916339" cy="2553584"/>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你拍八，我拍八，</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大小动物都有家</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endParaRPr lang="en-US" altLang="zh-CN"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你拍九，我拍九，</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人和动物是朋友</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a:p>
            <a:pPr defTabSz="1219200" eaLnBrk="0" hangingPunct="0">
              <a:lnSpc>
                <a:spcPct val="200000"/>
              </a:lnSpc>
              <a:defRPr/>
            </a:pP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你拍十，我拍十，</a:t>
            </a: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保护动物是大事</a:t>
            </a:r>
            <a:r>
              <a:rPr lang="zh-CN" altLang="en-US" sz="2800" kern="0" dirty="0">
                <a:solidFill>
                  <a:sysClr val="windowText" lastClr="000000"/>
                </a:solidFill>
                <a:latin typeface="Arial" panose="020B0604020202020204" pitchFamily="34" charset="0"/>
                <a:ea typeface="思源黑体 CN Medium" panose="020B0600000000000000" pitchFamily="34" charset="-122"/>
                <a:sym typeface="Arial" panose="020B0604020202020204" pitchFamily="34" charset="0"/>
              </a:rPr>
              <a:t>。</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flipH="1">
            <a:off x="4328527" y="-4055725"/>
            <a:ext cx="8891375" cy="10426301"/>
            <a:chOff x="-1023810" y="-4055725"/>
            <a:chExt cx="8891375" cy="10426301"/>
          </a:xfrm>
        </p:grpSpPr>
        <p:cxnSp>
          <p:nvCxnSpPr>
            <p:cNvPr id="4" name="直接连接符 3"/>
            <p:cNvCxnSpPr/>
            <p:nvPr/>
          </p:nvCxnSpPr>
          <p:spPr>
            <a:xfrm>
              <a:off x="-53964" y="2508494"/>
              <a:ext cx="3440317" cy="3578508"/>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595171" y="-97664"/>
              <a:ext cx="6272394" cy="6104764"/>
            </a:xfrm>
            <a:prstGeom prst="line">
              <a:avLst/>
            </a:prstGeom>
            <a:ln w="19050">
              <a:gradFill flip="none" rotWithShape="1">
                <a:gsLst>
                  <a:gs pos="0">
                    <a:srgbClr val="F5AD14"/>
                  </a:gs>
                  <a:gs pos="100000">
                    <a:srgbClr val="F01D06"/>
                  </a:gs>
                </a:gsLst>
                <a:lin ang="2700000" scaled="1"/>
                <a:tileRect/>
              </a:gra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rot="2755563">
              <a:off x="2085243" y="5529322"/>
              <a:ext cx="841254" cy="841254"/>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sp>
          <p:nvSpPr>
            <p:cNvPr id="19" name="矩形 18"/>
            <p:cNvSpPr/>
            <p:nvPr/>
          </p:nvSpPr>
          <p:spPr>
            <a:xfrm rot="2755563">
              <a:off x="-1023810" y="-4055725"/>
              <a:ext cx="7204808" cy="7204808"/>
            </a:xfrm>
            <a:prstGeom prst="rect">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思源黑体 CN Medium" panose="020B0600000000000000" pitchFamily="34" charset="-122"/>
                <a:sym typeface="Arial" panose="020B0604020202020204" pitchFamily="34" charset="0"/>
              </a:endParaRPr>
            </a:p>
          </p:txBody>
        </p:sp>
      </p:grpSp>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2790" y="442835"/>
            <a:ext cx="8917079" cy="6415165"/>
          </a:xfrm>
          <a:prstGeom prst="rect">
            <a:avLst/>
          </a:prstGeom>
        </p:spPr>
      </p:pic>
      <p:grpSp>
        <p:nvGrpSpPr>
          <p:cNvPr id="22" name="PA-组合 24"/>
          <p:cNvGrpSpPr/>
          <p:nvPr/>
        </p:nvGrpSpPr>
        <p:grpSpPr>
          <a:xfrm>
            <a:off x="560985" y="2382436"/>
            <a:ext cx="6404513" cy="2537022"/>
            <a:chOff x="518339" y="2376386"/>
            <a:chExt cx="6404513" cy="2537022"/>
          </a:xfrm>
        </p:grpSpPr>
        <p:sp>
          <p:nvSpPr>
            <p:cNvPr id="23" name="PA-文本框 6"/>
            <p:cNvSpPr txBox="1"/>
            <p:nvPr/>
          </p:nvSpPr>
          <p:spPr>
            <a:xfrm>
              <a:off x="949687" y="2775196"/>
              <a:ext cx="5541818" cy="110799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6600" b="0" i="0" u="none" strike="noStrike" kern="1200" cap="none" spc="0" normalizeH="0" baseline="0" noProof="0" dirty="0">
                  <a:ln>
                    <a:noFill/>
                  </a:ln>
                  <a:gradFill>
                    <a:gsLst>
                      <a:gs pos="0">
                        <a:srgbClr val="F5AD14"/>
                      </a:gs>
                      <a:gs pos="100000">
                        <a:srgbClr val="F01D06"/>
                      </a:gs>
                    </a:gsLst>
                    <a:lin ang="2700000" scaled="1"/>
                  </a:gra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感谢各位聆听</a:t>
              </a:r>
            </a:p>
          </p:txBody>
        </p:sp>
        <p:sp>
          <p:nvSpPr>
            <p:cNvPr id="24" name="PA-文本框 7"/>
            <p:cNvSpPr txBox="1"/>
            <p:nvPr/>
          </p:nvSpPr>
          <p:spPr>
            <a:xfrm>
              <a:off x="2605567" y="4392996"/>
              <a:ext cx="2230056" cy="520412"/>
            </a:xfrm>
            <a:prstGeom prst="roundRect">
              <a:avLst>
                <a:gd name="adj" fmla="val 50000"/>
              </a:avLst>
            </a:prstGeom>
            <a:gradFill>
              <a:gsLst>
                <a:gs pos="0">
                  <a:srgbClr val="F5AD14"/>
                </a:gs>
                <a:gs pos="100000">
                  <a:srgbClr val="F01D06"/>
                </a:gs>
              </a:gsLst>
              <a:lin ang="2700000" scaled="1"/>
            </a:gradFill>
            <a:ln w="3175">
              <a:solidFill>
                <a:schemeClr val="bg1"/>
              </a:solid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smtClean="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汇报人：</a:t>
              </a:r>
              <a:r>
                <a:rPr kumimoji="0" lang="en-US" altLang="zh-CN" sz="1800" b="1" i="0" u="none" strike="noStrike" kern="1200" cap="none" spc="0" normalizeH="0" baseline="0" noProof="0" smtClean="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PPT818</a:t>
              </a: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endParaRPr>
            </a:p>
          </p:txBody>
        </p:sp>
        <p:sp>
          <p:nvSpPr>
            <p:cNvPr id="25" name="PA-文本框 8"/>
            <p:cNvSpPr txBox="1"/>
            <p:nvPr/>
          </p:nvSpPr>
          <p:spPr>
            <a:xfrm>
              <a:off x="518339" y="3805651"/>
              <a:ext cx="6404513" cy="27699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PEOPLE'S EDUCATION EDITION LANGUAGE SECOND GRADE FIRST VOLUME</a:t>
              </a:r>
            </a:p>
          </p:txBody>
        </p:sp>
        <p:sp>
          <p:nvSpPr>
            <p:cNvPr id="26" name="PA-文本框 6"/>
            <p:cNvSpPr txBox="1"/>
            <p:nvPr/>
          </p:nvSpPr>
          <p:spPr>
            <a:xfrm>
              <a:off x="1488259" y="2376386"/>
              <a:ext cx="4464672"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dist" defTabSz="12192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思源黑体 CN Medium" panose="020B0600000000000000" pitchFamily="34" charset="-122"/>
                  <a:cs typeface="OPPOSans R" panose="00020600040101010101" pitchFamily="18" charset="-122"/>
                  <a:sym typeface="Arial" panose="020B0604020202020204" pitchFamily="34" charset="0"/>
                </a:rPr>
                <a:t>语文  二年级  上册   配人教版</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1"/>
          <p:cNvSpPr txBox="1">
            <a:spLocks noChangeArrowheads="1"/>
          </p:cNvSpPr>
          <p:nvPr/>
        </p:nvSpPr>
        <p:spPr bwMode="auto">
          <a:xfrm>
            <a:off x="660400" y="1091771"/>
            <a:ext cx="11015785" cy="344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200000"/>
              </a:lnSpc>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初读要求：</a:t>
            </a:r>
            <a:endPar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00000"/>
              </a:lnSpc>
            </a:pPr>
            <a:r>
              <a:rPr lang="en-US" altLang="zh-CN"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1.</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用自己喜欢的方式自由读课文，读准字音，读通句子，并画出自己不理解的地方。</a:t>
            </a:r>
            <a:endParaRPr lang="en-US" altLang="zh-CN" sz="2800" kern="0" dirty="0">
              <a:latin typeface="Arial" panose="020B0604020202020204" pitchFamily="34" charset="0"/>
              <a:ea typeface="思源黑体 CN Medium" panose="020B0600000000000000" pitchFamily="34" charset="-122"/>
              <a:sym typeface="Arial" panose="020B0604020202020204" pitchFamily="34" charset="0"/>
            </a:endParaRPr>
          </a:p>
          <a:p>
            <a:pPr defTabSz="1219200">
              <a:lnSpc>
                <a:spcPct val="200000"/>
              </a:lnSpc>
            </a:pPr>
            <a:r>
              <a:rPr lang="en-US" altLang="zh-CN" sz="2800" kern="0" dirty="0">
                <a:latin typeface="Arial" panose="020B0604020202020204" pitchFamily="34" charset="0"/>
                <a:ea typeface="思源黑体 CN Medium" panose="020B0600000000000000" pitchFamily="34" charset="-122"/>
                <a:sym typeface="Arial" panose="020B0604020202020204" pitchFamily="34" charset="0"/>
              </a:rPr>
              <a:t>    2.</a:t>
            </a:r>
            <a:r>
              <a:rPr lang="zh-CN" altLang="en-US" sz="2800" kern="0" dirty="0">
                <a:latin typeface="Arial" panose="020B0604020202020204" pitchFamily="34" charset="0"/>
                <a:ea typeface="思源黑体 CN Medium" panose="020B0600000000000000" pitchFamily="34" charset="-122"/>
                <a:sym typeface="Arial" panose="020B0604020202020204" pitchFamily="34" charset="0"/>
              </a:rPr>
              <a:t>边读思考，课文主要写了哪些内容？</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课堂导入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45"/>
                                        </p:tgtEl>
                                        <p:attrNameLst>
                                          <p:attrName>style.visibility</p:attrName>
                                        </p:attrNameLst>
                                      </p:cBhvr>
                                      <p:to>
                                        <p:strVal val="visible"/>
                                      </p:to>
                                    </p:set>
                                    <p:animEffect transition="in" filter="fade">
                                      <p:cBhvr>
                                        <p:cTn id="7" dur="1000"/>
                                        <p:tgtEl>
                                          <p:spTgt spid="6145"/>
                                        </p:tgtEl>
                                      </p:cBhvr>
                                    </p:animEffect>
                                    <p:anim calcmode="lin" valueType="num">
                                      <p:cBhvr>
                                        <p:cTn id="8" dur="1000" fill="hold"/>
                                        <p:tgtEl>
                                          <p:spTgt spid="6145"/>
                                        </p:tgtEl>
                                        <p:attrNameLst>
                                          <p:attrName>ppt_x</p:attrName>
                                        </p:attrNameLst>
                                      </p:cBhvr>
                                      <p:tavLst>
                                        <p:tav tm="0">
                                          <p:val>
                                            <p:strVal val="#ppt_x"/>
                                          </p:val>
                                        </p:tav>
                                        <p:tav tm="100000">
                                          <p:val>
                                            <p:strVal val="#ppt_x"/>
                                          </p:val>
                                        </p:tav>
                                      </p:tavLst>
                                    </p:anim>
                                    <p:anim calcmode="lin" valueType="num">
                                      <p:cBhvr>
                                        <p:cTn id="9" dur="1000" fill="hold"/>
                                        <p:tgtEl>
                                          <p:spTgt spid="61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剪去对角的矩形 18"/>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5"/>
          <p:cNvSpPr txBox="1">
            <a:spLocks noChangeArrowheads="1"/>
          </p:cNvSpPr>
          <p:nvPr/>
        </p:nvSpPr>
        <p:spPr bwMode="auto">
          <a:xfrm>
            <a:off x="2375164" y="335060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世</a:t>
            </a:r>
          </a:p>
        </p:txBody>
      </p:sp>
      <p:sp>
        <p:nvSpPr>
          <p:cNvPr id="10" name="Text Box 15"/>
          <p:cNvSpPr txBox="1">
            <a:spLocks noChangeArrowheads="1"/>
          </p:cNvSpPr>
          <p:nvPr/>
        </p:nvSpPr>
        <p:spPr bwMode="auto">
          <a:xfrm>
            <a:off x="1795864" y="1994944"/>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shì</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 Box 15"/>
          <p:cNvSpPr txBox="1">
            <a:spLocks noChangeArrowheads="1"/>
          </p:cNvSpPr>
          <p:nvPr/>
        </p:nvSpPr>
        <p:spPr bwMode="auto">
          <a:xfrm>
            <a:off x="4481194" y="335060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界</a:t>
            </a:r>
          </a:p>
        </p:txBody>
      </p:sp>
      <p:sp>
        <p:nvSpPr>
          <p:cNvPr id="12" name="Text Box 15"/>
          <p:cNvSpPr txBox="1">
            <a:spLocks noChangeArrowheads="1"/>
          </p:cNvSpPr>
          <p:nvPr/>
        </p:nvSpPr>
        <p:spPr bwMode="auto">
          <a:xfrm>
            <a:off x="3959051" y="1994944"/>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jiè</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组合 6"/>
          <p:cNvGrpSpPr/>
          <p:nvPr/>
        </p:nvGrpSpPr>
        <p:grpSpPr>
          <a:xfrm>
            <a:off x="162559" y="284480"/>
            <a:ext cx="2912237" cy="638056"/>
            <a:chOff x="162559" y="284480"/>
            <a:chExt cx="2912237" cy="638056"/>
          </a:xfrm>
        </p:grpSpPr>
        <p:sp>
          <p:nvSpPr>
            <p:cNvPr id="8"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5" name="Text Box 15"/>
          <p:cNvSpPr txBox="1">
            <a:spLocks noChangeArrowheads="1"/>
          </p:cNvSpPr>
          <p:nvPr/>
        </p:nvSpPr>
        <p:spPr bwMode="auto">
          <a:xfrm>
            <a:off x="6625732" y="335060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雀</a:t>
            </a:r>
          </a:p>
        </p:txBody>
      </p:sp>
      <p:sp>
        <p:nvSpPr>
          <p:cNvPr id="16" name="Text Box 15"/>
          <p:cNvSpPr txBox="1">
            <a:spLocks noChangeArrowheads="1"/>
          </p:cNvSpPr>
          <p:nvPr/>
        </p:nvSpPr>
        <p:spPr bwMode="auto">
          <a:xfrm>
            <a:off x="5784097" y="1994944"/>
            <a:ext cx="3155949"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què</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15"/>
          <p:cNvSpPr txBox="1">
            <a:spLocks noChangeArrowheads="1"/>
          </p:cNvSpPr>
          <p:nvPr/>
        </p:nvSpPr>
        <p:spPr bwMode="auto">
          <a:xfrm>
            <a:off x="8635660" y="335060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锦</a:t>
            </a:r>
          </a:p>
        </p:txBody>
      </p:sp>
      <p:sp>
        <p:nvSpPr>
          <p:cNvPr id="18" name="Text Box 15"/>
          <p:cNvSpPr txBox="1">
            <a:spLocks noChangeArrowheads="1"/>
          </p:cNvSpPr>
          <p:nvPr/>
        </p:nvSpPr>
        <p:spPr bwMode="auto">
          <a:xfrm>
            <a:off x="8185607" y="1994945"/>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jǐn</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剪去对角的矩形 18"/>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 Box 15"/>
          <p:cNvSpPr txBox="1">
            <a:spLocks noChangeArrowheads="1"/>
          </p:cNvSpPr>
          <p:nvPr/>
        </p:nvSpPr>
        <p:spPr bwMode="auto">
          <a:xfrm>
            <a:off x="2232804" y="325377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雄</a:t>
            </a:r>
          </a:p>
        </p:txBody>
      </p:sp>
      <p:sp>
        <p:nvSpPr>
          <p:cNvPr id="10" name="Text Box 15"/>
          <p:cNvSpPr txBox="1">
            <a:spLocks noChangeArrowheads="1"/>
          </p:cNvSpPr>
          <p:nvPr/>
        </p:nvSpPr>
        <p:spPr bwMode="auto">
          <a:xfrm>
            <a:off x="1679912" y="2029920"/>
            <a:ext cx="27897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xiónɡ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Text Box 15"/>
          <p:cNvSpPr txBox="1">
            <a:spLocks noChangeArrowheads="1"/>
          </p:cNvSpPr>
          <p:nvPr/>
        </p:nvSpPr>
        <p:spPr bwMode="auto">
          <a:xfrm>
            <a:off x="4292577" y="3253773"/>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鹰</a:t>
            </a:r>
          </a:p>
        </p:txBody>
      </p:sp>
      <p:sp>
        <p:nvSpPr>
          <p:cNvPr id="12" name="Text Box 15"/>
          <p:cNvSpPr txBox="1">
            <a:spLocks noChangeArrowheads="1"/>
          </p:cNvSpPr>
          <p:nvPr/>
        </p:nvSpPr>
        <p:spPr bwMode="auto">
          <a:xfrm>
            <a:off x="3968727" y="2029920"/>
            <a:ext cx="237066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yīnɡ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7" name="组合 6"/>
          <p:cNvGrpSpPr/>
          <p:nvPr/>
        </p:nvGrpSpPr>
        <p:grpSpPr>
          <a:xfrm>
            <a:off x="162559" y="284480"/>
            <a:ext cx="2912237" cy="638056"/>
            <a:chOff x="162559" y="284480"/>
            <a:chExt cx="2912237" cy="638056"/>
          </a:xfrm>
        </p:grpSpPr>
        <p:sp>
          <p:nvSpPr>
            <p:cNvPr id="8"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3"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4" name="文本框 13"/>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5" name="Text Box 15"/>
          <p:cNvSpPr txBox="1">
            <a:spLocks noChangeArrowheads="1"/>
          </p:cNvSpPr>
          <p:nvPr/>
        </p:nvSpPr>
        <p:spPr bwMode="auto">
          <a:xfrm>
            <a:off x="6498956" y="3187898"/>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翔</a:t>
            </a:r>
          </a:p>
        </p:txBody>
      </p:sp>
      <p:sp>
        <p:nvSpPr>
          <p:cNvPr id="16" name="Text Box 15"/>
          <p:cNvSpPr txBox="1">
            <a:spLocks noChangeArrowheads="1"/>
          </p:cNvSpPr>
          <p:nvPr/>
        </p:nvSpPr>
        <p:spPr bwMode="auto">
          <a:xfrm>
            <a:off x="5672371" y="2095810"/>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xiánɡ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Text Box 15"/>
          <p:cNvSpPr txBox="1">
            <a:spLocks noChangeArrowheads="1"/>
          </p:cNvSpPr>
          <p:nvPr/>
        </p:nvSpPr>
        <p:spPr bwMode="auto">
          <a:xfrm>
            <a:off x="8775933" y="3183991"/>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雁</a:t>
            </a:r>
          </a:p>
        </p:txBody>
      </p:sp>
      <p:sp>
        <p:nvSpPr>
          <p:cNvPr id="18" name="Text Box 15"/>
          <p:cNvSpPr txBox="1">
            <a:spLocks noChangeArrowheads="1"/>
          </p:cNvSpPr>
          <p:nvPr/>
        </p:nvSpPr>
        <p:spPr bwMode="auto">
          <a:xfrm>
            <a:off x="7964968" y="2079902"/>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yàn</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1000"/>
                                        <p:tgtEl>
                                          <p:spTgt spid="11">
                                            <p:txEl>
                                              <p:pRg st="0" end="0"/>
                                            </p:txEl>
                                          </p:spTgt>
                                        </p:tgtEl>
                                      </p:cBhvr>
                                    </p:animEffect>
                                    <p:anim calcmode="lin" valueType="num">
                                      <p:cBhvr>
                                        <p:cTn id="29"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1000"/>
                                        <p:tgtEl>
                                          <p:spTgt spid="16">
                                            <p:txEl>
                                              <p:pRg st="0" end="0"/>
                                            </p:txEl>
                                          </p:spTgt>
                                        </p:tgtEl>
                                      </p:cBhvr>
                                    </p:animEffect>
                                    <p:anim calcmode="lin" valueType="num">
                                      <p:cBhvr>
                                        <p:cTn id="36"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1000"/>
                                        <p:tgtEl>
                                          <p:spTgt spid="15">
                                            <p:txEl>
                                              <p:pRg st="0" end="0"/>
                                            </p:txEl>
                                          </p:spTgt>
                                        </p:tgtEl>
                                      </p:cBhvr>
                                    </p:animEffect>
                                    <p:anim calcmode="lin" valueType="num">
                                      <p:cBhvr>
                                        <p:cTn id="4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fade">
                                      <p:cBhvr>
                                        <p:cTn id="49" dur="1000"/>
                                        <p:tgtEl>
                                          <p:spTgt spid="18">
                                            <p:txEl>
                                              <p:pRg st="0" end="0"/>
                                            </p:txEl>
                                          </p:spTgt>
                                        </p:tgtEl>
                                      </p:cBhvr>
                                    </p:animEffect>
                                    <p:anim calcmode="lin" valueType="num">
                                      <p:cBhvr>
                                        <p:cTn id="50"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7">
                                            <p:txEl>
                                              <p:pRg st="0" end="0"/>
                                            </p:txEl>
                                          </p:spTgt>
                                        </p:tgtEl>
                                        <p:attrNameLst>
                                          <p:attrName>style.visibility</p:attrName>
                                        </p:attrNameLst>
                                      </p:cBhvr>
                                      <p:to>
                                        <p:strVal val="visible"/>
                                      </p:to>
                                    </p:set>
                                    <p:animEffect transition="in" filter="fade">
                                      <p:cBhvr>
                                        <p:cTn id="56" dur="1000"/>
                                        <p:tgtEl>
                                          <p:spTgt spid="17">
                                            <p:txEl>
                                              <p:pRg st="0" end="0"/>
                                            </p:txEl>
                                          </p:spTgt>
                                        </p:tgtEl>
                                      </p:cBhvr>
                                    </p:animEffect>
                                    <p:anim calcmode="lin" valueType="num">
                                      <p:cBhvr>
                                        <p:cTn id="5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剪去对角的矩形 16"/>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15"/>
          <p:cNvSpPr txBox="1">
            <a:spLocks noChangeArrowheads="1"/>
          </p:cNvSpPr>
          <p:nvPr/>
        </p:nvSpPr>
        <p:spPr bwMode="auto">
          <a:xfrm>
            <a:off x="2339433" y="3376840"/>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丛</a:t>
            </a:r>
          </a:p>
        </p:txBody>
      </p:sp>
      <p:sp>
        <p:nvSpPr>
          <p:cNvPr id="18" name="Text Box 15"/>
          <p:cNvSpPr txBox="1">
            <a:spLocks noChangeArrowheads="1"/>
          </p:cNvSpPr>
          <p:nvPr/>
        </p:nvSpPr>
        <p:spPr bwMode="auto">
          <a:xfrm>
            <a:off x="1496820" y="2178725"/>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cónɡ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5" name="Text Box 15"/>
          <p:cNvSpPr txBox="1">
            <a:spLocks noChangeArrowheads="1"/>
          </p:cNvSpPr>
          <p:nvPr/>
        </p:nvSpPr>
        <p:spPr bwMode="auto">
          <a:xfrm>
            <a:off x="4582820" y="3299481"/>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dirty="0">
                <a:latin typeface="Arial" panose="020B0604020202020204" pitchFamily="34" charset="0"/>
                <a:ea typeface="思源黑体 CN Medium" panose="020B0600000000000000" pitchFamily="34" charset="-122"/>
                <a:sym typeface="Arial" panose="020B0604020202020204" pitchFamily="34" charset="0"/>
              </a:rPr>
              <a:t>深</a:t>
            </a:r>
          </a:p>
        </p:txBody>
      </p:sp>
      <p:sp>
        <p:nvSpPr>
          <p:cNvPr id="6" name="Text Box 15"/>
          <p:cNvSpPr txBox="1">
            <a:spLocks noChangeArrowheads="1"/>
          </p:cNvSpPr>
          <p:nvPr/>
        </p:nvSpPr>
        <p:spPr bwMode="auto">
          <a:xfrm>
            <a:off x="3674172" y="2178725"/>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shēn</a:t>
            </a:r>
            <a:endParaRPr lang="en-US" altLang="zh-CN"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8" name="组合 7"/>
          <p:cNvGrpSpPr/>
          <p:nvPr/>
        </p:nvGrpSpPr>
        <p:grpSpPr>
          <a:xfrm>
            <a:off x="162559" y="284480"/>
            <a:ext cx="2912237" cy="638056"/>
            <a:chOff x="162559" y="284480"/>
            <a:chExt cx="2912237" cy="638056"/>
          </a:xfrm>
        </p:grpSpPr>
        <p:sp>
          <p:nvSpPr>
            <p:cNvPr id="9"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文本框 10"/>
            <p:cNvSpPr txBox="1"/>
            <p:nvPr/>
          </p:nvSpPr>
          <p:spPr>
            <a:xfrm>
              <a:off x="835052" y="325761"/>
              <a:ext cx="198853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rPr>
                <a:t>字词积累</a:t>
              </a:r>
            </a:p>
          </p:txBody>
        </p:sp>
      </p:grpSp>
      <p:sp>
        <p:nvSpPr>
          <p:cNvPr id="13" name="Text Box 15"/>
          <p:cNvSpPr txBox="1">
            <a:spLocks noChangeArrowheads="1"/>
          </p:cNvSpPr>
          <p:nvPr/>
        </p:nvSpPr>
        <p:spPr bwMode="auto">
          <a:xfrm>
            <a:off x="6677979" y="3278634"/>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猛</a:t>
            </a:r>
          </a:p>
        </p:txBody>
      </p:sp>
      <p:sp>
        <p:nvSpPr>
          <p:cNvPr id="14" name="Text Box 15"/>
          <p:cNvSpPr txBox="1">
            <a:spLocks noChangeArrowheads="1"/>
          </p:cNvSpPr>
          <p:nvPr/>
        </p:nvSpPr>
        <p:spPr bwMode="auto">
          <a:xfrm>
            <a:off x="5897961" y="2144101"/>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měnɡ</a:t>
            </a:r>
            <a:endParaRPr lang="en-US" altLang="zh-CN"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15" name="Text Box 15"/>
          <p:cNvSpPr txBox="1">
            <a:spLocks noChangeArrowheads="1"/>
          </p:cNvSpPr>
          <p:nvPr/>
        </p:nvSpPr>
        <p:spPr bwMode="auto">
          <a:xfrm>
            <a:off x="8765246" y="3292216"/>
            <a:ext cx="20997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spcBef>
                <a:spcPts val="1600"/>
              </a:spcBef>
            </a:pPr>
            <a:r>
              <a:rPr lang="zh-CN" altLang="en-US" sz="9600" kern="0">
                <a:latin typeface="Arial" panose="020B0604020202020204" pitchFamily="34" charset="0"/>
                <a:ea typeface="思源黑体 CN Medium" panose="020B0600000000000000" pitchFamily="34" charset="-122"/>
                <a:sym typeface="Arial" panose="020B0604020202020204" pitchFamily="34" charset="0"/>
              </a:rPr>
              <a:t>灵</a:t>
            </a:r>
          </a:p>
        </p:txBody>
      </p:sp>
      <p:sp>
        <p:nvSpPr>
          <p:cNvPr id="16" name="Text Box 15"/>
          <p:cNvSpPr txBox="1">
            <a:spLocks noChangeArrowheads="1"/>
          </p:cNvSpPr>
          <p:nvPr/>
        </p:nvSpPr>
        <p:spPr bwMode="auto">
          <a:xfrm>
            <a:off x="7914508" y="2257120"/>
            <a:ext cx="3155951"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1219200">
              <a:spcBef>
                <a:spcPts val="1600"/>
              </a:spcBef>
              <a:defRPr/>
            </a:pPr>
            <a:r>
              <a:rPr lang="en-US" altLang="zh-CN" sz="66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línɡ</a:t>
            </a:r>
            <a:endParaRPr lang="zh-CN" altLang="en-US" sz="6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1000"/>
                                        <p:tgtEl>
                                          <p:spTgt spid="13">
                                            <p:txEl>
                                              <p:pRg st="0" end="0"/>
                                            </p:txEl>
                                          </p:spTgt>
                                        </p:tgtEl>
                                      </p:cBhvr>
                                    </p:animEffect>
                                    <p:anim calcmode="lin" valueType="num">
                                      <p:cBhvr>
                                        <p:cTn id="4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6">
                                            <p:txEl>
                                              <p:pRg st="0" end="0"/>
                                            </p:txEl>
                                          </p:spTgt>
                                        </p:tgtEl>
                                        <p:attrNameLst>
                                          <p:attrName>style.visibility</p:attrName>
                                        </p:attrNameLst>
                                      </p:cBhvr>
                                      <p:to>
                                        <p:strVal val="visible"/>
                                      </p:to>
                                    </p:set>
                                    <p:animEffect transition="in" filter="fade">
                                      <p:cBhvr>
                                        <p:cTn id="49" dur="1000"/>
                                        <p:tgtEl>
                                          <p:spTgt spid="16">
                                            <p:txEl>
                                              <p:pRg st="0" end="0"/>
                                            </p:txEl>
                                          </p:spTgt>
                                        </p:tgtEl>
                                      </p:cBhvr>
                                    </p:animEffect>
                                    <p:anim calcmode="lin" valueType="num">
                                      <p:cBhvr>
                                        <p:cTn id="5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15">
                                            <p:txEl>
                                              <p:pRg st="0" end="0"/>
                                            </p:txEl>
                                          </p:spTgt>
                                        </p:tgtEl>
                                        <p:attrNameLst>
                                          <p:attrName>style.visibility</p:attrName>
                                        </p:attrNameLst>
                                      </p:cBhvr>
                                      <p:to>
                                        <p:strVal val="visible"/>
                                      </p:to>
                                    </p:set>
                                    <p:animEffect transition="in" filter="fade">
                                      <p:cBhvr>
                                        <p:cTn id="56" dur="1000"/>
                                        <p:tgtEl>
                                          <p:spTgt spid="15">
                                            <p:txEl>
                                              <p:pRg st="0" end="0"/>
                                            </p:txEl>
                                          </p:spTgt>
                                        </p:tgtEl>
                                      </p:cBhvr>
                                    </p:animEffect>
                                    <p:anim calcmode="lin" valueType="num">
                                      <p:cBhvr>
                                        <p:cTn id="5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4"/>
          <p:cNvGrpSpPr/>
          <p:nvPr/>
        </p:nvGrpSpPr>
        <p:grpSpPr bwMode="auto">
          <a:xfrm>
            <a:off x="5032736" y="2738595"/>
            <a:ext cx="1805517" cy="2554545"/>
            <a:chOff x="317986" y="1665630"/>
            <a:chExt cx="1887537" cy="2949754"/>
          </a:xfrm>
        </p:grpSpPr>
        <p:pic>
          <p:nvPicPr>
            <p:cNvPr id="15362"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43618" y="1665630"/>
              <a:ext cx="1838325"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5" name="组合 4"/>
          <p:cNvGrpSpPr/>
          <p:nvPr/>
        </p:nvGrpSpPr>
        <p:grpSpPr bwMode="auto">
          <a:xfrm>
            <a:off x="7136703" y="2702612"/>
            <a:ext cx="1807633" cy="2554545"/>
            <a:chOff x="317986" y="1665630"/>
            <a:chExt cx="1887537" cy="2949755"/>
          </a:xfrm>
        </p:grpSpPr>
        <p:pic>
          <p:nvPicPr>
            <p:cNvPr id="1536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4"/>
            <p:cNvSpPr txBox="1">
              <a:spLocks noChangeArrowheads="1"/>
            </p:cNvSpPr>
            <p:nvPr/>
          </p:nvSpPr>
          <p:spPr bwMode="auto">
            <a:xfrm>
              <a:off x="343618" y="1665630"/>
              <a:ext cx="1838324" cy="29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38" name="组合 4"/>
          <p:cNvGrpSpPr/>
          <p:nvPr/>
        </p:nvGrpSpPr>
        <p:grpSpPr bwMode="auto">
          <a:xfrm>
            <a:off x="9393069" y="2681445"/>
            <a:ext cx="1805517" cy="2554545"/>
            <a:chOff x="317986" y="1665630"/>
            <a:chExt cx="1887537" cy="2947340"/>
          </a:xfrm>
        </p:grpSpPr>
        <p:pic>
          <p:nvPicPr>
            <p:cNvPr id="15368"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9" name="TextBox 4"/>
            <p:cNvSpPr txBox="1">
              <a:spLocks noChangeArrowheads="1"/>
            </p:cNvSpPr>
            <p:nvPr/>
          </p:nvSpPr>
          <p:spPr bwMode="auto">
            <a:xfrm>
              <a:off x="343618" y="1665630"/>
              <a:ext cx="1838325" cy="294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5" name="TextBox 4"/>
          <p:cNvSpPr txBox="1">
            <a:spLocks noChangeArrowheads="1"/>
          </p:cNvSpPr>
          <p:nvPr/>
        </p:nvSpPr>
        <p:spPr bwMode="auto">
          <a:xfrm>
            <a:off x="1126454" y="1763668"/>
            <a:ext cx="10206567" cy="86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4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ē</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cón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shēn</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chù</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liù</a:t>
            </a:r>
            <a:endParaRPr lang="zh-CN" altLang="en-US"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TextBox 5"/>
          <p:cNvSpPr txBox="1">
            <a:spLocks noChangeArrowheads="1"/>
          </p:cNvSpPr>
          <p:nvPr/>
        </p:nvSpPr>
        <p:spPr bwMode="auto">
          <a:xfrm>
            <a:off x="935613" y="4666640"/>
            <a:ext cx="11743267" cy="7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唱歌</a:t>
            </a:r>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（丛林）（深处）（到处）（六个）</a:t>
            </a:r>
          </a:p>
        </p:txBody>
      </p:sp>
      <p:grpSp>
        <p:nvGrpSpPr>
          <p:cNvPr id="28" name="组合 4"/>
          <p:cNvGrpSpPr/>
          <p:nvPr/>
        </p:nvGrpSpPr>
        <p:grpSpPr bwMode="auto">
          <a:xfrm>
            <a:off x="2922420" y="2751295"/>
            <a:ext cx="1807633" cy="2554545"/>
            <a:chOff x="317986" y="1665630"/>
            <a:chExt cx="1887537" cy="2949754"/>
          </a:xfrm>
        </p:grpSpPr>
        <p:pic>
          <p:nvPicPr>
            <p:cNvPr id="1537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7" name="TextBox 4"/>
            <p:cNvSpPr txBox="1">
              <a:spLocks noChangeArrowheads="1"/>
            </p:cNvSpPr>
            <p:nvPr/>
          </p:nvSpPr>
          <p:spPr bwMode="auto">
            <a:xfrm>
              <a:off x="343618" y="1665630"/>
              <a:ext cx="1838324"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4" name="文本框 13"/>
          <p:cNvSpPr txBox="1">
            <a:spLocks noChangeArrowheads="1"/>
          </p:cNvSpPr>
          <p:nvPr/>
        </p:nvSpPr>
        <p:spPr bwMode="auto">
          <a:xfrm>
            <a:off x="5330732" y="2894282"/>
            <a:ext cx="1132417"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dirty="0">
                <a:latin typeface="Arial" panose="020B0604020202020204" pitchFamily="34" charset="0"/>
                <a:ea typeface="思源黑体 CN Medium" panose="020B0600000000000000" pitchFamily="34" charset="-122"/>
                <a:sym typeface="Arial" panose="020B0604020202020204" pitchFamily="34" charset="0"/>
              </a:rPr>
              <a:t>深</a:t>
            </a:r>
          </a:p>
        </p:txBody>
      </p:sp>
      <p:sp>
        <p:nvSpPr>
          <p:cNvPr id="18" name="文本框 17"/>
          <p:cNvSpPr txBox="1">
            <a:spLocks noChangeArrowheads="1"/>
          </p:cNvSpPr>
          <p:nvPr/>
        </p:nvSpPr>
        <p:spPr bwMode="auto">
          <a:xfrm>
            <a:off x="7365328" y="2797837"/>
            <a:ext cx="1134533"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处</a:t>
            </a:r>
          </a:p>
        </p:txBody>
      </p:sp>
      <p:sp>
        <p:nvSpPr>
          <p:cNvPr id="20" name="文本框 19"/>
          <p:cNvSpPr txBox="1">
            <a:spLocks noChangeArrowheads="1"/>
          </p:cNvSpPr>
          <p:nvPr/>
        </p:nvSpPr>
        <p:spPr bwMode="auto">
          <a:xfrm>
            <a:off x="9632278" y="2821120"/>
            <a:ext cx="1132417"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六</a:t>
            </a:r>
          </a:p>
        </p:txBody>
      </p:sp>
      <p:sp>
        <p:nvSpPr>
          <p:cNvPr id="4" name="文本框 3"/>
          <p:cNvSpPr txBox="1">
            <a:spLocks noChangeArrowheads="1"/>
          </p:cNvSpPr>
          <p:nvPr/>
        </p:nvSpPr>
        <p:spPr bwMode="auto">
          <a:xfrm>
            <a:off x="3172210" y="2859220"/>
            <a:ext cx="1134533"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a:latin typeface="Arial" panose="020B0604020202020204" pitchFamily="34" charset="0"/>
                <a:ea typeface="思源黑体 CN Medium" panose="020B0600000000000000" pitchFamily="34" charset="-122"/>
                <a:sym typeface="Arial" panose="020B0604020202020204" pitchFamily="34" charset="0"/>
              </a:rPr>
              <a:t>丛</a:t>
            </a:r>
          </a:p>
        </p:txBody>
      </p:sp>
      <p:grpSp>
        <p:nvGrpSpPr>
          <p:cNvPr id="41" name="组合 4"/>
          <p:cNvGrpSpPr/>
          <p:nvPr/>
        </p:nvGrpSpPr>
        <p:grpSpPr bwMode="auto">
          <a:xfrm>
            <a:off x="953919" y="2799978"/>
            <a:ext cx="1953683" cy="2771770"/>
            <a:chOff x="-779738" y="1568125"/>
            <a:chExt cx="2042518" cy="3199608"/>
          </a:xfrm>
        </p:grpSpPr>
        <p:pic>
          <p:nvPicPr>
            <p:cNvPr id="15383"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38" y="1568125"/>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TextBox 4"/>
            <p:cNvSpPr txBox="1">
              <a:spLocks noChangeArrowheads="1"/>
            </p:cNvSpPr>
            <p:nvPr/>
          </p:nvSpPr>
          <p:spPr bwMode="auto">
            <a:xfrm>
              <a:off x="-575544" y="1818880"/>
              <a:ext cx="1838324" cy="29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8" name="文本框 7"/>
          <p:cNvSpPr txBox="1">
            <a:spLocks noChangeArrowheads="1"/>
          </p:cNvSpPr>
          <p:nvPr/>
        </p:nvSpPr>
        <p:spPr bwMode="auto">
          <a:xfrm>
            <a:off x="1180427" y="2903671"/>
            <a:ext cx="1132416" cy="1446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800" kern="0" dirty="0">
                <a:latin typeface="Arial" panose="020B0604020202020204" pitchFamily="34" charset="0"/>
                <a:ea typeface="思源黑体 CN Medium" panose="020B0600000000000000" pitchFamily="34" charset="-122"/>
                <a:sym typeface="Arial" panose="020B0604020202020204" pitchFamily="34" charset="0"/>
              </a:rPr>
              <a:t>歌</a:t>
            </a:r>
          </a:p>
        </p:txBody>
      </p:sp>
      <p:grpSp>
        <p:nvGrpSpPr>
          <p:cNvPr id="27" name="组合 26"/>
          <p:cNvGrpSpPr/>
          <p:nvPr/>
        </p:nvGrpSpPr>
        <p:grpSpPr>
          <a:xfrm>
            <a:off x="162559" y="284480"/>
            <a:ext cx="2912237" cy="638056"/>
            <a:chOff x="162559" y="284480"/>
            <a:chExt cx="2912237" cy="638056"/>
          </a:xfrm>
        </p:grpSpPr>
        <p:sp>
          <p:nvSpPr>
            <p:cNvPr id="29"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0"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31" name="文本框 30"/>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我会写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par>
                                <p:cTn id="8" presetID="22" presetClass="entr" presetSubtype="4"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500"/>
                                        <p:tgtEl>
                                          <p:spTgt spid="32"/>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wipe(down)">
                                      <p:cBhvr>
                                        <p:cTn id="16" dur="500"/>
                                        <p:tgtEl>
                                          <p:spTgt spid="38"/>
                                        </p:tgtEl>
                                      </p:cBhvr>
                                    </p:animEffect>
                                  </p:childTnLst>
                                </p:cTn>
                              </p:par>
                              <p:par>
                                <p:cTn id="17" presetID="22" presetClass="entr" presetSubtype="4"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ipe(down)">
                                      <p:cBhvr>
                                        <p:cTn id="19" dur="500"/>
                                        <p:tgtEl>
                                          <p:spTgt spid="4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4" grpId="0"/>
      <p:bldP spid="18" grpId="0"/>
      <p:bldP spid="20" grpId="0"/>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4"/>
          <p:cNvGrpSpPr/>
          <p:nvPr/>
        </p:nvGrpSpPr>
        <p:grpSpPr bwMode="auto">
          <a:xfrm>
            <a:off x="5032737" y="2623807"/>
            <a:ext cx="1805517" cy="2554545"/>
            <a:chOff x="317986" y="1665630"/>
            <a:chExt cx="1887537" cy="2949755"/>
          </a:xfrm>
        </p:grpSpPr>
        <p:pic>
          <p:nvPicPr>
            <p:cNvPr id="16386"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Box 4"/>
            <p:cNvSpPr txBox="1">
              <a:spLocks noChangeArrowheads="1"/>
            </p:cNvSpPr>
            <p:nvPr/>
          </p:nvSpPr>
          <p:spPr bwMode="auto">
            <a:xfrm>
              <a:off x="343618" y="1665630"/>
              <a:ext cx="1838325" cy="2949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 name="组合 4"/>
          <p:cNvGrpSpPr/>
          <p:nvPr/>
        </p:nvGrpSpPr>
        <p:grpSpPr bwMode="auto">
          <a:xfrm>
            <a:off x="7136704" y="2587823"/>
            <a:ext cx="1807633" cy="2554545"/>
            <a:chOff x="317986" y="1665630"/>
            <a:chExt cx="1887537" cy="2949754"/>
          </a:xfrm>
        </p:grpSpPr>
        <p:pic>
          <p:nvPicPr>
            <p:cNvPr id="16389"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TextBox 4"/>
            <p:cNvSpPr txBox="1">
              <a:spLocks noChangeArrowheads="1"/>
            </p:cNvSpPr>
            <p:nvPr/>
          </p:nvSpPr>
          <p:spPr bwMode="auto">
            <a:xfrm>
              <a:off x="343618" y="1665630"/>
              <a:ext cx="1838324" cy="2949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4"/>
          <p:cNvGrpSpPr/>
          <p:nvPr/>
        </p:nvGrpSpPr>
        <p:grpSpPr bwMode="auto">
          <a:xfrm>
            <a:off x="9393070" y="2568774"/>
            <a:ext cx="1805517" cy="2139047"/>
            <a:chOff x="317986" y="1665630"/>
            <a:chExt cx="1887537" cy="2469976"/>
          </a:xfrm>
        </p:grpSpPr>
        <p:pic>
          <p:nvPicPr>
            <p:cNvPr id="16392"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TextBox 4"/>
            <p:cNvSpPr txBox="1">
              <a:spLocks noChangeArrowheads="1"/>
            </p:cNvSpPr>
            <p:nvPr/>
          </p:nvSpPr>
          <p:spPr bwMode="auto">
            <a:xfrm>
              <a:off x="343618" y="1665630"/>
              <a:ext cx="1838325" cy="246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3300" kern="0">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11" name="组合 4"/>
          <p:cNvGrpSpPr/>
          <p:nvPr/>
        </p:nvGrpSpPr>
        <p:grpSpPr bwMode="auto">
          <a:xfrm>
            <a:off x="2922421" y="2636507"/>
            <a:ext cx="1807633" cy="2139047"/>
            <a:chOff x="317986" y="1665630"/>
            <a:chExt cx="1887537" cy="2467954"/>
          </a:xfrm>
        </p:grpSpPr>
        <p:pic>
          <p:nvPicPr>
            <p:cNvPr id="16395"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986" y="1748180"/>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TextBox 4"/>
            <p:cNvSpPr txBox="1">
              <a:spLocks noChangeArrowheads="1"/>
            </p:cNvSpPr>
            <p:nvPr/>
          </p:nvSpPr>
          <p:spPr bwMode="auto">
            <a:xfrm>
              <a:off x="343618" y="1665630"/>
              <a:ext cx="1838324" cy="2467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33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4" name="文本框 13"/>
          <p:cNvSpPr txBox="1">
            <a:spLocks noChangeArrowheads="1"/>
          </p:cNvSpPr>
          <p:nvPr/>
        </p:nvSpPr>
        <p:spPr bwMode="auto">
          <a:xfrm>
            <a:off x="5381427" y="2868731"/>
            <a:ext cx="1132416"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九</a:t>
            </a:r>
          </a:p>
        </p:txBody>
      </p:sp>
      <p:sp>
        <p:nvSpPr>
          <p:cNvPr id="15" name="文本框 19"/>
          <p:cNvSpPr txBox="1">
            <a:spLocks noChangeArrowheads="1"/>
          </p:cNvSpPr>
          <p:nvPr/>
        </p:nvSpPr>
        <p:spPr bwMode="auto">
          <a:xfrm>
            <a:off x="9676143" y="2796765"/>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dirty="0">
                <a:latin typeface="Arial" panose="020B0604020202020204" pitchFamily="34" charset="0"/>
                <a:ea typeface="思源黑体 CN Medium" panose="020B0600000000000000" pitchFamily="34" charset="-122"/>
                <a:sym typeface="Arial" panose="020B0604020202020204" pitchFamily="34" charset="0"/>
              </a:rPr>
              <a:t>友</a:t>
            </a:r>
          </a:p>
        </p:txBody>
      </p:sp>
      <p:grpSp>
        <p:nvGrpSpPr>
          <p:cNvPr id="16" name="组合 4"/>
          <p:cNvGrpSpPr/>
          <p:nvPr/>
        </p:nvGrpSpPr>
        <p:grpSpPr bwMode="auto">
          <a:xfrm>
            <a:off x="953920" y="2685190"/>
            <a:ext cx="1953683" cy="2771770"/>
            <a:chOff x="-779738" y="1568125"/>
            <a:chExt cx="2042518" cy="3199608"/>
          </a:xfrm>
        </p:grpSpPr>
        <p:pic>
          <p:nvPicPr>
            <p:cNvPr id="16400" name="图片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738" y="1568125"/>
              <a:ext cx="1887537"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1" name="TextBox 4"/>
            <p:cNvSpPr txBox="1">
              <a:spLocks noChangeArrowheads="1"/>
            </p:cNvSpPr>
            <p:nvPr/>
          </p:nvSpPr>
          <p:spPr bwMode="auto">
            <a:xfrm>
              <a:off x="-575544" y="1818880"/>
              <a:ext cx="1838324" cy="2948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endParaRPr lang="zh-CN" altLang="en-US" sz="16000" kern="0">
                <a:latin typeface="Arial" panose="020B0604020202020204" pitchFamily="34" charset="0"/>
                <a:ea typeface="思源黑体 CN Medium" panose="020B0600000000000000" pitchFamily="34" charset="-122"/>
                <a:sym typeface="Arial" panose="020B0604020202020204" pitchFamily="34" charset="0"/>
              </a:endParaRPr>
            </a:p>
          </p:txBody>
        </p:sp>
      </p:grpSp>
      <p:sp>
        <p:nvSpPr>
          <p:cNvPr id="19" name="TextBox 18"/>
          <p:cNvSpPr txBox="1">
            <a:spLocks noChangeArrowheads="1"/>
          </p:cNvSpPr>
          <p:nvPr/>
        </p:nvSpPr>
        <p:spPr bwMode="auto">
          <a:xfrm>
            <a:off x="951803" y="1674001"/>
            <a:ext cx="10657417" cy="86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36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xión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māo</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jiǔ</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pén</a:t>
            </a:r>
            <a:r>
              <a:rPr lang="en-US" altLang="zh-CN" sz="44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g</a:t>
            </a:r>
            <a:r>
              <a:rPr lang="en-US" altLang="zh-CN"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a:t>
            </a:r>
            <a:r>
              <a:rPr lang="en-US" altLang="zh-CN" sz="4800" kern="0" dirty="0" err="1">
                <a:solidFill>
                  <a:srgbClr val="FF0000"/>
                </a:solidFill>
                <a:latin typeface="Arial" panose="020B0604020202020204" pitchFamily="34" charset="0"/>
                <a:ea typeface="思源黑体 CN Medium" panose="020B0600000000000000" pitchFamily="34" charset="-122"/>
                <a:sym typeface="Arial" panose="020B0604020202020204" pitchFamily="34" charset="0"/>
              </a:rPr>
              <a:t>yǒu</a:t>
            </a:r>
            <a:endParaRPr lang="zh-CN" altLang="en-US" sz="4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20" name="TextBox 19"/>
          <p:cNvSpPr txBox="1">
            <a:spLocks noChangeArrowheads="1"/>
          </p:cNvSpPr>
          <p:nvPr/>
        </p:nvSpPr>
        <p:spPr bwMode="auto">
          <a:xfrm>
            <a:off x="1052286" y="4601448"/>
            <a:ext cx="11743267" cy="779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884" tIns="60941" rIns="121884" bIns="60941">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熊猫</a:t>
            </a:r>
            <a:r>
              <a:rPr lang="en-US" altLang="zh-CN" sz="4265" kern="0" dirty="0">
                <a:latin typeface="Arial" panose="020B0604020202020204" pitchFamily="34" charset="0"/>
                <a:ea typeface="思源黑体 CN Medium" panose="020B0600000000000000" pitchFamily="34" charset="-122"/>
                <a:sym typeface="Arial" panose="020B0604020202020204" pitchFamily="34" charset="0"/>
              </a:rPr>
              <a:t>) </a:t>
            </a:r>
            <a:r>
              <a:rPr lang="zh-CN" altLang="en-US" sz="4265" kern="0" dirty="0">
                <a:latin typeface="Arial" panose="020B0604020202020204" pitchFamily="34" charset="0"/>
                <a:ea typeface="思源黑体 CN Medium" panose="020B0600000000000000" pitchFamily="34" charset="-122"/>
                <a:sym typeface="Arial" panose="020B0604020202020204" pitchFamily="34" charset="0"/>
              </a:rPr>
              <a:t>（花猫）（九个）（朋友）（友好）</a:t>
            </a:r>
          </a:p>
        </p:txBody>
      </p:sp>
      <p:sp>
        <p:nvSpPr>
          <p:cNvPr id="23" name="文本框 7"/>
          <p:cNvSpPr txBox="1">
            <a:spLocks noChangeArrowheads="1"/>
          </p:cNvSpPr>
          <p:nvPr/>
        </p:nvSpPr>
        <p:spPr bwMode="auto">
          <a:xfrm>
            <a:off x="1247577" y="2820047"/>
            <a:ext cx="1132417"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dirty="0">
                <a:latin typeface="Arial" panose="020B0604020202020204" pitchFamily="34" charset="0"/>
                <a:ea typeface="思源黑体 CN Medium" panose="020B0600000000000000" pitchFamily="34" charset="-122"/>
                <a:sym typeface="Arial" panose="020B0604020202020204" pitchFamily="34" charset="0"/>
              </a:rPr>
              <a:t>熊</a:t>
            </a:r>
          </a:p>
        </p:txBody>
      </p:sp>
      <p:sp>
        <p:nvSpPr>
          <p:cNvPr id="24" name="文本框 7"/>
          <p:cNvSpPr txBox="1">
            <a:spLocks noChangeArrowheads="1"/>
          </p:cNvSpPr>
          <p:nvPr/>
        </p:nvSpPr>
        <p:spPr bwMode="auto">
          <a:xfrm>
            <a:off x="3355777" y="2868731"/>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猫</a:t>
            </a:r>
          </a:p>
        </p:txBody>
      </p:sp>
      <p:sp>
        <p:nvSpPr>
          <p:cNvPr id="25" name="文本框 7"/>
          <p:cNvSpPr txBox="1">
            <a:spLocks noChangeArrowheads="1"/>
          </p:cNvSpPr>
          <p:nvPr/>
        </p:nvSpPr>
        <p:spPr bwMode="auto">
          <a:xfrm>
            <a:off x="7479043" y="2875081"/>
            <a:ext cx="1134533" cy="132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3" rIns="91424" bIns="45713">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r>
              <a:rPr lang="zh-CN" altLang="en-US" sz="8000" kern="0">
                <a:latin typeface="Arial" panose="020B0604020202020204" pitchFamily="34" charset="0"/>
                <a:ea typeface="思源黑体 CN Medium" panose="020B0600000000000000" pitchFamily="34" charset="-122"/>
                <a:sym typeface="Arial" panose="020B0604020202020204" pitchFamily="34" charset="0"/>
              </a:rPr>
              <a:t>朋</a:t>
            </a:r>
          </a:p>
        </p:txBody>
      </p:sp>
      <p:grpSp>
        <p:nvGrpSpPr>
          <p:cNvPr id="26" name="组合 25"/>
          <p:cNvGrpSpPr/>
          <p:nvPr/>
        </p:nvGrpSpPr>
        <p:grpSpPr>
          <a:xfrm>
            <a:off x="162559" y="284480"/>
            <a:ext cx="2912237" cy="638056"/>
            <a:chOff x="162559" y="284480"/>
            <a:chExt cx="2912237" cy="638056"/>
          </a:xfrm>
        </p:grpSpPr>
        <p:sp>
          <p:nvSpPr>
            <p:cNvPr id="27"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8"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29" name="文本框 28"/>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我会写</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0"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剪去对角的矩形 1"/>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409" name="TextBox 28"/>
          <p:cNvSpPr txBox="1">
            <a:spLocks noChangeArrowheads="1"/>
          </p:cNvSpPr>
          <p:nvPr/>
        </p:nvSpPr>
        <p:spPr bwMode="auto">
          <a:xfrm>
            <a:off x="2318632" y="2274162"/>
            <a:ext cx="755473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a:lnSpc>
                <a:spcPct val="300000"/>
              </a:lnSpc>
            </a:pPr>
            <a:r>
              <a:rPr lang="zh-CN" altLang="en-US" sz="2400" kern="0" dirty="0">
                <a:latin typeface="Arial" panose="020B0604020202020204" pitchFamily="34" charset="0"/>
                <a:ea typeface="思源黑体 CN Medium" panose="020B0600000000000000" pitchFamily="34" charset="-122"/>
                <a:sym typeface="Arial" panose="020B0604020202020204" pitchFamily="34" charset="0"/>
              </a:rPr>
              <a:t>    听课文朗读，认识生字词，想一想，这首拍手歌的主要内容是什么？</a:t>
            </a:r>
          </a:p>
        </p:txBody>
      </p:sp>
      <p:grpSp>
        <p:nvGrpSpPr>
          <p:cNvPr id="4" name="组合 3"/>
          <p:cNvGrpSpPr/>
          <p:nvPr/>
        </p:nvGrpSpPr>
        <p:grpSpPr>
          <a:xfrm>
            <a:off x="162559" y="284480"/>
            <a:ext cx="2912237" cy="638056"/>
            <a:chOff x="162559" y="284480"/>
            <a:chExt cx="2912237" cy="638056"/>
          </a:xfrm>
        </p:grpSpPr>
        <p:sp>
          <p:nvSpPr>
            <p:cNvPr id="5"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6"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文本框 6"/>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9"/>
                                        </p:tgtEl>
                                        <p:attrNameLst>
                                          <p:attrName>style.visibility</p:attrName>
                                        </p:attrNameLst>
                                      </p:cBhvr>
                                      <p:to>
                                        <p:strVal val="visible"/>
                                      </p:to>
                                    </p:set>
                                    <p:anim calcmode="lin" valueType="num">
                                      <p:cBhvr additive="base">
                                        <p:cTn id="7" dur="500" fill="hold"/>
                                        <p:tgtEl>
                                          <p:spTgt spid="17409"/>
                                        </p:tgtEl>
                                        <p:attrNameLst>
                                          <p:attrName>ppt_x</p:attrName>
                                        </p:attrNameLst>
                                      </p:cBhvr>
                                      <p:tavLst>
                                        <p:tav tm="0">
                                          <p:val>
                                            <p:strVal val="#ppt_x"/>
                                          </p:val>
                                        </p:tav>
                                        <p:tav tm="100000">
                                          <p:val>
                                            <p:strVal val="#ppt_x"/>
                                          </p:val>
                                        </p:tav>
                                      </p:tavLst>
                                    </p:anim>
                                    <p:anim calcmode="lin" valueType="num">
                                      <p:cBhvr additive="base">
                                        <p:cTn id="8" dur="500" fill="hold"/>
                                        <p:tgtEl>
                                          <p:spTgt spid="174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剪去对角的矩形 7"/>
          <p:cNvSpPr/>
          <p:nvPr/>
        </p:nvSpPr>
        <p:spPr>
          <a:xfrm>
            <a:off x="1915886" y="1379859"/>
            <a:ext cx="8360229" cy="4538017"/>
          </a:xfrm>
          <a:prstGeom prst="snip2Diag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a:spLocks noChangeArrowheads="1"/>
          </p:cNvSpPr>
          <p:nvPr/>
        </p:nvSpPr>
        <p:spPr bwMode="auto">
          <a:xfrm>
            <a:off x="2175747" y="1845710"/>
            <a:ext cx="7840505" cy="3146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a:defRPr>
                <a:solidFill>
                  <a:schemeClr val="tx1"/>
                </a:solidFill>
                <a:latin typeface="Calibri" panose="020F0502020204030204" pitchFamily="34" charset="0"/>
                <a:ea typeface="宋体" panose="02010600030101010101" pitchFamily="2" charset="-122"/>
              </a:defRPr>
            </a:lvl2pPr>
            <a:lvl3pPr>
              <a:defRPr>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defTabSz="1219200" eaLnBrk="0" hangingPunct="0">
              <a:lnSpc>
                <a:spcPct val="250000"/>
              </a:lnSpc>
            </a:pPr>
            <a:r>
              <a:rPr lang="zh-CN" altLang="en-US" sz="2800" kern="0" dirty="0">
                <a:solidFill>
                  <a:srgbClr val="FF0000"/>
                </a:solidFill>
                <a:latin typeface="Arial" panose="020B0604020202020204" pitchFamily="34" charset="0"/>
                <a:ea typeface="思源黑体 CN Medium" panose="020B0600000000000000" pitchFamily="34" charset="-122"/>
                <a:sym typeface="Arial" panose="020B0604020202020204" pitchFamily="34" charset="0"/>
              </a:rPr>
              <a:t>    本文以朗朗上口的拍手歌展现了动物在自然界中和谐生存的美丽画面，告诉我们动物是人类的好朋友，我们要保护它们。</a:t>
            </a:r>
          </a:p>
        </p:txBody>
      </p:sp>
      <p:grpSp>
        <p:nvGrpSpPr>
          <p:cNvPr id="9" name="组合 8"/>
          <p:cNvGrpSpPr/>
          <p:nvPr/>
        </p:nvGrpSpPr>
        <p:grpSpPr>
          <a:xfrm>
            <a:off x="162559" y="284480"/>
            <a:ext cx="2912237" cy="638056"/>
            <a:chOff x="162559" y="284480"/>
            <a:chExt cx="2912237" cy="638056"/>
          </a:xfrm>
        </p:grpSpPr>
        <p:sp>
          <p:nvSpPr>
            <p:cNvPr id="10" name="矩形: 圆角 1"/>
            <p:cNvSpPr/>
            <p:nvPr/>
          </p:nvSpPr>
          <p:spPr>
            <a:xfrm>
              <a:off x="162559" y="284480"/>
              <a:ext cx="2912237" cy="638056"/>
            </a:xfrm>
            <a:prstGeom prst="roundRect">
              <a:avLst>
                <a:gd name="adj" fmla="val 50000"/>
              </a:avLst>
            </a:prstGeom>
            <a:gradFill>
              <a:gsLst>
                <a:gs pos="0">
                  <a:srgbClr val="F5AD14"/>
                </a:gs>
                <a:gs pos="100000">
                  <a:srgbClr val="F01D06"/>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1" name="smiling-tooth-with-hands_33918"/>
            <p:cNvSpPr>
              <a:spLocks noChangeAspect="1"/>
            </p:cNvSpPr>
            <p:nvPr/>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Arial" panose="020B0604020202020204" pitchFamily="34" charset="0"/>
                <a:ea typeface="思源黑体 CN Medium" panose="020B0600000000000000" pitchFamily="34" charset="-122"/>
                <a:sym typeface="Arial" panose="020B0604020202020204" pitchFamily="34" charset="0"/>
              </a:endParaRPr>
            </a:p>
          </p:txBody>
        </p:sp>
        <p:sp>
          <p:nvSpPr>
            <p:cNvPr id="12" name="文本框 11"/>
            <p:cNvSpPr txBox="1"/>
            <p:nvPr/>
          </p:nvSpPr>
          <p:spPr>
            <a:xfrm>
              <a:off x="835052" y="325761"/>
              <a:ext cx="1988535" cy="584775"/>
            </a:xfrm>
            <a:prstGeom prst="rect">
              <a:avLst/>
            </a:prstGeom>
            <a:noFill/>
          </p:spPr>
          <p:txBody>
            <a:bodyPr wrap="square" rtlCol="0">
              <a:spAutoFit/>
            </a:bodyPr>
            <a:lstStyle/>
            <a:p>
              <a:pPr lvl="0" algn="dist">
                <a:defRPr/>
              </a:pPr>
              <a:r>
                <a:rPr lang="zh-CN" altLang="en-US" sz="3200" dirty="0">
                  <a:solidFill>
                    <a:prstClr val="white"/>
                  </a:solidFill>
                  <a:latin typeface="Arial" panose="020B0604020202020204" pitchFamily="34" charset="0"/>
                  <a:ea typeface="思源黑体 CN Medium" panose="020B0600000000000000" pitchFamily="34" charset="-122"/>
                  <a:sym typeface="Arial" panose="020B0604020202020204" pitchFamily="34" charset="0"/>
                </a:rPr>
                <a:t>课文解析</a:t>
              </a:r>
            </a:p>
          </p:txBody>
        </p:sp>
      </p:gr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57"/>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Words>
  <Application>Microsoft Office PowerPoint</Application>
  <PresentationFormat>宽屏</PresentationFormat>
  <Paragraphs>86</Paragraphs>
  <Slides>13</Slides>
  <Notes>13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Calibri</vt:lpstr>
      <vt:lpstr>OPPOSans R</vt:lpstr>
      <vt:lpstr>FandolFang R</vt:lpstr>
      <vt:lpstr>Arial</vt:lpstr>
      <vt:lpstr>宋体</vt:lpstr>
      <vt:lpstr>微软雅黑</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2020-10-19T02:43:00Z</dcterms:created>
  <dcterms:modified xsi:type="dcterms:W3CDTF">2023-01-16T16:24:14Z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384B1877EF844E7E902E00D2F19EFE3D</vt:lpwstr>
  </property>
  <property fmtid="{A09F084E-AD41-489F-8076-AA5BE3082BCA}" pid="100">
    <vt:ui4>5</vt:ui4>
  </property>
  <property fmtid="{64440492-4C8B-11D1-8B70-080036B11A03}" pid="11">
    <vt:lpwstr>www.2ppt.com-爱PPT提供资源下载</vt:lpwstr>
  </property>
</Properties>
</file>