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7" r:id="rId3"/>
    <p:sldId id="278" r:id="rId4"/>
    <p:sldId id="304" r:id="rId5"/>
    <p:sldId id="306" r:id="rId6"/>
    <p:sldId id="305" r:id="rId7"/>
    <p:sldId id="307" r:id="rId8"/>
    <p:sldId id="279" r:id="rId9"/>
    <p:sldId id="301" r:id="rId10"/>
    <p:sldId id="311" r:id="rId11"/>
    <p:sldId id="312" r:id="rId12"/>
    <p:sldId id="280" r:id="rId13"/>
    <p:sldId id="303" r:id="rId14"/>
    <p:sldId id="281" r:id="rId15"/>
    <p:sldId id="30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685" autoAdjust="0"/>
  </p:normalViewPr>
  <p:slideViewPr>
    <p:cSldViewPr snapToGrid="0">
      <p:cViewPr>
        <p:scale>
          <a:sx n="100" d="100"/>
          <a:sy n="100" d="100"/>
        </p:scale>
        <p:origin x="-192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CEA54-BE4E-4D00-AB9F-AC865AA99DE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8B9F-DB70-488C-9D02-4FD250C11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8B9F-DB70-488C-9D02-4FD250C1130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6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158354" y="1728789"/>
            <a:ext cx="88141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6000" b="1" dirty="0">
                <a:latin typeface="Times New Roman" panose="02020603050405020304" pitchFamily="18" charset="0"/>
              </a:rPr>
              <a:t>In the kitchen</a:t>
            </a:r>
            <a:endParaRPr lang="zh-CN" altLang="zh-C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90355" y="3087351"/>
            <a:ext cx="3561665" cy="263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8810" y="347345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第二课时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0" y="595813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5125" y="642938"/>
            <a:ext cx="264570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  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Expand</a:t>
            </a:r>
            <a:endParaRPr lang="en-US" altLang="zh-CN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41991" y="1357314"/>
            <a:ext cx="6719776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500" b="1" dirty="0">
                <a:latin typeface="Times New Roman" panose="02020603050405020304" pitchFamily="18" charset="0"/>
              </a:rPr>
              <a:t>Good</a:t>
            </a:r>
            <a:r>
              <a:rPr lang="zh-CN" altLang="en-US" sz="4500" b="1" dirty="0">
                <a:latin typeface="Times New Roman" panose="02020603050405020304" pitchFamily="18" charset="0"/>
              </a:rPr>
              <a:t>的一词多用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6860" y="2349893"/>
            <a:ext cx="824183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1.Good thing...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还好，幸好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......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在美语当中若要表达中文里“还好，幸好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......”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的语气，你就可以用“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thing...”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做开头。这个句型非常简单又好用，你只要在“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thing”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后面加上完整的句子就可以。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0313" y="587523"/>
            <a:ext cx="229264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  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Expand</a:t>
            </a:r>
            <a:endParaRPr lang="en-US" altLang="zh-CN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775637" y="1357314"/>
            <a:ext cx="5028785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500" b="1" dirty="0">
                <a:latin typeface="Times New Roman" panose="02020603050405020304" pitchFamily="18" charset="0"/>
              </a:rPr>
              <a:t>Good</a:t>
            </a:r>
            <a:r>
              <a:rPr lang="zh-CN" altLang="en-US" sz="4500" b="1" dirty="0">
                <a:latin typeface="Times New Roman" panose="02020603050405020304" pitchFamily="18" charset="0"/>
              </a:rPr>
              <a:t>的一词多用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76300" y="2609851"/>
            <a:ext cx="774144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2.There is nothing good playing.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没好电影可看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这里的“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There’s nothing good playing.”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是接着问句而来的，指的是“没有好电影可看。”同样地，若是电视上没有好节目可看，你就可以说“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There’s nothing good on TV.”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062038" y="1443039"/>
            <a:ext cx="557569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6071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1528762" y="2770188"/>
            <a:ext cx="1199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quick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8" name="矩形 2"/>
          <p:cNvSpPr>
            <a:spLocks noChangeArrowheads="1"/>
          </p:cNvSpPr>
          <p:nvPr/>
        </p:nvSpPr>
        <p:spPr bwMode="auto">
          <a:xfrm>
            <a:off x="1528762" y="1882775"/>
            <a:ext cx="10855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wear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19" name="矩形 3"/>
          <p:cNvSpPr>
            <a:spLocks noChangeArrowheads="1"/>
          </p:cNvSpPr>
          <p:nvPr/>
        </p:nvSpPr>
        <p:spPr bwMode="auto">
          <a:xfrm>
            <a:off x="3567112" y="1843088"/>
            <a:ext cx="14045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golden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320" name="矩形 4"/>
          <p:cNvSpPr>
            <a:spLocks noChangeArrowheads="1"/>
          </p:cNvSpPr>
          <p:nvPr/>
        </p:nvSpPr>
        <p:spPr bwMode="auto">
          <a:xfrm>
            <a:off x="1513285" y="3436939"/>
            <a:ext cx="49375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 eat with a knife and a fork.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895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163116" y="1196976"/>
            <a:ext cx="4339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按照要求改写句子。</a:t>
            </a:r>
          </a:p>
        </p:txBody>
      </p:sp>
      <p:sp>
        <p:nvSpPr>
          <p:cNvPr id="16388" name="矩形 5"/>
          <p:cNvSpPr>
            <a:spLocks noChangeArrowheads="1"/>
          </p:cNvSpPr>
          <p:nvPr/>
        </p:nvSpPr>
        <p:spPr bwMode="auto">
          <a:xfrm>
            <a:off x="221558" y="1731031"/>
            <a:ext cx="9786938" cy="445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1.There is 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some peach juice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fridge.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（对划线部分提问）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_____________________________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2.He is flying kites in the field.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（改成一般疑问句并作肯定否定回答）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______________________________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3.We are doing some shopping.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（根据问句写出答句）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_____________________________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4.How many days are there is a week?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（根据实际情况回答问题）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_____________________________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389" name="矩形 6"/>
          <p:cNvSpPr>
            <a:spLocks noChangeArrowheads="1"/>
          </p:cNvSpPr>
          <p:nvPr/>
        </p:nvSpPr>
        <p:spPr bwMode="auto">
          <a:xfrm>
            <a:off x="964407" y="2314576"/>
            <a:ext cx="3732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What's in the bookcase?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390" name="矩形 7"/>
          <p:cNvSpPr>
            <a:spLocks noChangeArrowheads="1"/>
          </p:cNvSpPr>
          <p:nvPr/>
        </p:nvSpPr>
        <p:spPr bwMode="auto">
          <a:xfrm>
            <a:off x="542996" y="3415521"/>
            <a:ext cx="79195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he flying kites in the field? Yes, he is. / No, he isn't.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391" name="矩形 8"/>
          <p:cNvSpPr>
            <a:spLocks noChangeArrowheads="1"/>
          </p:cNvSpPr>
          <p:nvPr/>
        </p:nvSpPr>
        <p:spPr bwMode="auto">
          <a:xfrm>
            <a:off x="600525" y="4554224"/>
            <a:ext cx="327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What are you doing?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392" name="矩形 9"/>
          <p:cNvSpPr>
            <a:spLocks noChangeArrowheads="1"/>
          </p:cNvSpPr>
          <p:nvPr/>
        </p:nvSpPr>
        <p:spPr bwMode="auto">
          <a:xfrm>
            <a:off x="741123" y="5568301"/>
            <a:ext cx="25442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There are seven.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434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87070" y="5568301"/>
            <a:ext cx="956930" cy="126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9" name="矩形 9"/>
          <p:cNvSpPr>
            <a:spLocks noChangeArrowheads="1"/>
          </p:cNvSpPr>
          <p:nvPr/>
        </p:nvSpPr>
        <p:spPr bwMode="auto">
          <a:xfrm>
            <a:off x="246460" y="1209676"/>
            <a:ext cx="614243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问句答句配对连线</a:t>
            </a:r>
          </a:p>
        </p:txBody>
      </p:sp>
      <p:sp>
        <p:nvSpPr>
          <p:cNvPr id="14340" name="矩形 10"/>
          <p:cNvSpPr>
            <a:spLocks noChangeArrowheads="1"/>
          </p:cNvSpPr>
          <p:nvPr/>
        </p:nvSpPr>
        <p:spPr bwMode="auto">
          <a:xfrm>
            <a:off x="0" y="2108872"/>
            <a:ext cx="9165707" cy="390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A                                                                                 B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many boys are there in the playground?             a. Yes, there are.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Do you like eating meat?                                             b. There are three.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Is there any juice in the glass?                                     c. Yes, there is.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is the meat?                                                         d. It’s nice.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Are there any eggs in the fridge?                                 e. No, I don’t.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like vegetable.                                                            f. Me too.</a:t>
            </a:r>
            <a:endParaRPr lang="zh-CN" altLang="en-US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4341" name="直接连接符 2"/>
          <p:cNvCxnSpPr>
            <a:cxnSpLocks noChangeShapeType="1"/>
          </p:cNvCxnSpPr>
          <p:nvPr/>
        </p:nvCxnSpPr>
        <p:spPr bwMode="auto">
          <a:xfrm>
            <a:off x="5519737" y="3027364"/>
            <a:ext cx="682229" cy="446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直接连接符 13"/>
          <p:cNvCxnSpPr>
            <a:cxnSpLocks noChangeShapeType="1"/>
          </p:cNvCxnSpPr>
          <p:nvPr/>
        </p:nvCxnSpPr>
        <p:spPr bwMode="auto">
          <a:xfrm flipV="1">
            <a:off x="2722960" y="5901070"/>
            <a:ext cx="3408759" cy="8698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直接连接符 15"/>
          <p:cNvCxnSpPr>
            <a:cxnSpLocks noChangeShapeType="1"/>
          </p:cNvCxnSpPr>
          <p:nvPr/>
        </p:nvCxnSpPr>
        <p:spPr bwMode="auto">
          <a:xfrm>
            <a:off x="3646885" y="3659188"/>
            <a:ext cx="2626519" cy="18399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直接连接符 16"/>
          <p:cNvCxnSpPr>
            <a:cxnSpLocks noChangeShapeType="1"/>
          </p:cNvCxnSpPr>
          <p:nvPr/>
        </p:nvCxnSpPr>
        <p:spPr bwMode="auto">
          <a:xfrm>
            <a:off x="2937272" y="4886325"/>
            <a:ext cx="319444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直接连接符 17"/>
          <p:cNvCxnSpPr>
            <a:cxnSpLocks noChangeShapeType="1"/>
          </p:cNvCxnSpPr>
          <p:nvPr/>
        </p:nvCxnSpPr>
        <p:spPr bwMode="auto">
          <a:xfrm flipV="1">
            <a:off x="4298156" y="3038476"/>
            <a:ext cx="1824038" cy="2208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直接连接符 18"/>
          <p:cNvCxnSpPr>
            <a:cxnSpLocks noChangeShapeType="1"/>
          </p:cNvCxnSpPr>
          <p:nvPr/>
        </p:nvCxnSpPr>
        <p:spPr bwMode="auto">
          <a:xfrm flipV="1">
            <a:off x="4082653" y="4225926"/>
            <a:ext cx="2119313" cy="60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6099"/>
            <a:ext cx="291489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903685" y="2092326"/>
            <a:ext cx="6972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/>
              <a:t>Talk about your favorite fruits.</a:t>
            </a:r>
            <a:endParaRPr lang="zh-CN" altLang="en-US" sz="3600" b="1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9161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6"/>
          <p:cNvSpPr>
            <a:spLocks noChangeArrowheads="1"/>
          </p:cNvSpPr>
          <p:nvPr/>
        </p:nvSpPr>
        <p:spPr bwMode="auto">
          <a:xfrm>
            <a:off x="97631" y="1531938"/>
            <a:ext cx="6487716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is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Liutao’s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father cooking? 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How’s the meat?</a:t>
            </a:r>
            <a:endParaRPr lang="zh-CN" altLang="zh-CN" sz="36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is his mother cooking? 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How is the soup?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0768" y="3072808"/>
            <a:ext cx="3663232" cy="298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394097" y="1073151"/>
            <a:ext cx="829032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quick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 [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kwik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形容词，意为“快的，迅速的。”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These cakes are very quick and easy to make.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这些蛋糕做起来又简单又快。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快点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en-US" altLang="zh-CN" sz="2800" dirty="0">
                <a:sym typeface="+mn-ea"/>
              </a:rPr>
              <a:t>________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2914650" y="5722938"/>
            <a:ext cx="149912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be quick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410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3448" y="3046414"/>
            <a:ext cx="2282428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364332" y="1163639"/>
            <a:ext cx="6836569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wear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[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wɛə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动词，意为穿着。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king isn’t wearing any clothes. 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国王没有穿衣服。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He often ____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wear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black coat.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2399110" y="5978526"/>
            <a:ext cx="1021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wears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0775" y="0"/>
            <a:ext cx="2896196" cy="351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561976" y="1571625"/>
            <a:ext cx="623292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golden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[ˈ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ɡəuldən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形容词，意为“金色的”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golden sun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一轮金色的太阳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金发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</a:t>
            </a:r>
            <a:r>
              <a:rPr lang="en-US" altLang="zh-CN" sz="28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199" name="矩形 5"/>
          <p:cNvSpPr>
            <a:spLocks noChangeArrowheads="1"/>
          </p:cNvSpPr>
          <p:nvPr/>
        </p:nvSpPr>
        <p:spPr bwMode="auto">
          <a:xfrm>
            <a:off x="2772966" y="5022851"/>
            <a:ext cx="21276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golden hair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4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9294" y="2255838"/>
            <a:ext cx="2553891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3250"/>
            <a:ext cx="2799796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208083" y="1717725"/>
            <a:ext cx="872326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eat with a knife and a fork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我用刀和叉吃饭。</a:t>
            </a:r>
            <a:endParaRPr lang="zh-CN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eat with...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为固定词组，意为“用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吃饭”。</a:t>
            </a:r>
          </a:p>
          <a:p>
            <a:pPr eaLnBrk="0" hangingPunct="0">
              <a:lnSpc>
                <a:spcPct val="2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usually eats with spoons.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50000"/>
              </a:lnSpc>
              <a:buFontTx/>
              <a:buNone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选择合适的介词填空：</a:t>
            </a:r>
            <a:endParaRPr lang="en-US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 usually eats____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with / on</a:t>
            </a:r>
            <a:r>
              <a:rPr lang="zh-CN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chopsticks.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2695010" y="4855658"/>
            <a:ext cx="8226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with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9221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98357" y="3520690"/>
            <a:ext cx="2450059" cy="244435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1963"/>
            <a:ext cx="2767898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252412" y="1284289"/>
            <a:ext cx="769108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Through our little town.</a:t>
            </a:r>
            <a:r>
              <a:rPr lang="zh-CN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经过我们的小镇。</a:t>
            </a:r>
            <a:endParaRPr lang="zh-CN" altLang="zh-CN" sz="3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through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作介词，意为从一端到另一端。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doctor pushed his way through the crowd.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医生挤进人群。</a:t>
            </a: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穿过这座城市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____________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3659844" y="5029218"/>
            <a:ext cx="253627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through this city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819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0208" y="4465674"/>
            <a:ext cx="2703792" cy="208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1086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86916" y="1447800"/>
            <a:ext cx="4572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Quick, the queen is coming.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快，王后来了。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Through our little town.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经过我们的小镇。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Quick, the queen is coming.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快，王后来了。</a:t>
            </a:r>
          </a:p>
        </p:txBody>
      </p:sp>
      <p:sp>
        <p:nvSpPr>
          <p:cNvPr id="2" name="矩形 1"/>
          <p:cNvSpPr/>
          <p:nvPr/>
        </p:nvSpPr>
        <p:spPr>
          <a:xfrm>
            <a:off x="4798468" y="1445253"/>
            <a:ext cx="45720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Wearing her golden crown. 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戴着她金色的王冠。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eat with chopsticks.      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我用筷子吃饭。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eat with a knife and a fork.       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我用刀和叉吃饭。</a:t>
            </a:r>
          </a:p>
        </p:txBody>
      </p:sp>
      <p:pic>
        <p:nvPicPr>
          <p:cNvPr id="9220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82466" y="4752753"/>
            <a:ext cx="2076450" cy="2105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 txBox="1">
            <a:spLocks noChangeArrowheads="1"/>
          </p:cNvSpPr>
          <p:nvPr/>
        </p:nvSpPr>
        <p:spPr bwMode="auto">
          <a:xfrm>
            <a:off x="253604" y="584201"/>
            <a:ext cx="1793081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0242" name="矩形 3"/>
          <p:cNvSpPr>
            <a:spLocks noChangeArrowheads="1"/>
          </p:cNvSpPr>
          <p:nvPr/>
        </p:nvSpPr>
        <p:spPr bwMode="auto">
          <a:xfrm>
            <a:off x="183356" y="1627880"/>
            <a:ext cx="6669881" cy="3904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</a:t>
            </a:r>
            <a:r>
              <a:rPr lang="zh-CN" altLang="zh-CN" sz="2400" dirty="0"/>
              <a:t>在中餐餐桌上，一般有盘、碗、碟、匙、筷、杯。其中筷子是中餐的主要特征。而在西餐餐桌上，一般摆有三副刀叉及匙.在欧洲，当右手握刀左手拿叉切好东西后，直接就用左手叉起食物送入嘴中，这是可以被接受的，但到了美国，就不可以了，应放下刀子，将叉子交到右手，再用右手叉起食物。 </a:t>
            </a:r>
          </a:p>
        </p:txBody>
      </p:sp>
      <p:pic>
        <p:nvPicPr>
          <p:cNvPr id="1024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3237" y="3375025"/>
            <a:ext cx="2290763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Microsoft Office PowerPoint</Application>
  <PresentationFormat>全屏显示(4:3)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Unit 6 </vt:lpstr>
      <vt:lpstr>Introduce</vt:lpstr>
      <vt:lpstr>Words</vt:lpstr>
      <vt:lpstr>Words</vt:lpstr>
      <vt:lpstr>Words</vt:lpstr>
      <vt:lpstr>Expressions</vt:lpstr>
      <vt:lpstr>Expressions</vt:lpstr>
      <vt:lpstr>Dialogue</vt:lpstr>
      <vt:lpstr>PowerPoint 演示文稿</vt:lpstr>
      <vt:lpstr>  Expand</vt:lpstr>
      <vt:lpstr>  Expand</vt:lpstr>
      <vt:lpstr>Summary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2023-01-16T16:24:24Z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8CB1BC5D8BDA443DAB90614BCECCCF83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