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9676-BE5C-45C9-9E97-B90CAD50CF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4609F-EC0D-4343-A1F1-13B6C5AC09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4609F-EC0D-4343-A1F1-13B6C5AC09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F3ABB-59AE-420D-9CB6-5B3D2286162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F838-B506-40EB-A1CD-3B09D93A228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FD060-F313-482F-851E-B55C68B65E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858BC-C000-45C3-90D1-AEA9954D81F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2CBFB-431A-4CDD-B702-24D6FA83AA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DA6B1-7654-4BF7-AE8C-5E9F78328F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8BCBE-A6B1-44C1-8F38-AEDA4F5A1A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F1E3-5D90-4325-8F18-9C58868072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DCB15-2EC4-4759-AA5A-CF5821BB480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792EA-B46B-4F4C-B91C-DEB4EAB735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49F5-FC23-4DA2-A59E-2770525E62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A9DE0F6-ADEE-42E6-A4E3-A5F58E0876A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86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kern="10" dirty="0" smtClean="0">
                <a:ln w="12700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0066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Welcome to the unit</a:t>
            </a:r>
            <a:endParaRPr lang="zh-CN" altLang="en-US" sz="3600" b="1" kern="10" dirty="0">
              <a:ln w="12700">
                <a:solidFill>
                  <a:srgbClr val="000000"/>
                </a:solidFill>
                <a:round/>
              </a:ln>
              <a:gradFill rotWithShape="0">
                <a:gsLst>
                  <a:gs pos="0">
                    <a:srgbClr val="0066FF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91440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kern="10" spc="-360" dirty="0" smtClean="0">
                <a:ln w="12700">
                  <a:solidFill>
                    <a:srgbClr val="000099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6</a:t>
            </a:r>
            <a:r>
              <a:rPr lang="en-US" altLang="zh-CN" sz="7200" b="1" kern="10" spc="-360" dirty="0" smtClean="0">
                <a:ln w="12700">
                  <a:solidFill>
                    <a:srgbClr val="000099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8000" b="1" kern="10" spc="-360" dirty="0" smtClean="0">
                <a:ln w="12700">
                  <a:solidFill>
                    <a:srgbClr val="000099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Sunshine for all</a:t>
            </a:r>
            <a:endParaRPr lang="zh-CN" altLang="en-US" sz="8000" b="1" kern="10" spc="-360" dirty="0">
              <a:ln w="12700">
                <a:solidFill>
                  <a:srgbClr val="000099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FF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86011" y="539714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971550" y="2706688"/>
            <a:ext cx="748823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8000"/>
                </a:solidFill>
              </a:rPr>
              <a:t>Have you ever been a volunteer?</a:t>
            </a:r>
            <a:endParaRPr lang="zh-CN" altLang="en-US" sz="3600" b="1" dirty="0">
              <a:solidFill>
                <a:srgbClr val="008000"/>
              </a:solidFill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8000"/>
                </a:solidFill>
              </a:rPr>
              <a:t>Have you ever helped people who need help?</a:t>
            </a:r>
            <a:endParaRPr lang="zh-CN" altLang="en-US" sz="3600" b="1" dirty="0">
              <a:solidFill>
                <a:srgbClr val="008000"/>
              </a:solidFill>
            </a:endParaRPr>
          </a:p>
        </p:txBody>
      </p:sp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2413000" y="1123950"/>
            <a:ext cx="4319588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chemeClr val="accent1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Free talk</a:t>
            </a:r>
            <a:endParaRPr lang="zh-CN" altLang="en-US" sz="3600" b="1" kern="10" dirty="0">
              <a:ln w="9525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chemeClr val="accent1"/>
                  </a:gs>
                  <a:gs pos="100000">
                    <a:srgbClr val="FF99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671638"/>
            <a:ext cx="8229600" cy="4421187"/>
          </a:xfrm>
          <a:noFill/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9900CC"/>
                </a:solidFill>
              </a:rPr>
              <a:t>The Class 1, Grade 8 students have found some pictures of people who need help. Write the correct words under them. Then put a tick in the boxes if you have ever helped these people.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11188" y="927100"/>
            <a:ext cx="4740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4000" b="1" i="1" dirty="0">
                <a:solidFill>
                  <a:srgbClr val="A50021"/>
                </a:solidFill>
                <a:latin typeface="Times New Roman" panose="02020603050405020304" pitchFamily="18" charset="0"/>
              </a:rPr>
              <a:t>People who need help</a:t>
            </a:r>
            <a:endParaRPr lang="zh-CN" altLang="en-US" sz="4000" b="1" i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Welcom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205038"/>
            <a:ext cx="3744913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3" descr="Welcom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08188"/>
            <a:ext cx="381635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93713" y="5013325"/>
            <a:ext cx="379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 ________ person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283200" y="4948238"/>
            <a:ext cx="310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 _____ person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98538" y="5013325"/>
            <a:ext cx="180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disabled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724525" y="4948238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poor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23850" y="1150938"/>
            <a:ext cx="84963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blind, deaf, disabled, elderly, homeless, poor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/>
      <p:bldP spid="83974" grpId="0"/>
      <p:bldP spid="839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Welcom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357563"/>
            <a:ext cx="3449638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Welcom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3500438"/>
            <a:ext cx="31686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Welcom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8850" y="188913"/>
            <a:ext cx="3522663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Welcom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3" y="117475"/>
            <a:ext cx="3233737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874713" y="2701925"/>
            <a:ext cx="310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 _____ person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945063" y="2701925"/>
            <a:ext cx="358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an ______ person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554663" y="2716213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elderly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954088" y="5805488"/>
            <a:ext cx="193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homeless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5267325" y="5740400"/>
            <a:ext cx="271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_____ people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5411788" y="5740400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deaf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587375" y="5811838"/>
            <a:ext cx="379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 ________ person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306513" y="2708275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blind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9" grpId="0"/>
      <p:bldP spid="85000" grpId="0"/>
      <p:bldP spid="85001" grpId="0"/>
      <p:bldP spid="85002" grpId="0"/>
      <p:bldP spid="85003" grpId="0"/>
      <p:bldP spid="85004" grpId="0"/>
      <p:bldP spid="850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647700" y="757238"/>
            <a:ext cx="80279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9900CC"/>
                </a:solidFill>
              </a:rPr>
              <a:t>Amy and Daniel are talking about people who need help. Listen to the recording and answer the following question</a:t>
            </a:r>
            <a:r>
              <a:rPr lang="zh-CN" altLang="en-US" sz="3600" b="1" dirty="0">
                <a:solidFill>
                  <a:srgbClr val="9900CC"/>
                </a:solidFill>
              </a:rPr>
              <a:t>：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61975" y="3787775"/>
            <a:ext cx="710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dirty="0"/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How can we help homeless people?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84213" y="4429125"/>
            <a:ext cx="6985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Give them food and clothes.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Write to the local government.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16013" y="1773238"/>
            <a:ext cx="698341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9900CC"/>
                </a:solidFill>
              </a:rPr>
              <a:t>Work in pairs and discuss the people in Part A. 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9900CC"/>
                </a:solidFill>
              </a:rPr>
              <a:t>Use the conversation below as a model.</a:t>
            </a:r>
            <a:endParaRPr lang="zh-CN" altLang="en-US" sz="36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0763" cy="6191250"/>
          </a:xfrm>
          <a:noFill/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Amy:</a:t>
            </a:r>
            <a:r>
              <a:rPr lang="en-US" altLang="zh-CN" sz="3400" b="1" dirty="0">
                <a:latin typeface="Times New Roman" panose="02020603050405020304" pitchFamily="18" charset="0"/>
              </a:rPr>
              <a:t> What are homeless people, Daniel?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Daniel:</a:t>
            </a:r>
            <a:r>
              <a:rPr lang="en-US" altLang="zh-CN" sz="3400" b="1" dirty="0">
                <a:latin typeface="Times New Roman" panose="02020603050405020304" pitchFamily="18" charset="0"/>
              </a:rPr>
              <a:t> Homeless people don’t have their own places to live.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Amy:</a:t>
            </a:r>
            <a:r>
              <a:rPr lang="en-US" altLang="zh-CN" sz="3400" b="1" dirty="0">
                <a:latin typeface="Times New Roman" panose="02020603050405020304" pitchFamily="18" charset="0"/>
              </a:rPr>
              <a:t> How can we help homeless people?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Daniel:</a:t>
            </a:r>
            <a:r>
              <a:rPr lang="en-US" altLang="zh-CN" sz="3400" b="1" dirty="0">
                <a:latin typeface="Times New Roman" panose="02020603050405020304" pitchFamily="18" charset="0"/>
              </a:rPr>
              <a:t> We can give them food and clothes.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Amy:</a:t>
            </a:r>
            <a:r>
              <a:rPr lang="en-US" altLang="zh-CN" sz="3400" b="1" dirty="0">
                <a:latin typeface="Times New Roman" panose="02020603050405020304" pitchFamily="18" charset="0"/>
              </a:rPr>
              <a:t> Are there any other ways to help them?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Daniel:</a:t>
            </a:r>
            <a:r>
              <a:rPr lang="en-US" altLang="zh-CN" sz="3400" b="1" dirty="0">
                <a:latin typeface="Times New Roman" panose="02020603050405020304" pitchFamily="18" charset="0"/>
              </a:rPr>
              <a:t> Yes. We can write to the local government. They can provide special places for homeless people to stay.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2997200"/>
            <a:ext cx="7416800" cy="187166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9900CC"/>
                </a:solidFill>
              </a:rPr>
              <a:t>Would Eddie and Hobo like to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9900CC"/>
                </a:solidFill>
              </a:rPr>
              <a:t>help people in need?</a:t>
            </a:r>
            <a:endParaRPr lang="zh-CN" altLang="en-US" sz="4000" b="1">
              <a:solidFill>
                <a:srgbClr val="9900CC"/>
              </a:solidFill>
            </a:endParaRPr>
          </a:p>
        </p:txBody>
      </p:sp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2409825" y="1341438"/>
            <a:ext cx="4394200" cy="1225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Free talk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gradFill rotWithShape="1">
                <a:gsLst>
                  <a:gs pos="0">
                    <a:schemeClr val="accent1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7488237" cy="782637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9900CC"/>
                </a:solidFill>
              </a:rPr>
              <a:t>Listen and answer the questions.</a:t>
            </a:r>
            <a:endParaRPr lang="zh-CN" altLang="en-US" sz="3600" b="1">
              <a:solidFill>
                <a:srgbClr val="9900CC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263650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What is Hobo doing?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Will Eddie support him?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How does Hobo want Eddie to help?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19113" y="1965325"/>
            <a:ext cx="7688262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He is training to be a volunteer for the Olympic Games.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38163" y="4135438"/>
            <a:ext cx="25209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Yes, he will.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19113" y="5502275"/>
            <a:ext cx="80962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He needs some more food to eat at work.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1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  <a:noFill/>
        </p:spPr>
        <p:txBody>
          <a:bodyPr/>
          <a:lstStyle/>
          <a:p>
            <a:pPr marL="441325" indent="-44132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1. I’m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training</a:t>
            </a:r>
            <a:r>
              <a:rPr lang="en-US" altLang="zh-CN" sz="3600" b="1" dirty="0">
                <a:latin typeface="Times New Roman" panose="02020603050405020304" pitchFamily="18" charset="0"/>
              </a:rPr>
              <a:t> to be a volunteer for the Olympic Games.</a:t>
            </a: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train 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训练；培训</a:t>
            </a: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e.g. If you 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train </a:t>
            </a:r>
            <a:r>
              <a:rPr lang="en-US" altLang="zh-CN" sz="3600" b="1" dirty="0">
                <a:latin typeface="Times New Roman" panose="02020603050405020304" pitchFamily="18" charset="0"/>
              </a:rPr>
              <a:t>hard, you'll make a </a:t>
            </a:r>
          </a:p>
          <a:p>
            <a:pPr marL="441325" indent="-441325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good footballer.  </a:t>
            </a:r>
          </a:p>
          <a:p>
            <a:pPr marL="1246505" lvl="1" indent="-53340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你要刻苦训练就能成为优秀的足球运动员。</a:t>
            </a:r>
          </a:p>
        </p:txBody>
      </p:sp>
      <p:sp>
        <p:nvSpPr>
          <p:cNvPr id="92163" name="WordArt 3"/>
          <p:cNvSpPr>
            <a:spLocks noChangeArrowheads="1" noChangeShapeType="1" noTextEdit="1"/>
          </p:cNvSpPr>
          <p:nvPr/>
        </p:nvSpPr>
        <p:spPr bwMode="auto">
          <a:xfrm>
            <a:off x="2051050" y="476250"/>
            <a:ext cx="51117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9400ED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Language points</a:t>
            </a:r>
            <a:endParaRPr lang="zh-CN" altLang="en-US" sz="3600" b="1" kern="10" dirty="0">
              <a:ln w="127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9400ED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olym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588" y="1671638"/>
            <a:ext cx="5329237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47700" y="4899025"/>
            <a:ext cx="79565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We should </a:t>
            </a: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support</a:t>
            </a:r>
            <a:r>
              <a:rPr lang="zh-CN" alt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our national athletes at </a:t>
            </a: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the Olympic Games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044575" y="4371975"/>
            <a:ext cx="712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the Olympic Games = the Olympics</a:t>
            </a:r>
            <a:endParaRPr lang="zh-CN" altLang="en-US" sz="3600" i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3" name="WordArt 5"/>
          <p:cNvSpPr>
            <a:spLocks noChangeArrowheads="1" noChangeShapeType="1" noTextEdit="1"/>
          </p:cNvSpPr>
          <p:nvPr/>
        </p:nvSpPr>
        <p:spPr bwMode="auto">
          <a:xfrm>
            <a:off x="2916238" y="333375"/>
            <a:ext cx="3382962" cy="9366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3333CC"/>
                  </a:solidFill>
                  <a:round/>
                </a:ln>
                <a:gradFill rotWithShape="1">
                  <a:gsLst>
                    <a:gs pos="0">
                      <a:srgbClr val="9900CC">
                        <a:alpha val="50000"/>
                      </a:srgbClr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rPr>
              <a:t>New words</a:t>
            </a:r>
            <a:endParaRPr lang="zh-CN" altLang="en-US" sz="3600" b="1" kern="10" dirty="0">
              <a:ln w="12700">
                <a:solidFill>
                  <a:srgbClr val="3333CC"/>
                </a:solidFill>
                <a:round/>
              </a:ln>
              <a:gradFill rotWithShape="1">
                <a:gsLst>
                  <a:gs pos="0">
                    <a:srgbClr val="9900CC">
                      <a:alpha val="50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  <p:bldP spid="7373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87338" y="692150"/>
            <a:ext cx="84613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algn="l">
              <a:tabLst>
                <a:tab pos="1249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42900" algn="l">
              <a:tabLst>
                <a:tab pos="1249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5900" indent="-342900" algn="l">
              <a:tabLst>
                <a:tab pos="1249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08505" indent="-342900" algn="l">
              <a:tabLst>
                <a:tab pos="1249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30475" indent="-342900" algn="l">
              <a:tabLst>
                <a:tab pos="1249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87675" indent="-342900" fontAlgn="base">
              <a:spcBef>
                <a:spcPct val="0"/>
              </a:spcBef>
              <a:spcAft>
                <a:spcPct val="0"/>
              </a:spcAft>
              <a:tabLst>
                <a:tab pos="1249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44875" indent="-342900" fontAlgn="base">
              <a:spcBef>
                <a:spcPct val="0"/>
              </a:spcBef>
              <a:spcAft>
                <a:spcPct val="0"/>
              </a:spcAft>
              <a:tabLst>
                <a:tab pos="1249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02075" indent="-342900" fontAlgn="base">
              <a:spcBef>
                <a:spcPct val="0"/>
              </a:spcBef>
              <a:spcAft>
                <a:spcPct val="0"/>
              </a:spcAft>
              <a:tabLst>
                <a:tab pos="1249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59275" indent="-342900" fontAlgn="base">
              <a:spcBef>
                <a:spcPct val="0"/>
              </a:spcBef>
              <a:spcAft>
                <a:spcPct val="0"/>
              </a:spcAft>
              <a:tabLst>
                <a:tab pos="12490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meaningful to do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for the Olympics.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meaningful to do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for sb.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为某人做某事是有意义的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meaningful to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something for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in poor areas.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为贫困地区孩子做些事是很有意义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的。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117600" y="712788"/>
            <a:ext cx="68389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3</a:t>
            </a:r>
            <a:r>
              <a:rPr lang="en-US" sz="3600" b="1" dirty="0">
                <a:latin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want you to </a:t>
            </a:r>
            <a:r>
              <a:rPr lang="en-US" sz="3600" b="1" dirty="0">
                <a:latin typeface="Times New Roman" panose="02020603050405020304" pitchFamily="18" charset="0"/>
              </a:rPr>
              <a:t>help me.     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want sb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to do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想要某人做某事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sz="3600" b="1" dirty="0">
                <a:latin typeface="Times New Roman" panose="02020603050405020304" pitchFamily="18" charset="0"/>
              </a:rPr>
              <a:t>e.g.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sz="3600" b="1" dirty="0">
                <a:latin typeface="Times New Roman" panose="02020603050405020304" pitchFamily="18" charset="0"/>
              </a:rPr>
              <a:t>Parents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want us to</a:t>
            </a:r>
            <a:r>
              <a:rPr lang="en-US" sz="3600" b="1" dirty="0">
                <a:latin typeface="Times New Roman" panose="02020603050405020304" pitchFamily="18" charset="0"/>
              </a:rPr>
              <a:t> study hard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sz="3600" b="1" dirty="0">
                <a:latin typeface="Times New Roman" panose="02020603050405020304" pitchFamily="18" charset="0"/>
              </a:rPr>
              <a:t>everyday.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父母想要我们每天努力学习。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79388" y="476250"/>
            <a:ext cx="8639175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tabLst>
                <a:tab pos="1249045" algn="l"/>
                <a:tab pos="1616075" algn="l"/>
                <a:tab pos="1706245" algn="l"/>
                <a:tab pos="179832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4</a:t>
            </a:r>
            <a:r>
              <a:rPr lang="en-US" sz="3600" b="1">
                <a:latin typeface="Times New Roman" panose="02020603050405020304" pitchFamily="18" charset="0"/>
              </a:rPr>
              <a:t>.</a:t>
            </a:r>
            <a:r>
              <a:rPr lang="en-US" altLang="zh-CN" sz="3600" b="1">
                <a:latin typeface="Times New Roman" panose="02020603050405020304" pitchFamily="18" charset="0"/>
              </a:rPr>
              <a:t> I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need </a:t>
            </a:r>
            <a:r>
              <a:rPr lang="en-US" sz="3600" b="1">
                <a:latin typeface="Times New Roman" panose="02020603050405020304" pitchFamily="18" charset="0"/>
              </a:rPr>
              <a:t>some more food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to </a:t>
            </a:r>
            <a:r>
              <a:rPr lang="en-US" sz="3600" b="1">
                <a:latin typeface="Times New Roman" panose="02020603050405020304" pitchFamily="18" charset="0"/>
              </a:rPr>
              <a:t>eat </a:t>
            </a:r>
            <a:r>
              <a:rPr lang="en-US" altLang="zh-CN" sz="3600" b="1">
                <a:latin typeface="Times New Roman" panose="02020603050405020304" pitchFamily="18" charset="0"/>
              </a:rPr>
              <a:t>at work.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tabLst>
                <a:tab pos="1249045" algn="l"/>
                <a:tab pos="1616075" algn="l"/>
                <a:tab pos="1706245" algn="l"/>
                <a:tab pos="179832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(1) need sth to do sth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需要某物来做某事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tabLst>
                <a:tab pos="1249045" algn="l"/>
                <a:tab pos="1616075" algn="l"/>
                <a:tab pos="1706245" algn="l"/>
                <a:tab pos="1798320" algn="l"/>
              </a:tabLst>
            </a:pPr>
            <a:r>
              <a:rPr lang="zh-CN" altLang="en-US" sz="3600" b="1">
                <a:latin typeface="Times New Roman" panose="02020603050405020304" pitchFamily="18" charset="0"/>
              </a:rPr>
              <a:t>    </a:t>
            </a:r>
            <a:r>
              <a:rPr lang="en-US" sz="3600" b="1">
                <a:latin typeface="Times New Roman" panose="02020603050405020304" pitchFamily="18" charset="0"/>
              </a:rPr>
              <a:t>e.g. I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need</a:t>
            </a:r>
            <a:r>
              <a:rPr lang="en-US" sz="3600" b="1">
                <a:latin typeface="Times New Roman" panose="02020603050405020304" pitchFamily="18" charset="0"/>
              </a:rPr>
              <a:t> some tools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en-US" sz="3600" b="1">
                <a:latin typeface="Times New Roman" panose="02020603050405020304" pitchFamily="18" charset="0"/>
              </a:rPr>
              <a:t> finish the work.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tabLst>
                <a:tab pos="1249045" algn="l"/>
                <a:tab pos="1616075" algn="l"/>
                <a:tab pos="1706245" algn="l"/>
                <a:tab pos="179832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       </a:t>
            </a:r>
            <a:r>
              <a:rPr lang="zh-CN" altLang="en-US" sz="3600" b="1">
                <a:latin typeface="Times New Roman" panose="02020603050405020304" pitchFamily="18" charset="0"/>
              </a:rPr>
              <a:t>我需要一些工具来完成这份工作。</a:t>
            </a:r>
            <a:endParaRPr lang="en-US" sz="36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tabLst>
                <a:tab pos="1249045" algn="l"/>
                <a:tab pos="1616075" algn="l"/>
                <a:tab pos="1706245" algn="l"/>
                <a:tab pos="1798320" algn="l"/>
              </a:tabLst>
            </a:pPr>
            <a:r>
              <a:rPr lang="en-US" sz="3600" b="1">
                <a:latin typeface="Times New Roman" panose="02020603050405020304" pitchFamily="18" charset="0"/>
              </a:rPr>
              <a:t>   </a:t>
            </a:r>
            <a:r>
              <a:rPr lang="zh-CN" altLang="en-US" sz="3600" b="1">
                <a:latin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(2) some more food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更多一些食物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tabLst>
                <a:tab pos="1249045" algn="l"/>
                <a:tab pos="1616075" algn="l"/>
                <a:tab pos="1706245" algn="l"/>
                <a:tab pos="1798320" algn="l"/>
              </a:tabLst>
            </a:pPr>
            <a:r>
              <a:rPr lang="zh-CN" altLang="en-US" sz="3600" b="1">
                <a:latin typeface="Times New Roman" panose="02020603050405020304" pitchFamily="18" charset="0"/>
              </a:rPr>
              <a:t>      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数量意义词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+more+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名词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表更多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tabLst>
                <a:tab pos="1249045" algn="l"/>
                <a:tab pos="1616075" algn="l"/>
                <a:tab pos="1706245" algn="l"/>
                <a:tab pos="1798320" algn="l"/>
              </a:tabLst>
            </a:pPr>
            <a:r>
              <a:rPr lang="en-US" sz="3600" b="1">
                <a:latin typeface="Times New Roman" panose="02020603050405020304" pitchFamily="18" charset="0"/>
              </a:rPr>
              <a:t>        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</a:rPr>
              <a:t>e.g. two more apples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  <a:tabLst>
                <a:tab pos="1249045" algn="l"/>
                <a:tab pos="1616075" algn="l"/>
                <a:tab pos="1706245" algn="l"/>
                <a:tab pos="1798320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            </a:t>
            </a:r>
            <a:r>
              <a:rPr lang="zh-CN" altLang="en-US" sz="3600" b="1">
                <a:latin typeface="Times New Roman" panose="02020603050405020304" pitchFamily="18" charset="0"/>
              </a:rPr>
              <a:t>再两个苹果   </a:t>
            </a:r>
            <a:endParaRPr 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5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8137525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310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5</a:t>
            </a:r>
            <a:r>
              <a:rPr lang="en-US" sz="3600" b="1">
                <a:latin typeface="Times New Roman" panose="02020603050405020304" pitchFamily="18" charset="0"/>
              </a:rPr>
              <a:t>. </a:t>
            </a:r>
            <a:r>
              <a:rPr lang="en-US" altLang="zh-CN" sz="3600" b="1">
                <a:latin typeface="Times New Roman" panose="02020603050405020304" pitchFamily="18" charset="0"/>
              </a:rPr>
              <a:t>Homeless people don’t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have their own places to live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to live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：动词不定式做定语修饰前面的名词。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    </a:t>
            </a:r>
            <a:r>
              <a:rPr lang="en-US" sz="3600" b="1">
                <a:latin typeface="Times New Roman" panose="02020603050405020304" pitchFamily="18" charset="0"/>
              </a:rPr>
              <a:t>e.g. have something to eat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      </a:t>
            </a:r>
            <a:r>
              <a:rPr lang="zh-CN" altLang="en-US" sz="3600" b="1">
                <a:latin typeface="Times New Roman" panose="02020603050405020304" pitchFamily="18" charset="0"/>
              </a:rPr>
              <a:t>有一些吃的东西</a:t>
            </a:r>
            <a:endParaRPr 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91512" cy="5761038"/>
          </a:xfrm>
          <a:noFill/>
        </p:spPr>
        <p:txBody>
          <a:bodyPr/>
          <a:lstStyle/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1158875" algn="l"/>
                <a:tab pos="1249045" algn="l"/>
                <a:tab pos="1431925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6</a:t>
            </a:r>
            <a:r>
              <a:rPr lang="en-US" sz="3600" b="1">
                <a:latin typeface="Times New Roman" panose="02020603050405020304" pitchFamily="18" charset="0"/>
              </a:rPr>
              <a:t>. </a:t>
            </a:r>
            <a:r>
              <a:rPr lang="en-US" altLang="zh-CN" sz="3600" b="1">
                <a:latin typeface="Times New Roman" panose="02020603050405020304" pitchFamily="18" charset="0"/>
              </a:rPr>
              <a:t>They can provide special places for 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1158875" algn="l"/>
                <a:tab pos="1249045" algn="l"/>
                <a:tab pos="1431925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homeless people to stay.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1158875" algn="l"/>
                <a:tab pos="1249045" algn="l"/>
                <a:tab pos="1431925" algn="l"/>
              </a:tabLst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provide sth for sb 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为某人提供某物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1158875" algn="l"/>
                <a:tab pos="1249045" algn="l"/>
                <a:tab pos="1431925" algn="l"/>
              </a:tabLst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provide sb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with sth.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1158875" algn="l"/>
                <a:tab pos="1249045" algn="l"/>
                <a:tab pos="1431925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en-US" sz="3600" b="1">
                <a:latin typeface="Times New Roman" panose="02020603050405020304" pitchFamily="18" charset="0"/>
              </a:rPr>
              <a:t>e.g. </a:t>
            </a:r>
            <a:r>
              <a:rPr lang="en-US" altLang="zh-CN" sz="3600" b="1">
                <a:latin typeface="Times New Roman" panose="02020603050405020304" pitchFamily="18" charset="0"/>
              </a:rPr>
              <a:t>He was very poor because he’d 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1158875" algn="l"/>
                <a:tab pos="1249045" algn="l"/>
                <a:tab pos="1431925" algn="l"/>
              </a:tabLst>
            </a:pPr>
            <a:r>
              <a:rPr lang="en-US" altLang="zh-CN" sz="3600" b="1">
                <a:latin typeface="Times New Roman" panose="02020603050405020304" pitchFamily="18" charset="0"/>
              </a:rPr>
              <a:t>           to 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provide food for</a:t>
            </a:r>
            <a:r>
              <a:rPr lang="en-US" altLang="zh-CN" sz="3600" b="1">
                <a:latin typeface="Times New Roman" panose="02020603050405020304" pitchFamily="18" charset="0"/>
              </a:rPr>
              <a:t> seven children.</a:t>
            </a:r>
            <a:br>
              <a:rPr lang="en-US" altLang="zh-CN" sz="3600" b="1">
                <a:latin typeface="Times New Roman" panose="02020603050405020304" pitchFamily="18" charset="0"/>
              </a:rPr>
            </a:br>
            <a:r>
              <a:rPr lang="en-US" altLang="zh-CN" sz="3600" b="1">
                <a:latin typeface="Times New Roman" panose="02020603050405020304" pitchFamily="18" charset="0"/>
              </a:rPr>
              <a:t>     </a:t>
            </a:r>
            <a:r>
              <a:rPr lang="zh-CN" altLang="en-US" sz="3600" b="1">
                <a:latin typeface="Times New Roman" panose="02020603050405020304" pitchFamily="18" charset="0"/>
              </a:rPr>
              <a:t>他很穷，因为他要给七个孩子提供</a:t>
            </a:r>
          </a:p>
          <a:p>
            <a:pPr marL="609600" indent="-609600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1158875" algn="l"/>
                <a:tab pos="1249045" algn="l"/>
                <a:tab pos="1431925" algn="l"/>
              </a:tabLst>
            </a:pPr>
            <a:r>
              <a:rPr lang="zh-CN" altLang="en-US" sz="3600" b="1">
                <a:latin typeface="Times New Roman" panose="02020603050405020304" pitchFamily="18" charset="0"/>
              </a:rPr>
              <a:t>          食物。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539750" y="1268413"/>
            <a:ext cx="8259763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210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zh-CN" sz="3400" b="1" dirty="0">
                <a:solidFill>
                  <a:srgbClr val="9900CC"/>
                </a:solidFill>
              </a:rPr>
              <a:t>Complete the sentences.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1. </a:t>
            </a:r>
            <a:r>
              <a:rPr lang="en-US" sz="3400" b="1" dirty="0">
                <a:latin typeface="Times New Roman" panose="02020603050405020304" pitchFamily="18" charset="0"/>
              </a:rPr>
              <a:t>It’s __________ (mean) to help people in need.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2. </a:t>
            </a:r>
            <a:r>
              <a:rPr lang="en-US" sz="3400" b="1" dirty="0">
                <a:latin typeface="Times New Roman" panose="02020603050405020304" pitchFamily="18" charset="0"/>
              </a:rPr>
              <a:t>My father needed a pair of scissors _____ (cut) out some pieces of cards.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3. </a:t>
            </a:r>
            <a:r>
              <a:rPr lang="en-US" sz="3400" b="1" dirty="0">
                <a:latin typeface="Times New Roman" panose="02020603050405020304" pitchFamily="18" charset="0"/>
              </a:rPr>
              <a:t>I don’t have enough money ____ (go) travelling.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4. </a:t>
            </a:r>
            <a:r>
              <a:rPr lang="en-US" sz="3400" b="1" dirty="0">
                <a:latin typeface="Times New Roman" panose="02020603050405020304" pitchFamily="18" charset="0"/>
              </a:rPr>
              <a:t>He is a _______ (able) person. He lost one of his legs in a car accident.</a:t>
            </a:r>
            <a:endParaRPr lang="zh-CN" altLang="en-US" sz="3400" b="1" dirty="0">
              <a:latin typeface="Times New Roman" panose="02020603050405020304" pitchFamily="18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763713" y="1916113"/>
            <a:ext cx="2273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meaningful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524750" y="3141663"/>
            <a:ext cx="1241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to</a:t>
            </a:r>
            <a:r>
              <a:rPr lang="en-US" sz="3400">
                <a:solidFill>
                  <a:srgbClr val="0066FF"/>
                </a:solidFill>
              </a:rPr>
              <a:t> </a:t>
            </a: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cut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6084888" y="4332288"/>
            <a:ext cx="10969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to</a:t>
            </a:r>
            <a:r>
              <a:rPr lang="en-US" sz="3400">
                <a:solidFill>
                  <a:srgbClr val="0066FF"/>
                </a:solidFill>
              </a:rPr>
              <a:t> </a:t>
            </a: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go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2268538" y="5556250"/>
            <a:ext cx="1720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disabled</a:t>
            </a:r>
          </a:p>
        </p:txBody>
      </p:sp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3059113" y="231775"/>
            <a:ext cx="3087687" cy="10366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A50021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Exercises</a:t>
            </a:r>
            <a:endParaRPr lang="zh-CN" altLang="en-US" sz="3600" b="1" kern="10" dirty="0">
              <a:ln w="9525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A50021"/>
                  </a:gs>
                  <a:gs pos="100000">
                    <a:srgbClr val="FF99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/>
      <p:bldP spid="98309" grpId="0"/>
      <p:bldP spid="983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79388" y="904875"/>
            <a:ext cx="887095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II.</a:t>
            </a:r>
            <a:r>
              <a:rPr lang="en-US" altLang="zh-CN" sz="3600" b="1" dirty="0">
                <a:solidFill>
                  <a:srgbClr val="9900CC"/>
                </a:solidFill>
              </a:rPr>
              <a:t> Translate the following sentences.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我们怎样帮助盲人呢？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zh-CN" altLang="en-US" sz="3600" b="1" dirty="0">
                <a:latin typeface="Times New Roman" panose="02020603050405020304" pitchFamily="18" charset="0"/>
              </a:rPr>
              <a:t> 工作时我需要更多一些食物吃。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zh-CN" altLang="en-US" sz="3600" b="1" dirty="0">
                <a:latin typeface="Times New Roman" panose="02020603050405020304" pitchFamily="18" charset="0"/>
              </a:rPr>
              <a:t> 我正在训练成为奥林匹克的一名志愿者。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84213" y="2203450"/>
            <a:ext cx="62420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How can we help blind people?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706438" y="3500438"/>
            <a:ext cx="75374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 need some more food to eat at work.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684213" y="4899025"/>
            <a:ext cx="758031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 am training to be a volunteer for the Olympic Games.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2" grpId="0"/>
      <p:bldP spid="993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684213" y="1052513"/>
            <a:ext cx="70643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</a:rPr>
              <a:t>4. </a:t>
            </a:r>
            <a:r>
              <a:rPr lang="zh-CN" altLang="en-US" sz="3600" b="1">
                <a:latin typeface="Times New Roman" panose="02020603050405020304" pitchFamily="18" charset="0"/>
              </a:rPr>
              <a:t>为奥林匹克做些事情很有意义。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36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sz="36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</a:rPr>
              <a:t>5.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</a:rPr>
              <a:t>有没有其他的办法帮助老人？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189038" y="1695450"/>
            <a:ext cx="7199312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It’s meaningful to do something for the Olympics.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187450" y="3927475"/>
            <a:ext cx="6624638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66FF"/>
                </a:solidFill>
                <a:latin typeface="Times New Roman" panose="02020603050405020304" pitchFamily="18" charset="0"/>
              </a:rPr>
              <a:t>Are there any other ways to help the elderly?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"/>
          <p:cNvSpPr>
            <a:spLocks noChangeArrowheads="1"/>
          </p:cNvSpPr>
          <p:nvPr/>
        </p:nvSpPr>
        <p:spPr bwMode="auto">
          <a:xfrm>
            <a:off x="1154113" y="4292600"/>
            <a:ext cx="70183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blind </a:t>
            </a:r>
            <a:r>
              <a:rPr lang="en-US" altLang="zh-CN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36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盲的</a:t>
            </a:r>
            <a:endParaRPr lang="zh-CN" altLang="en-US" sz="3600" i="1" dirty="0">
              <a:solidFill>
                <a:srgbClr val="0066FF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We should help </a:t>
            </a: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blind</a:t>
            </a:r>
            <a:r>
              <a:rPr lang="zh-CN" altLang="en-US" sz="3600" b="1" dirty="0">
                <a:latin typeface="Times New Roman" panose="02020603050405020304" pitchFamily="18" charset="0"/>
              </a:rPr>
              <a:t> people cross the road.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20713"/>
            <a:ext cx="5616575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765175"/>
            <a:ext cx="5113337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"/>
          <p:cNvSpPr>
            <a:spLocks noChangeArrowheads="1"/>
          </p:cNvSpPr>
          <p:nvPr/>
        </p:nvSpPr>
        <p:spPr bwMode="auto">
          <a:xfrm>
            <a:off x="468313" y="4868863"/>
            <a:ext cx="83518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deaf  </a:t>
            </a:r>
            <a:r>
              <a:rPr lang="en-US" altLang="zh-CN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聋的</a:t>
            </a:r>
            <a:endParaRPr lang="zh-CN" altLang="en-US" sz="3600" b="1" i="1" dirty="0">
              <a:solidFill>
                <a:srgbClr val="0066FF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Deaf</a:t>
            </a:r>
            <a:r>
              <a:rPr lang="zh-CN" alt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people can talk with hand language.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"/>
          <p:cNvSpPr>
            <a:spLocks noChangeArrowheads="1"/>
          </p:cNvSpPr>
          <p:nvPr/>
        </p:nvSpPr>
        <p:spPr bwMode="auto">
          <a:xfrm>
            <a:off x="900113" y="4094163"/>
            <a:ext cx="74390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disabled </a:t>
            </a:r>
            <a:r>
              <a:rPr lang="en-US" altLang="zh-CN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残疾的</a:t>
            </a:r>
            <a:endParaRPr lang="zh-CN" altLang="en-US" sz="3600" b="1" i="1" dirty="0">
              <a:solidFill>
                <a:srgbClr val="0066FF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It is difficult for </a:t>
            </a: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disabled</a:t>
            </a:r>
            <a:r>
              <a:rPr lang="zh-CN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people to go upstairs.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692150"/>
            <a:ext cx="4824412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"/>
          <p:cNvSpPr>
            <a:spLocks noChangeArrowheads="1"/>
          </p:cNvSpPr>
          <p:nvPr/>
        </p:nvSpPr>
        <p:spPr bwMode="auto">
          <a:xfrm>
            <a:off x="1116013" y="4724400"/>
            <a:ext cx="6696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elderly </a:t>
            </a:r>
            <a:r>
              <a:rPr lang="en-US" altLang="zh-CN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adj.</a:t>
            </a: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年老的</a:t>
            </a:r>
            <a:endParaRPr lang="zh-CN" altLang="en-US" sz="3600" b="1" i="1" dirty="0">
              <a:solidFill>
                <a:srgbClr val="0066FF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The</a:t>
            </a:r>
            <a:r>
              <a:rPr lang="zh-CN" alt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elderly</a:t>
            </a:r>
            <a:r>
              <a:rPr lang="zh-CN" altLang="en-US" sz="3600" b="1" dirty="0">
                <a:latin typeface="Times New Roman" panose="02020603050405020304" pitchFamily="18" charset="0"/>
              </a:rPr>
              <a:t> should be taken good care of.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938" y="404813"/>
            <a:ext cx="653415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68325"/>
            <a:ext cx="60483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"/>
          <p:cNvSpPr>
            <a:spLocks noChangeArrowheads="1"/>
          </p:cNvSpPr>
          <p:nvPr/>
        </p:nvSpPr>
        <p:spPr bwMode="auto">
          <a:xfrm>
            <a:off x="611188" y="4895850"/>
            <a:ext cx="78501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homeless </a:t>
            </a:r>
            <a:r>
              <a:rPr lang="en-US" altLang="zh-CN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无家可归的</a:t>
            </a:r>
            <a:endParaRPr lang="zh-CN" altLang="en-US" sz="3600" b="1" i="1">
              <a:solidFill>
                <a:srgbClr val="0066FF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Homeless</a:t>
            </a:r>
            <a:r>
              <a:rPr lang="zh-CN" altLang="en-US" sz="3600" b="1">
                <a:latin typeface="Times New Roman" panose="02020603050405020304" pitchFamily="18" charset="0"/>
              </a:rPr>
              <a:t> people ha</a:t>
            </a:r>
            <a:r>
              <a:rPr lang="en-US" altLang="zh-CN" sz="3600" b="1">
                <a:latin typeface="Times New Roman" panose="02020603050405020304" pitchFamily="18" charset="0"/>
              </a:rPr>
              <a:t>ve</a:t>
            </a:r>
            <a:r>
              <a:rPr lang="zh-CN" altLang="en-US" sz="3600" b="1">
                <a:latin typeface="Times New Roman" panose="02020603050405020304" pitchFamily="18" charset="0"/>
              </a:rPr>
              <a:t> nowhere to live.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596265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Box"/>
          <p:cNvSpPr>
            <a:spLocks noChangeArrowheads="1"/>
          </p:cNvSpPr>
          <p:nvPr/>
        </p:nvSpPr>
        <p:spPr bwMode="auto">
          <a:xfrm>
            <a:off x="539750" y="5043488"/>
            <a:ext cx="820896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meaningful</a:t>
            </a:r>
            <a:r>
              <a:rPr lang="en-US" altLang="zh-CN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   adj. </a:t>
            </a:r>
            <a:r>
              <a:rPr lang="zh-CN" altLang="en-US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有意义的</a:t>
            </a:r>
            <a:endParaRPr lang="zh-CN" altLang="en-US" sz="3600" b="1">
              <a:latin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Volunteers ususlly do </a:t>
            </a:r>
            <a:r>
              <a:rPr lang="zh-CN" altLang="en-US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meaningful</a:t>
            </a:r>
            <a:r>
              <a:rPr lang="zh-CN" altLang="en-US" sz="3600" b="1">
                <a:solidFill>
                  <a:srgbClr val="FB113D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</a:rPr>
              <a:t>things.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187450" y="4456113"/>
            <a:ext cx="7129463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train</a:t>
            </a:r>
            <a:r>
              <a:rPr lang="en-US" altLang="zh-CN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  n. </a:t>
            </a:r>
            <a:r>
              <a:rPr lang="zh-CN" altLang="en-US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训练；培训</a:t>
            </a:r>
            <a:endParaRPr lang="zh-CN" altLang="en-US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So we should </a:t>
            </a:r>
            <a:r>
              <a:rPr lang="zh-CN" altLang="en-US" sz="3600" b="1" i="1">
                <a:solidFill>
                  <a:srgbClr val="0066FF"/>
                </a:solidFill>
                <a:latin typeface="Times New Roman" panose="02020603050405020304" pitchFamily="18" charset="0"/>
              </a:rPr>
              <a:t>train</a:t>
            </a:r>
            <a:r>
              <a:rPr lang="zh-CN" altLang="en-US" sz="3600" b="1">
                <a:latin typeface="Times New Roman" panose="02020603050405020304" pitchFamily="18" charset="0"/>
              </a:rPr>
              <a:t> more volunteers to help more people.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68961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全屏显示(4:3)</PresentationFormat>
  <Paragraphs>129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answer the questions.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2023-01-16T16:24:29Z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65882DA061864704B215CBFB6DD08040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