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01" r:id="rId2"/>
    <p:sldId id="257" r:id="rId3"/>
    <p:sldId id="277" r:id="rId4"/>
    <p:sldId id="258" r:id="rId5"/>
    <p:sldId id="278" r:id="rId6"/>
    <p:sldId id="280" r:id="rId7"/>
    <p:sldId id="259" r:id="rId8"/>
    <p:sldId id="276" r:id="rId9"/>
    <p:sldId id="287" r:id="rId10"/>
    <p:sldId id="288" r:id="rId11"/>
    <p:sldId id="297" r:id="rId12"/>
    <p:sldId id="290" r:id="rId13"/>
    <p:sldId id="291" r:id="rId14"/>
    <p:sldId id="292" r:id="rId15"/>
    <p:sldId id="263" r:id="rId16"/>
    <p:sldId id="304" r:id="rId17"/>
    <p:sldId id="302" r:id="rId18"/>
    <p:sldId id="303" r:id="rId19"/>
    <p:sldId id="305" r:id="rId20"/>
    <p:sldId id="306" r:id="rId21"/>
    <p:sldId id="300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FF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30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F5E4F-4794-456C-AD3B-657E526D89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0F3FF-7500-40E8-B360-4989F8BA9D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0F3FF-7500-40E8-B360-4989F8BA9DD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71E42-6671-4C9B-8903-25A128D7AE95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EBE65-FFAE-4939-940C-4B7A3560135D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DCF5D-1EF7-411E-B489-ABEF9CBDB283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9C93F9-636F-45D0-984B-3FA22287BE60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D3F2C-239A-40BB-BCF1-385AC76EBD10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39CAE-A93D-4FF9-96A2-A629662F78F3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5776B-1669-48F8-8421-42FC6DD50CE1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3C147-E85F-4922-8BC5-23833B04180F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2498A-CD71-4AAD-85AC-61C6BF6DFA85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B0308-6BB3-4423-B9E3-0223CD8D8A64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AD64C-B18C-43E4-BBBE-451FF4ECE812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64D0C-46A7-42CE-A428-A48E1153CB7B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/>
            </a:lvl1pPr>
          </a:lstStyle>
          <a:p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/>
            </a:lvl1pPr>
          </a:lstStyle>
          <a:p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fld id="{9CE5E468-A061-4CD1-AB9C-C887D4465E42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hyperlink" Target="http://image.baidu.com/i?ct=503316480&amp;z=722392602&amp;tn=baiduimagedetail&amp;word=&#38754;&#21253;&amp;in=82" TargetMode="External"/><Relationship Id="rId3" Type="http://schemas.openxmlformats.org/officeDocument/2006/relationships/image" Target="../media/image20.jpeg"/><Relationship Id="rId7" Type="http://schemas.openxmlformats.org/officeDocument/2006/relationships/image" Target="../media/image23.jpeg"/><Relationship Id="rId12" Type="http://schemas.openxmlformats.org/officeDocument/2006/relationships/image" Target="../media/image27.jpeg"/><Relationship Id="rId2" Type="http://schemas.openxmlformats.org/officeDocument/2006/relationships/hyperlink" Target="http://images.google.com/imgres?imgurl=www.comp.mq.edu.au/~demons/images/misc/coke.jpg&amp;imgrefurl=http://www.comp.mq.edu.au/~demons/images/misc/&amp;h=388&amp;w=210&amp;sz=23&amp;tbnid=ZA_hWmUF11oJ:&amp;tbnh=118&amp;tbnw=64&amp;prev=/images%3Fq%3Dcoke%26hl%3Dzh-CN%26lr%3D%26ie%3DUTF-8%26oe%3DUTF-8%26sa%3DG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mages.google.com/imgres?imgurl=coveringkidsandfamilies.org/communications/partners/business/example-carton.jpg&amp;imgrefurl=http://coveringkidsandfamilies.org/communications/partners/business/&amp;h=680&amp;w=500&amp;sz=75&amp;tbnid=KjZnGypyTOcJ:&amp;tbnh=136&amp;tbnw=100&amp;prev=/images%3Fq%3Dcarton%26hl%3Dzh-CN%26lr%3D%26ie%3DUTF-8%26oe%3DUTF-8%26sa%3DG" TargetMode="External"/><Relationship Id="rId11" Type="http://schemas.openxmlformats.org/officeDocument/2006/relationships/hyperlink" Target="http://image.baidu.com/i?ct=503316480&amp;z=768142451&amp;tn=baiduimagedetail&amp;word=&#38754;&#21253;&amp;in=34" TargetMode="External"/><Relationship Id="rId5" Type="http://schemas.openxmlformats.org/officeDocument/2006/relationships/image" Target="../media/image22.jpeg"/><Relationship Id="rId10" Type="http://schemas.openxmlformats.org/officeDocument/2006/relationships/image" Target="../media/image26.jpeg"/><Relationship Id="rId4" Type="http://schemas.openxmlformats.org/officeDocument/2006/relationships/image" Target="../media/image21.jpeg"/><Relationship Id="rId9" Type="http://schemas.openxmlformats.org/officeDocument/2006/relationships/image" Target="../media/image25.jpeg"/><Relationship Id="rId1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G:\&#36793;&#26694;&#19982;&#24213;&#32441;\2004728195823893.gif" TargetMode="External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Relationship Id="rId5" Type="http://schemas.openxmlformats.org/officeDocument/2006/relationships/image" Target="file:///G:\&#36793;&#26694;&#19982;&#24213;&#32441;\l286.gif" TargetMode="External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7.xml"/><Relationship Id="rId4" Type="http://schemas.openxmlformats.org/officeDocument/2006/relationships/image" Target="file:///G:\&#36793;&#26694;&#19982;&#24213;&#32441;\200472819533462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file:///G:\&#36793;&#26694;&#19982;&#24213;&#32441;\200472819533462.gif" TargetMode="Externa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file:///D:\&#22270;&#29255;\My%20Pictures\u=2135646078,746950939&amp;gp=0.jpg" TargetMode="External"/><Relationship Id="rId3" Type="http://schemas.openxmlformats.org/officeDocument/2006/relationships/hyperlink" Target="http://image.baidu.com/i?ct=503316480&amp;z=299094601&amp;tn=baiduimagedetail&amp;word=&#38050;&#31508;&amp;in=1" TargetMode="Externa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file:///D:\&#22270;&#29255;\My%20Pictures\u=3708088267,167946935&amp;gp=1.jpg" TargetMode="External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1628800"/>
            <a:ext cx="91440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6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Unit </a:t>
            </a:r>
            <a:r>
              <a:rPr kumimoji="0" lang="en-US" altLang="zh-CN" sz="66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  School </a:t>
            </a:r>
            <a:r>
              <a:rPr kumimoji="0" lang="en-US" altLang="zh-CN" sz="6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life</a:t>
            </a:r>
          </a:p>
          <a:p>
            <a:pPr algn="ctr"/>
            <a:r>
              <a:rPr kumimoji="0" lang="en-US" altLang="zh-CN" sz="44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  </a:t>
            </a:r>
            <a:endParaRPr kumimoji="0" lang="en-US" altLang="zh-CN" sz="4400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algn="ctr"/>
            <a:r>
              <a:rPr kumimoji="0" lang="en-US" altLang="zh-CN" sz="44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GrammarⅠ</a:t>
            </a:r>
            <a:endParaRPr kumimoji="0" lang="en-US" altLang="zh-CN" sz="4400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24754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96" name="Group 56"/>
          <p:cNvGraphicFramePr>
            <a:graphicFrameLocks noGrp="1"/>
          </p:cNvGraphicFramePr>
          <p:nvPr/>
        </p:nvGraphicFramePr>
        <p:xfrm>
          <a:off x="1042988" y="908050"/>
          <a:ext cx="6578600" cy="239522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3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Nancy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CC"/>
                        </a:gs>
                        <a:gs pos="100000">
                          <a:srgbClr val="FF66CC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CC66"/>
                        </a:gs>
                        <a:gs pos="100000">
                          <a:srgbClr val="00CC66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CC66"/>
                        </a:gs>
                        <a:gs pos="100000">
                          <a:srgbClr val="00CC66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Subjects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99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99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99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99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Clubs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CC00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CC00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CC00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CC00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Free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FF"/>
                        </a:gs>
                        <a:gs pos="100000">
                          <a:srgbClr val="FF99FF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FF"/>
                        </a:gs>
                        <a:gs pos="100000">
                          <a:srgbClr val="FF99FF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FF"/>
                        </a:gs>
                        <a:gs pos="100000">
                          <a:srgbClr val="FF99FF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FF"/>
                        </a:gs>
                        <a:gs pos="100000">
                          <a:srgbClr val="FF99FF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5879" name="Group 39"/>
          <p:cNvGrpSpPr/>
          <p:nvPr/>
        </p:nvGrpSpPr>
        <p:grpSpPr bwMode="auto">
          <a:xfrm>
            <a:off x="2916238" y="1700213"/>
            <a:ext cx="1866900" cy="1539875"/>
            <a:chOff x="1247" y="935"/>
            <a:chExt cx="1176" cy="1019"/>
          </a:xfrm>
        </p:grpSpPr>
        <p:sp>
          <p:nvSpPr>
            <p:cNvPr id="35880" name="Text Box 40"/>
            <p:cNvSpPr txBox="1">
              <a:spLocks noChangeArrowheads="1"/>
            </p:cNvSpPr>
            <p:nvPr/>
          </p:nvSpPr>
          <p:spPr bwMode="auto">
            <a:xfrm>
              <a:off x="1655" y="935"/>
              <a:ext cx="768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dirty="0">
                  <a:solidFill>
                    <a:srgbClr val="FF3300"/>
                  </a:solidFill>
                </a:rPr>
                <a:t>6</a:t>
              </a:r>
            </a:p>
          </p:txBody>
        </p:sp>
        <p:grpSp>
          <p:nvGrpSpPr>
            <p:cNvPr id="35881" name="Group 41"/>
            <p:cNvGrpSpPr/>
            <p:nvPr/>
          </p:nvGrpSpPr>
          <p:grpSpPr bwMode="auto">
            <a:xfrm>
              <a:off x="1247" y="1253"/>
              <a:ext cx="1176" cy="701"/>
              <a:chOff x="1247" y="1253"/>
              <a:chExt cx="1176" cy="701"/>
            </a:xfrm>
          </p:grpSpPr>
          <p:sp>
            <p:nvSpPr>
              <p:cNvPr id="35882" name="Text Box 42"/>
              <p:cNvSpPr txBox="1">
                <a:spLocks noChangeArrowheads="1"/>
              </p:cNvSpPr>
              <p:nvPr/>
            </p:nvSpPr>
            <p:spPr bwMode="auto">
              <a:xfrm>
                <a:off x="1655" y="1253"/>
                <a:ext cx="768" cy="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600" dirty="0">
                    <a:solidFill>
                      <a:srgbClr val="FF3300"/>
                    </a:solidFill>
                  </a:rPr>
                  <a:t>3</a:t>
                </a:r>
              </a:p>
            </p:txBody>
          </p:sp>
          <p:sp>
            <p:nvSpPr>
              <p:cNvPr id="35883" name="Text Box 43"/>
              <p:cNvSpPr txBox="1">
                <a:spLocks noChangeArrowheads="1"/>
              </p:cNvSpPr>
              <p:nvPr/>
            </p:nvSpPr>
            <p:spPr bwMode="auto">
              <a:xfrm>
                <a:off x="1247" y="1570"/>
                <a:ext cx="1152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 dirty="0">
                    <a:solidFill>
                      <a:srgbClr val="FF3300"/>
                    </a:solidFill>
                  </a:rPr>
                  <a:t> 4 hours</a:t>
                </a:r>
              </a:p>
            </p:txBody>
          </p:sp>
        </p:grpSp>
      </p:grpSp>
      <p:grpSp>
        <p:nvGrpSpPr>
          <p:cNvPr id="35884" name="Group 44"/>
          <p:cNvGrpSpPr/>
          <p:nvPr/>
        </p:nvGrpSpPr>
        <p:grpSpPr bwMode="auto">
          <a:xfrm>
            <a:off x="4643438" y="1628775"/>
            <a:ext cx="1905000" cy="1587500"/>
            <a:chOff x="2200" y="935"/>
            <a:chExt cx="1200" cy="1000"/>
          </a:xfrm>
        </p:grpSpPr>
        <p:sp>
          <p:nvSpPr>
            <p:cNvPr id="35885" name="Text Box 45"/>
            <p:cNvSpPr txBox="1">
              <a:spLocks noChangeArrowheads="1"/>
            </p:cNvSpPr>
            <p:nvPr/>
          </p:nvSpPr>
          <p:spPr bwMode="auto">
            <a:xfrm>
              <a:off x="2426" y="935"/>
              <a:ext cx="7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35886" name="Text Box 46"/>
            <p:cNvSpPr txBox="1">
              <a:spLocks noChangeArrowheads="1"/>
            </p:cNvSpPr>
            <p:nvPr/>
          </p:nvSpPr>
          <p:spPr bwMode="auto">
            <a:xfrm>
              <a:off x="2426" y="1253"/>
              <a:ext cx="7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5887" name="Text Box 47"/>
            <p:cNvSpPr txBox="1">
              <a:spLocks noChangeArrowheads="1"/>
            </p:cNvSpPr>
            <p:nvPr/>
          </p:nvSpPr>
          <p:spPr bwMode="auto">
            <a:xfrm>
              <a:off x="2200" y="1570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dirty="0">
                  <a:solidFill>
                    <a:srgbClr val="FF0000"/>
                  </a:solidFill>
                </a:rPr>
                <a:t>3 hours</a:t>
              </a:r>
            </a:p>
          </p:txBody>
        </p:sp>
      </p:grpSp>
      <p:sp>
        <p:nvSpPr>
          <p:cNvPr id="35888" name="Text Box 48"/>
          <p:cNvSpPr txBox="1">
            <a:spLocks noChangeArrowheads="1"/>
          </p:cNvSpPr>
          <p:nvPr/>
        </p:nvSpPr>
        <p:spPr bwMode="auto">
          <a:xfrm>
            <a:off x="5148263" y="76517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5889" name="Text Box 49"/>
          <p:cNvSpPr txBox="1">
            <a:spLocks noChangeArrowheads="1"/>
          </p:cNvSpPr>
          <p:nvPr/>
        </p:nvSpPr>
        <p:spPr bwMode="auto">
          <a:xfrm>
            <a:off x="1116013" y="3716338"/>
            <a:ext cx="7543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</a:rPr>
              <a:t>John studies ______subjects than Nancy.</a:t>
            </a:r>
            <a:endParaRPr lang="en-US" altLang="zh-CN" sz="2800" dirty="0"/>
          </a:p>
        </p:txBody>
      </p:sp>
      <p:sp>
        <p:nvSpPr>
          <p:cNvPr id="35890" name="Text Box 50"/>
          <p:cNvSpPr txBox="1">
            <a:spLocks noChangeArrowheads="1"/>
          </p:cNvSpPr>
          <p:nvPr/>
        </p:nvSpPr>
        <p:spPr bwMode="auto">
          <a:xfrm>
            <a:off x="827088" y="42926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</a:rPr>
              <a:t>   Nancy is in ______clubs than John.</a:t>
            </a:r>
            <a:endParaRPr lang="en-US" altLang="zh-CN" sz="2800" dirty="0"/>
          </a:p>
        </p:txBody>
      </p:sp>
      <p:sp>
        <p:nvSpPr>
          <p:cNvPr id="35891" name="Text Box 51"/>
          <p:cNvSpPr txBox="1">
            <a:spLocks noChangeArrowheads="1"/>
          </p:cNvSpPr>
          <p:nvPr/>
        </p:nvSpPr>
        <p:spPr bwMode="auto">
          <a:xfrm>
            <a:off x="827088" y="4797425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</a:rPr>
              <a:t>   John has ______free time than Nancy.</a:t>
            </a:r>
            <a:endParaRPr lang="en-US" altLang="zh-CN" sz="2800" dirty="0"/>
          </a:p>
        </p:txBody>
      </p:sp>
      <p:pic>
        <p:nvPicPr>
          <p:cNvPr id="35892" name="Picture 1026" descr="npo0000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620713"/>
            <a:ext cx="18716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93" name="Text Box 53"/>
          <p:cNvSpPr txBox="1">
            <a:spLocks noChangeArrowheads="1"/>
          </p:cNvSpPr>
          <p:nvPr/>
        </p:nvSpPr>
        <p:spPr bwMode="auto">
          <a:xfrm>
            <a:off x="3203575" y="3716338"/>
            <a:ext cx="1150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3300"/>
                </a:solidFill>
              </a:rPr>
              <a:t>more</a:t>
            </a:r>
          </a:p>
        </p:txBody>
      </p:sp>
      <p:sp>
        <p:nvSpPr>
          <p:cNvPr id="35894" name="Text Box 54"/>
          <p:cNvSpPr txBox="1">
            <a:spLocks noChangeArrowheads="1"/>
          </p:cNvSpPr>
          <p:nvPr/>
        </p:nvSpPr>
        <p:spPr bwMode="auto">
          <a:xfrm>
            <a:off x="3059113" y="4221163"/>
            <a:ext cx="1079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3300"/>
                </a:solidFill>
              </a:rPr>
              <a:t>more</a:t>
            </a:r>
          </a:p>
        </p:txBody>
      </p:sp>
      <p:sp>
        <p:nvSpPr>
          <p:cNvPr id="35895" name="Text Box 55"/>
          <p:cNvSpPr txBox="1">
            <a:spLocks noChangeArrowheads="1"/>
          </p:cNvSpPr>
          <p:nvPr/>
        </p:nvSpPr>
        <p:spPr bwMode="auto">
          <a:xfrm>
            <a:off x="2771775" y="4797425"/>
            <a:ext cx="2087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3300"/>
                </a:solidFill>
              </a:rPr>
              <a:t>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589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589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589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9" grpId="0" autoUpdateAnimBg="0"/>
      <p:bldP spid="35890" grpId="0" build="allAtOnce" autoUpdateAnimBg="0"/>
      <p:bldP spid="35891" grpId="0" autoUpdateAnimBg="0"/>
      <p:bldP spid="35893" grpId="0"/>
      <p:bldP spid="35894" grpId="0"/>
      <p:bldP spid="358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8" name="Group 4"/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7772400" cy="411480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1905000" y="1676400"/>
            <a:ext cx="5784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CC0000"/>
                </a:solidFill>
              </a:rPr>
              <a:t>Peter</a:t>
            </a:r>
            <a:r>
              <a:rPr lang="en-US" altLang="zh-CN" sz="3200" dirty="0">
                <a:solidFill>
                  <a:srgbClr val="CC0000"/>
                </a:solidFill>
              </a:rPr>
              <a:t>                              </a:t>
            </a:r>
            <a:r>
              <a:rPr lang="en-US" altLang="zh-CN" sz="2800" dirty="0">
                <a:solidFill>
                  <a:srgbClr val="CC0000"/>
                </a:solidFill>
              </a:rPr>
              <a:t>Tom</a:t>
            </a:r>
          </a:p>
        </p:txBody>
      </p:sp>
      <p:pic>
        <p:nvPicPr>
          <p:cNvPr id="47129" name="Picture 25" descr="cok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6600" y="2492375"/>
            <a:ext cx="466725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0" name="Picture 26" descr="coke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49488" y="2541588"/>
            <a:ext cx="528637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1" name="Picture 27" descr="coke">
            <a:hlinkClick r:id="rId2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35263" y="2444750"/>
            <a:ext cx="530225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2" name="Picture 28" descr="coke">
            <a:hlinkClick r:id="rId2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54175" y="2395538"/>
            <a:ext cx="530225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3" name="Picture 29" descr="example-carton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92725" y="3500438"/>
            <a:ext cx="746125" cy="86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4" name="Picture 30" descr="example-carton">
            <a:hlinkClick r:id="rId6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867400" y="3429000"/>
            <a:ext cx="80645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5" name="Picture 31" descr="example-carton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627313" y="3500438"/>
            <a:ext cx="744537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6" name="Picture 32" descr="example-carton">
            <a:hlinkClick r:id="rId6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979613" y="3500438"/>
            <a:ext cx="787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7" name="Picture 33" descr="example-carton">
            <a:hlinkClick r:id="rId6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443663" y="3500438"/>
            <a:ext cx="682625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cok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78613" y="2516188"/>
            <a:ext cx="466725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9" name="Picture 35" descr="coke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51500" y="2565400"/>
            <a:ext cx="528638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40" name="Picture 36" descr="coke">
            <a:hlinkClick r:id="rId2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2468563"/>
            <a:ext cx="530225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45" name="Picture 41" descr="u=2978766299,3765850017&amp;gp=1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908175" y="4437063"/>
            <a:ext cx="132397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49" name="Picture 45" descr="u=165974436,1119725311&amp;gp=2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795963" y="4581525"/>
            <a:ext cx="936625" cy="62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50" name="Rectangle 46"/>
          <p:cNvSpPr>
            <a:spLocks noChangeArrowheads="1"/>
          </p:cNvSpPr>
          <p:nvPr/>
        </p:nvSpPr>
        <p:spPr bwMode="auto">
          <a:xfrm>
            <a:off x="914400" y="457200"/>
            <a:ext cx="686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Talk about Peter and Tom with “</a:t>
            </a:r>
            <a:r>
              <a:rPr lang="en-US" altLang="zh-CN" dirty="0">
                <a:solidFill>
                  <a:srgbClr val="FF3300"/>
                </a:solidFill>
              </a:rPr>
              <a:t>more/less</a:t>
            </a:r>
            <a:r>
              <a:rPr lang="en-US" altLang="zh-CN" dirty="0"/>
              <a:t> than…”</a:t>
            </a:r>
          </a:p>
        </p:txBody>
      </p:sp>
      <p:sp>
        <p:nvSpPr>
          <p:cNvPr id="47151" name="Text Box 47"/>
          <p:cNvSpPr txBox="1">
            <a:spLocks noChangeArrowheads="1"/>
          </p:cNvSpPr>
          <p:nvPr/>
        </p:nvSpPr>
        <p:spPr bwMode="auto">
          <a:xfrm>
            <a:off x="684213" y="2636838"/>
            <a:ext cx="1081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0" dirty="0"/>
              <a:t>coke</a:t>
            </a:r>
          </a:p>
        </p:txBody>
      </p:sp>
      <p:sp>
        <p:nvSpPr>
          <p:cNvPr id="47153" name="Text Box 49"/>
          <p:cNvSpPr txBox="1">
            <a:spLocks noChangeArrowheads="1"/>
          </p:cNvSpPr>
          <p:nvPr/>
        </p:nvSpPr>
        <p:spPr bwMode="auto">
          <a:xfrm>
            <a:off x="684213" y="3716338"/>
            <a:ext cx="1081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0" dirty="0"/>
              <a:t>milk</a:t>
            </a:r>
          </a:p>
        </p:txBody>
      </p:sp>
      <p:sp>
        <p:nvSpPr>
          <p:cNvPr id="47154" name="Text Box 50"/>
          <p:cNvSpPr txBox="1">
            <a:spLocks noChangeArrowheads="1"/>
          </p:cNvSpPr>
          <p:nvPr/>
        </p:nvSpPr>
        <p:spPr bwMode="auto">
          <a:xfrm>
            <a:off x="684213" y="4652963"/>
            <a:ext cx="1081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0" dirty="0"/>
              <a:t>bread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IMG_0006"/>
          <p:cNvPicPr>
            <a:picLocks noChangeAspect="1" noChangeArrowheads="1"/>
          </p:cNvPicPr>
          <p:nvPr/>
        </p:nvPicPr>
        <p:blipFill>
          <a:blip r:embed="rId3">
            <a:lum bright="-16000" contrast="-12000"/>
          </a:blip>
          <a:srcRect/>
          <a:stretch>
            <a:fillRect/>
          </a:stretch>
        </p:blipFill>
        <p:spPr bwMode="auto">
          <a:xfrm>
            <a:off x="838200" y="228600"/>
            <a:ext cx="8001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403350" y="5084763"/>
            <a:ext cx="545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/>
              <a:t>Daniel has </a:t>
            </a:r>
            <a:r>
              <a:rPr lang="en-US" altLang="zh-CN" sz="3600" i="1" u="sng" dirty="0">
                <a:solidFill>
                  <a:srgbClr val="FF3300"/>
                </a:solidFill>
              </a:rPr>
              <a:t>the most</a:t>
            </a:r>
            <a:r>
              <a:rPr lang="en-US" altLang="zh-CN" sz="3600" dirty="0"/>
              <a:t> money.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76375" y="5661025"/>
            <a:ext cx="517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/>
              <a:t>Kitty has </a:t>
            </a:r>
            <a:r>
              <a:rPr lang="en-US" altLang="zh-CN" sz="3600" i="1" u="sng" dirty="0">
                <a:solidFill>
                  <a:srgbClr val="FF3300"/>
                </a:solidFill>
              </a:rPr>
              <a:t>the least</a:t>
            </a:r>
            <a:r>
              <a:rPr lang="en-US" altLang="zh-CN" sz="3600" dirty="0"/>
              <a:t> money.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331913" y="3789363"/>
            <a:ext cx="360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/>
              <a:t>Kitty has five yuan .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331913" y="4365625"/>
            <a:ext cx="69850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800" dirty="0"/>
              <a:t>Millie has ______ money than Kitty 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800" dirty="0"/>
              <a:t>Daniel has ______ money than Millie .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059113" y="4292600"/>
            <a:ext cx="1296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</a:rPr>
              <a:t>more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132138" y="4724400"/>
            <a:ext cx="1296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</a:rPr>
              <a:t>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  <p:bldP spid="37892" grpId="0" build="p" autoUpdateAnimBg="0"/>
      <p:bldP spid="37893" grpId="0"/>
      <p:bldP spid="37894" grpId="0"/>
      <p:bldP spid="37895" grpId="0"/>
      <p:bldP spid="378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37" name="Picture 25" descr="pic04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33375"/>
            <a:ext cx="7848600" cy="41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779838" y="260350"/>
            <a:ext cx="17462" cy="34432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055813" y="1484313"/>
            <a:ext cx="7088187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FF99"/>
                </a:solidFill>
              </a:rPr>
              <a:t>72 words         68 words          65 words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FF99"/>
                </a:solidFill>
              </a:rPr>
              <a:t>72 points         68 points          65 points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1692275" y="2852738"/>
            <a:ext cx="63023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1692275" y="1989138"/>
            <a:ext cx="63023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6156325" y="333375"/>
            <a:ext cx="0" cy="34337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2268538" y="836613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bg1"/>
                </a:solidFill>
              </a:rPr>
              <a:t>Amy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211638" y="765175"/>
            <a:ext cx="1974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chemeClr val="bg1"/>
                </a:solidFill>
              </a:rPr>
              <a:t>Sandy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588125" y="765175"/>
            <a:ext cx="1697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chemeClr val="bg1"/>
                </a:solidFill>
              </a:rPr>
              <a:t>Simon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1042988" y="4686300"/>
            <a:ext cx="8101012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chemeClr val="accent2"/>
                </a:solidFill>
              </a:rPr>
              <a:t>Amy wrote ___________ words.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</a:rPr>
              <a:t>     She scored ___________ points.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3467100" y="4572000"/>
            <a:ext cx="1584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3300"/>
                </a:solidFill>
              </a:rPr>
              <a:t>the  most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3395663" y="5075238"/>
            <a:ext cx="1584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3300"/>
                </a:solidFill>
              </a:rPr>
              <a:t>the  most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914400" y="5715000"/>
            <a:ext cx="5834063" cy="135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</a:rPr>
              <a:t>2.  Simon wrote __________ words.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</a:rPr>
              <a:t>     He scored ___________ points.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</a:rPr>
              <a:t>      </a:t>
            </a:r>
            <a:endParaRPr lang="en-US" altLang="zh-CN" sz="2800" b="0" dirty="0"/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3429000" y="5562600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3300"/>
                </a:solidFill>
              </a:rPr>
              <a:t>the  fewest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3048000" y="6096000"/>
            <a:ext cx="2160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3300"/>
                </a:solidFill>
              </a:rPr>
              <a:t>the  fewest</a:t>
            </a:r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>
            <a:off x="1835150" y="1341438"/>
            <a:ext cx="619283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/>
      <p:bldP spid="38931" grpId="0"/>
      <p:bldP spid="38935" grpId="0"/>
      <p:bldP spid="3893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838200" y="990600"/>
            <a:ext cx="6970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CC0000"/>
                </a:solidFill>
              </a:rPr>
              <a:t>Consolidation :</a:t>
            </a:r>
            <a:r>
              <a:rPr lang="en-US" altLang="zh-CN" dirty="0">
                <a:solidFill>
                  <a:srgbClr val="CC0000"/>
                </a:solidFill>
              </a:rPr>
              <a:t>Comparing more than two things:</a:t>
            </a:r>
          </a:p>
        </p:txBody>
      </p:sp>
      <p:grpSp>
        <p:nvGrpSpPr>
          <p:cNvPr id="39947" name="Group 11"/>
          <p:cNvGrpSpPr/>
          <p:nvPr/>
        </p:nvGrpSpPr>
        <p:grpSpPr bwMode="auto">
          <a:xfrm>
            <a:off x="323850" y="1989138"/>
            <a:ext cx="8820150" cy="1311275"/>
            <a:chOff x="0" y="3494"/>
            <a:chExt cx="5556" cy="826"/>
          </a:xfrm>
        </p:grpSpPr>
        <p:sp>
          <p:nvSpPr>
            <p:cNvPr id="39948" name="Text Box 12"/>
            <p:cNvSpPr txBox="1">
              <a:spLocks noChangeArrowheads="1"/>
            </p:cNvSpPr>
            <p:nvPr/>
          </p:nvSpPr>
          <p:spPr bwMode="auto">
            <a:xfrm>
              <a:off x="0" y="3494"/>
              <a:ext cx="1542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dirty="0">
                  <a:solidFill>
                    <a:schemeClr val="accent2"/>
                  </a:solidFill>
                </a:rPr>
                <a:t>the most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3200" dirty="0">
                  <a:solidFill>
                    <a:schemeClr val="accent2"/>
                  </a:solidFill>
                </a:rPr>
                <a:t>the </a:t>
              </a:r>
              <a:r>
                <a:rPr lang="en-US" altLang="zh-CN" sz="3200" dirty="0">
                  <a:solidFill>
                    <a:srgbClr val="FF3300"/>
                  </a:solidFill>
                </a:rPr>
                <a:t>fewest</a:t>
              </a:r>
            </a:p>
          </p:txBody>
        </p:sp>
        <p:sp>
          <p:nvSpPr>
            <p:cNvPr id="39949" name="Text Box 13"/>
            <p:cNvSpPr txBox="1">
              <a:spLocks noChangeArrowheads="1"/>
            </p:cNvSpPr>
            <p:nvPr/>
          </p:nvSpPr>
          <p:spPr bwMode="auto">
            <a:xfrm>
              <a:off x="1247" y="3702"/>
              <a:ext cx="430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dirty="0">
                  <a:solidFill>
                    <a:schemeClr val="accent2"/>
                  </a:solidFill>
                </a:rPr>
                <a:t>+ (                    ) nouns.</a:t>
              </a:r>
            </a:p>
          </p:txBody>
        </p:sp>
        <p:sp>
          <p:nvSpPr>
            <p:cNvPr id="39950" name="AutoShape 14"/>
            <p:cNvSpPr/>
            <p:nvPr/>
          </p:nvSpPr>
          <p:spPr bwMode="auto">
            <a:xfrm>
              <a:off x="1179" y="3657"/>
              <a:ext cx="46" cy="545"/>
            </a:xfrm>
            <a:prstGeom prst="rightBrace">
              <a:avLst>
                <a:gd name="adj1" fmla="val 98732"/>
                <a:gd name="adj2" fmla="val 50000"/>
              </a:avLst>
            </a:prstGeom>
            <a:noFill/>
            <a:ln w="34925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9953" name="Group 17"/>
          <p:cNvGrpSpPr/>
          <p:nvPr/>
        </p:nvGrpSpPr>
        <p:grpSpPr bwMode="auto">
          <a:xfrm>
            <a:off x="323850" y="3355975"/>
            <a:ext cx="8820150" cy="1311275"/>
            <a:chOff x="0" y="2478"/>
            <a:chExt cx="5556" cy="826"/>
          </a:xfrm>
        </p:grpSpPr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0" y="2478"/>
              <a:ext cx="1225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dirty="0">
                  <a:solidFill>
                    <a:schemeClr val="accent2"/>
                  </a:solidFill>
                </a:rPr>
                <a:t>the most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3200" dirty="0">
                  <a:solidFill>
                    <a:schemeClr val="accent2"/>
                  </a:solidFill>
                </a:rPr>
                <a:t>the </a:t>
              </a:r>
              <a:r>
                <a:rPr lang="en-US" altLang="zh-CN" sz="3200" dirty="0">
                  <a:solidFill>
                    <a:srgbClr val="FF3300"/>
                  </a:solidFill>
                </a:rPr>
                <a:t>least</a:t>
              </a:r>
            </a:p>
          </p:txBody>
        </p:sp>
        <p:sp>
          <p:nvSpPr>
            <p:cNvPr id="39955" name="Text Box 19"/>
            <p:cNvSpPr txBox="1">
              <a:spLocks noChangeArrowheads="1"/>
            </p:cNvSpPr>
            <p:nvPr/>
          </p:nvSpPr>
          <p:spPr bwMode="auto">
            <a:xfrm>
              <a:off x="1247" y="2705"/>
              <a:ext cx="430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dirty="0">
                  <a:solidFill>
                    <a:schemeClr val="accent2"/>
                  </a:solidFill>
                </a:rPr>
                <a:t>+ (                   ) nouns.</a:t>
              </a:r>
            </a:p>
          </p:txBody>
        </p:sp>
        <p:sp>
          <p:nvSpPr>
            <p:cNvPr id="39956" name="AutoShape 20"/>
            <p:cNvSpPr/>
            <p:nvPr/>
          </p:nvSpPr>
          <p:spPr bwMode="auto">
            <a:xfrm>
              <a:off x="1179" y="2659"/>
              <a:ext cx="46" cy="545"/>
            </a:xfrm>
            <a:prstGeom prst="rightBrace">
              <a:avLst>
                <a:gd name="adj1" fmla="val 98732"/>
                <a:gd name="adj2" fmla="val 50000"/>
              </a:avLst>
            </a:prstGeom>
            <a:noFill/>
            <a:ln w="34925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39958" name="Picture 22" descr="G:\边框与底纹\2004728195823893.gif"/>
          <p:cNvPicPr>
            <a:picLocks noChangeAspect="1" noChangeArrowheads="1" noCrop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116013" y="5229225"/>
            <a:ext cx="6983412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9" name="Picture 23" descr="G:\边框与底纹\l286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124075" y="5516563"/>
            <a:ext cx="47529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2916238" y="6237288"/>
            <a:ext cx="6408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838200" y="14478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2987675" y="2420938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</a:rPr>
              <a:t>countable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2987675" y="3716338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</a:rPr>
              <a:t>uncountable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0" grpId="0"/>
      <p:bldP spid="399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027"/>
          <p:cNvSpPr txBox="1">
            <a:spLocks noChangeArrowheads="1"/>
          </p:cNvSpPr>
          <p:nvPr/>
        </p:nvSpPr>
        <p:spPr bwMode="auto">
          <a:xfrm>
            <a:off x="0" y="3644900"/>
            <a:ext cx="89154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3200" dirty="0"/>
              <a:t>Daniel studies _______ subjects among the three.</a:t>
            </a:r>
          </a:p>
          <a:p>
            <a:pPr>
              <a:buFontTx/>
              <a:buAutoNum type="arabicPeriod"/>
            </a:pPr>
            <a:r>
              <a:rPr lang="en-US" altLang="zh-CN" sz="3200" dirty="0"/>
              <a:t>John is in _______ clubs among the three of us.</a:t>
            </a:r>
          </a:p>
          <a:p>
            <a:pPr>
              <a:buFontTx/>
              <a:buAutoNum type="arabicPeriod"/>
            </a:pPr>
            <a:r>
              <a:rPr lang="en-US" altLang="zh-CN" sz="3200" dirty="0"/>
              <a:t>Among the three, Daniel has the _____free time</a:t>
            </a:r>
          </a:p>
          <a:p>
            <a:r>
              <a:rPr lang="en-US" altLang="zh-CN" sz="3200" dirty="0"/>
              <a:t>     and Nancy has the </a:t>
            </a:r>
            <a:r>
              <a:rPr lang="en-US" altLang="zh-CN" dirty="0"/>
              <a:t> _____ </a:t>
            </a:r>
            <a:r>
              <a:rPr lang="en-US" altLang="zh-CN" sz="3200" dirty="0"/>
              <a:t>free time.</a:t>
            </a:r>
          </a:p>
          <a:p>
            <a:pPr>
              <a:buFontTx/>
              <a:buAutoNum type="arabicPeriod"/>
            </a:pPr>
            <a:endParaRPr lang="en-US" altLang="zh-CN" sz="3200" dirty="0"/>
          </a:p>
        </p:txBody>
      </p:sp>
      <p:sp>
        <p:nvSpPr>
          <p:cNvPr id="9226" name="Text Box 1034"/>
          <p:cNvSpPr txBox="1">
            <a:spLocks noChangeArrowheads="1"/>
          </p:cNvSpPr>
          <p:nvPr/>
        </p:nvSpPr>
        <p:spPr bwMode="auto">
          <a:xfrm>
            <a:off x="2916238" y="3429000"/>
            <a:ext cx="1546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FF3300"/>
                </a:solidFill>
                <a:latin typeface="Monotype Corsiva" panose="03010101010201010101" pitchFamily="66" charset="0"/>
              </a:rPr>
              <a:t>the most</a:t>
            </a:r>
          </a:p>
        </p:txBody>
      </p:sp>
      <p:sp>
        <p:nvSpPr>
          <p:cNvPr id="9227" name="Text Box 1035"/>
          <p:cNvSpPr txBox="1">
            <a:spLocks noChangeArrowheads="1"/>
          </p:cNvSpPr>
          <p:nvPr/>
        </p:nvSpPr>
        <p:spPr bwMode="auto">
          <a:xfrm>
            <a:off x="2124075" y="4437063"/>
            <a:ext cx="184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FF3300"/>
                </a:solidFill>
                <a:latin typeface="Monotype Corsiva" panose="03010101010201010101" pitchFamily="66" charset="0"/>
              </a:rPr>
              <a:t>the fewest</a:t>
            </a:r>
          </a:p>
        </p:txBody>
      </p:sp>
      <p:sp>
        <p:nvSpPr>
          <p:cNvPr id="9228" name="Text Box 1036"/>
          <p:cNvSpPr txBox="1">
            <a:spLocks noChangeArrowheads="1"/>
          </p:cNvSpPr>
          <p:nvPr/>
        </p:nvSpPr>
        <p:spPr bwMode="auto">
          <a:xfrm>
            <a:off x="3708400" y="5445125"/>
            <a:ext cx="942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FF3300"/>
                </a:solidFill>
                <a:latin typeface="Monotype Corsiva" panose="03010101010201010101" pitchFamily="66" charset="0"/>
              </a:rPr>
              <a:t>most</a:t>
            </a:r>
          </a:p>
        </p:txBody>
      </p:sp>
      <p:sp>
        <p:nvSpPr>
          <p:cNvPr id="9229" name="Text Box 1037"/>
          <p:cNvSpPr txBox="1">
            <a:spLocks noChangeArrowheads="1"/>
          </p:cNvSpPr>
          <p:nvPr/>
        </p:nvSpPr>
        <p:spPr bwMode="auto">
          <a:xfrm>
            <a:off x="6156325" y="5013325"/>
            <a:ext cx="852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3300"/>
                </a:solidFill>
                <a:latin typeface="Monotype Corsiva" panose="03010101010201010101" pitchFamily="66" charset="0"/>
              </a:rPr>
              <a:t>least</a:t>
            </a:r>
          </a:p>
        </p:txBody>
      </p:sp>
      <p:graphicFrame>
        <p:nvGraphicFramePr>
          <p:cNvPr id="9293" name="Group 1101"/>
          <p:cNvGraphicFramePr>
            <a:graphicFrameLocks noGrp="1"/>
          </p:cNvGraphicFramePr>
          <p:nvPr/>
        </p:nvGraphicFramePr>
        <p:xfrm>
          <a:off x="1116013" y="1125538"/>
          <a:ext cx="6192837" cy="207518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Nancy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CC"/>
                        </a:gs>
                        <a:gs pos="100000">
                          <a:srgbClr val="FF66CC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CC66"/>
                        </a:gs>
                        <a:gs pos="100000">
                          <a:srgbClr val="00CC66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Daniel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CC66"/>
                        </a:gs>
                        <a:gs pos="100000">
                          <a:srgbClr val="00CC66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Subjects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99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99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99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99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Clubs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CC00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CC00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CC00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CC00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Free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FF"/>
                        </a:gs>
                        <a:gs pos="100000">
                          <a:srgbClr val="FF99FF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 hours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FF"/>
                        </a:gs>
                        <a:gs pos="100000">
                          <a:srgbClr val="FF99FF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 hours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FF"/>
                        </a:gs>
                        <a:gs pos="100000">
                          <a:srgbClr val="FF99FF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hour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FF"/>
                        </a:gs>
                        <a:gs pos="100000">
                          <a:srgbClr val="FF99FF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260" name="Picture 1026" descr="npo00007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750888"/>
            <a:ext cx="18002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92" name="Text Box 1100"/>
          <p:cNvSpPr txBox="1">
            <a:spLocks noChangeArrowheads="1"/>
          </p:cNvSpPr>
          <p:nvPr/>
        </p:nvSpPr>
        <p:spPr bwMode="auto">
          <a:xfrm>
            <a:off x="2268538" y="260350"/>
            <a:ext cx="54721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</a:rPr>
              <a:t>Comparing school lives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build="p" autoUpdateAnimBg="0"/>
      <p:bldP spid="9227" grpId="0" build="p" autoUpdateAnimBg="0"/>
      <p:bldP spid="9228" grpId="0" build="p" autoUpdateAnimBg="0"/>
      <p:bldP spid="922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07" name="Group 43"/>
          <p:cNvGraphicFramePr>
            <a:graphicFrameLocks noGrp="1"/>
          </p:cNvGraphicFramePr>
          <p:nvPr/>
        </p:nvGraphicFramePr>
        <p:xfrm>
          <a:off x="611188" y="2133600"/>
          <a:ext cx="7345362" cy="2133283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Nancy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CC"/>
                        </a:gs>
                        <a:gs pos="100000">
                          <a:srgbClr val="FF66CC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CC66"/>
                        </a:gs>
                        <a:gs pos="100000">
                          <a:srgbClr val="00CC66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Daniel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CC66"/>
                        </a:gs>
                        <a:gs pos="100000">
                          <a:srgbClr val="00CC66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CC66"/>
                        </a:gs>
                        <a:gs pos="100000">
                          <a:srgbClr val="00CC66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Subjects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99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99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99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99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99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Clubs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CC00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CC00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CC00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CC00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CC00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Free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FF"/>
                        </a:gs>
                        <a:gs pos="100000">
                          <a:srgbClr val="FF99FF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 hours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FF"/>
                        </a:gs>
                        <a:gs pos="100000">
                          <a:srgbClr val="FF99FF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 hours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FF"/>
                        </a:gs>
                        <a:gs pos="100000">
                          <a:srgbClr val="FF99FF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hour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FF"/>
                        </a:gs>
                        <a:gs pos="100000">
                          <a:srgbClr val="FF99FF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FF"/>
                        </a:gs>
                        <a:gs pos="100000">
                          <a:srgbClr val="FF99FF">
                            <a:gamma/>
                            <a:tint val="0"/>
                            <a:invGamma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2505" name="Picture 1026" descr="npo0000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773238"/>
            <a:ext cx="18002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2508" name="Text Box 44"/>
          <p:cNvSpPr txBox="1">
            <a:spLocks noChangeArrowheads="1"/>
          </p:cNvSpPr>
          <p:nvPr/>
        </p:nvSpPr>
        <p:spPr bwMode="auto">
          <a:xfrm>
            <a:off x="179388" y="188913"/>
            <a:ext cx="37449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</a:rPr>
              <a:t>Comparing more</a:t>
            </a:r>
          </a:p>
        </p:txBody>
      </p:sp>
      <p:sp>
        <p:nvSpPr>
          <p:cNvPr id="62509" name="WordArt 45"/>
          <p:cNvSpPr>
            <a:spLocks noChangeArrowheads="1" noChangeShapeType="1" noTextEdit="1"/>
          </p:cNvSpPr>
          <p:nvPr/>
        </p:nvSpPr>
        <p:spPr bwMode="auto">
          <a:xfrm>
            <a:off x="1258888" y="1052513"/>
            <a:ext cx="62579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What is your school life? 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62510" name="Text Box 46"/>
          <p:cNvSpPr txBox="1">
            <a:spLocks noChangeArrowheads="1"/>
          </p:cNvSpPr>
          <p:nvPr/>
        </p:nvSpPr>
        <p:spPr bwMode="auto">
          <a:xfrm>
            <a:off x="468313" y="4941888"/>
            <a:ext cx="824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Make sentences with “more, fewer, less, most, fewest, least…”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9" name="Picture 3" descr="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29325"/>
            <a:ext cx="9525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0" name="Picture 4" descr="xiangkuang2_19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99275" y="0"/>
            <a:ext cx="224472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465138" y="323850"/>
            <a:ext cx="6411912" cy="579438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zh-CN" sz="3200" b="0" dirty="0">
                <a:solidFill>
                  <a:srgbClr val="1A6A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你能写出所给形容词的适当形式吗?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95288" y="836613"/>
            <a:ext cx="8208962" cy="5451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kumimoji="0" lang="en-US" altLang="zh-CN" sz="3200" dirty="0"/>
              <a:t>There are ________   apples on this tree than  on that tree. (</a:t>
            </a:r>
            <a:r>
              <a:rPr kumimoji="0" lang="en-US" altLang="zh-CN" sz="3200" dirty="0">
                <a:solidFill>
                  <a:srgbClr val="CC0099"/>
                </a:solidFill>
              </a:rPr>
              <a:t>many</a:t>
            </a:r>
            <a:r>
              <a:rPr kumimoji="0" lang="en-US" altLang="zh-CN" sz="3200" dirty="0"/>
              <a:t>)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kumimoji="0" lang="en-US" altLang="zh-CN" sz="3200" dirty="0"/>
              <a:t>Miss Xia is one of ___________________ (</a:t>
            </a:r>
            <a:r>
              <a:rPr kumimoji="0" lang="en-US" altLang="zh-CN" sz="3200" dirty="0">
                <a:solidFill>
                  <a:srgbClr val="CC0099"/>
                </a:solidFill>
              </a:rPr>
              <a:t>popular</a:t>
            </a:r>
            <a:r>
              <a:rPr kumimoji="0" lang="en-US" altLang="zh-CN" sz="3200" dirty="0"/>
              <a:t>) teachers in our school.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kumimoji="0" lang="en-US" altLang="zh-CN" sz="3200" dirty="0"/>
              <a:t>The Yellow River is the second ___________ (</a:t>
            </a:r>
            <a:r>
              <a:rPr kumimoji="0" lang="en-US" altLang="zh-CN" sz="3200" dirty="0">
                <a:solidFill>
                  <a:srgbClr val="CC0099"/>
                </a:solidFill>
              </a:rPr>
              <a:t>long</a:t>
            </a:r>
            <a:r>
              <a:rPr kumimoji="0" lang="en-US" altLang="zh-CN" sz="3200" dirty="0"/>
              <a:t>) river in China.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kumimoji="0" lang="en-US" altLang="zh-CN" sz="3200" dirty="0"/>
              <a:t>This coat is too ______ (small). Have you got a ________ (</a:t>
            </a:r>
            <a:r>
              <a:rPr kumimoji="0" lang="en-US" altLang="zh-CN" sz="3200" dirty="0">
                <a:solidFill>
                  <a:srgbClr val="CC0099"/>
                </a:solidFill>
              </a:rPr>
              <a:t>big</a:t>
            </a:r>
            <a:r>
              <a:rPr kumimoji="0" lang="en-US" altLang="zh-CN" sz="3200" dirty="0"/>
              <a:t>) one?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kumimoji="0" lang="en-US" altLang="zh-CN" sz="3200" dirty="0"/>
              <a:t>It says that it is very ______ (</a:t>
            </a:r>
            <a:r>
              <a:rPr kumimoji="0" lang="en-US" altLang="zh-CN" sz="3200" dirty="0">
                <a:solidFill>
                  <a:srgbClr val="CC0099"/>
                </a:solidFill>
              </a:rPr>
              <a:t>cold</a:t>
            </a:r>
            <a:r>
              <a:rPr kumimoji="0" lang="en-US" altLang="zh-CN" sz="3200" dirty="0"/>
              <a:t>) in Beijing in winter. 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916238" y="836613"/>
            <a:ext cx="13684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altLang="zh-CN" sz="36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more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4356100" y="2016125"/>
            <a:ext cx="38877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altLang="zh-CN" sz="36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most popular 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1258888" y="3500438"/>
            <a:ext cx="2305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altLang="zh-CN" sz="36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longest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3708400" y="4292600"/>
            <a:ext cx="16557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altLang="zh-CN" sz="36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small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1979613" y="4681538"/>
            <a:ext cx="15843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altLang="zh-CN" sz="36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bigger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4714875" y="5400675"/>
            <a:ext cx="11525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altLang="zh-CN" sz="36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3" grpId="0" autoUpdateAnimBg="0"/>
      <p:bldP spid="60424" grpId="0" autoUpdateAnimBg="0"/>
      <p:bldP spid="60425" grpId="0" autoUpdateAnimBg="0"/>
      <p:bldP spid="60426" grpId="0" autoUpdateAnimBg="0"/>
      <p:bldP spid="60427" grpId="0" autoUpdateAnimBg="0"/>
      <p:bldP spid="6042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3" name="Picture 3" descr="xiangkuang2_19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99275" y="0"/>
            <a:ext cx="224472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50825" y="360363"/>
            <a:ext cx="79200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zh-CN" sz="3600" b="0" dirty="0">
                <a:solidFill>
                  <a:srgbClr val="1A6A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你能帮助Jack完成下列句子的变换吗?</a:t>
            </a:r>
          </a:p>
        </p:txBody>
      </p:sp>
      <p:pic>
        <p:nvPicPr>
          <p:cNvPr id="61445" name="Picture 5" descr="ani_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4724400"/>
            <a:ext cx="823913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757238" y="914400"/>
            <a:ext cx="8351837" cy="546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</a:pPr>
            <a:r>
              <a:rPr kumimoji="0" lang="zh-CN" sz="3200" dirty="0"/>
              <a:t>1.John studies more subjects than Millie.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kumimoji="0" lang="zh-CN" sz="3200" dirty="0"/>
              <a:t>   Millie studies _____  subjects _____ John.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kumimoji="0" lang="zh-CN" sz="3200" dirty="0"/>
              <a:t>2.Amy </a:t>
            </a:r>
            <a:r>
              <a:rPr kumimoji="0" lang="zh-CN" sz="3200" b="0" dirty="0">
                <a:ea typeface="华文行楷" panose="02010800040101010101" pitchFamily="2" charset="-122"/>
              </a:rPr>
              <a:t>的尺子比</a:t>
            </a:r>
            <a:r>
              <a:rPr kumimoji="0" lang="zh-CN" sz="3200" dirty="0"/>
              <a:t>Ann</a:t>
            </a:r>
            <a:r>
              <a:rPr kumimoji="0" lang="zh-CN" sz="3200" b="0" dirty="0">
                <a:latin typeface="华文行楷" panose="02010800040101010101" pitchFamily="2" charset="-122"/>
                <a:ea typeface="华文行楷" panose="02010800040101010101" pitchFamily="2" charset="-122"/>
              </a:rPr>
              <a:t>的长</a:t>
            </a:r>
            <a:r>
              <a:rPr kumimoji="0" lang="zh-CN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.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kumimoji="0" lang="zh-CN" sz="3200" dirty="0"/>
              <a:t>   Amy has </a:t>
            </a:r>
            <a:r>
              <a:rPr kumimoji="0" lang="zh-CN" sz="3200" b="0" dirty="0"/>
              <a:t>a </a:t>
            </a:r>
            <a:r>
              <a:rPr kumimoji="0" lang="zh-CN" sz="3200" dirty="0"/>
              <a:t>_____ ______ than Ann.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kumimoji="0" lang="zh-CN" sz="3200" dirty="0"/>
              <a:t>3.Japanese is not as useful as English.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kumimoji="0" lang="zh-CN" sz="3200" dirty="0"/>
              <a:t>   Japanese is ____ ______  ____ English.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kumimoji="0" lang="zh-CN" sz="3200" dirty="0"/>
              <a:t>4.Nancy has more free time than John.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kumimoji="0" lang="zh-CN" sz="3200" dirty="0"/>
              <a:t>   John has _____ free time _____ Nancy.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kumimoji="0" lang="zh-CN" sz="3200" dirty="0"/>
              <a:t>5.Kitty has less money than others in her class.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kumimoji="0" lang="zh-CN" sz="3200" dirty="0"/>
              <a:t>   Kitty has ____ _____ _______in her class.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3492500" y="1484313"/>
            <a:ext cx="15843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altLang="zh-CN" sz="36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fewer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6372225" y="1484313"/>
            <a:ext cx="1150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altLang="zh-CN" sz="36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2916238" y="2592388"/>
            <a:ext cx="18002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altLang="zh-CN" sz="36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longer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4356100" y="2592388"/>
            <a:ext cx="13684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altLang="zh-CN" sz="36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ruler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3203575" y="3716338"/>
            <a:ext cx="38877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altLang="zh-CN" sz="36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 useful than 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2843213" y="4824413"/>
            <a:ext cx="11525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altLang="zh-CN" sz="36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5580063" y="4824413"/>
            <a:ext cx="15843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altLang="zh-CN" sz="36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2987675" y="5949950"/>
            <a:ext cx="4032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altLang="zh-CN" sz="36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 least  money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 autoUpdateAnimBg="0"/>
      <p:bldP spid="61448" grpId="0" autoUpdateAnimBg="0"/>
      <p:bldP spid="61449" grpId="0" autoUpdateAnimBg="0"/>
      <p:bldP spid="61450" grpId="0" autoUpdateAnimBg="0"/>
      <p:bldP spid="61451" grpId="0" autoUpdateAnimBg="0"/>
      <p:bldP spid="61452" grpId="0" autoUpdateAnimBg="0"/>
      <p:bldP spid="61453" grpId="0" autoUpdateAnimBg="0"/>
      <p:bldP spid="6145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684213" y="692150"/>
            <a:ext cx="7777162" cy="622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0" dirty="0"/>
              <a:t>改错：</a:t>
            </a:r>
          </a:p>
          <a:p>
            <a:pPr>
              <a:spcBef>
                <a:spcPct val="50000"/>
              </a:spcBef>
            </a:pPr>
            <a:r>
              <a:rPr lang="en-US" altLang="zh-CN" sz="2800" b="0" dirty="0"/>
              <a:t>1. Mr. Smith eats the fewest beef .</a:t>
            </a:r>
          </a:p>
          <a:p>
            <a:pPr>
              <a:spcBef>
                <a:spcPct val="50000"/>
              </a:spcBef>
            </a:pPr>
            <a:r>
              <a:rPr lang="en-US" altLang="zh-CN" sz="2800" b="0" dirty="0"/>
              <a:t>2 .Tom has least sheep of them .</a:t>
            </a:r>
          </a:p>
          <a:p>
            <a:pPr>
              <a:spcBef>
                <a:spcPct val="50000"/>
              </a:spcBef>
            </a:pPr>
            <a:r>
              <a:rPr lang="en-US" altLang="zh-CN" sz="2800" b="0" dirty="0"/>
              <a:t>3. Mary has the more bread than her classmate.</a:t>
            </a:r>
          </a:p>
          <a:p>
            <a:pPr>
              <a:spcBef>
                <a:spcPct val="50000"/>
              </a:spcBef>
            </a:pPr>
            <a:r>
              <a:rPr lang="en-US" altLang="zh-CN" sz="2800" b="0" dirty="0"/>
              <a:t>4. The students in China have little free time </a:t>
            </a:r>
          </a:p>
          <a:p>
            <a:pPr>
              <a:spcBef>
                <a:spcPct val="50000"/>
              </a:spcBef>
            </a:pPr>
            <a:r>
              <a:rPr lang="zh-CN" altLang="en-US" sz="2800" b="0" dirty="0"/>
              <a:t>　</a:t>
            </a:r>
            <a:r>
              <a:rPr lang="en-US" altLang="zh-CN" sz="2800" b="0" dirty="0"/>
              <a:t>than those in the UK .</a:t>
            </a:r>
          </a:p>
          <a:p>
            <a:pPr>
              <a:spcBef>
                <a:spcPct val="50000"/>
              </a:spcBef>
            </a:pPr>
            <a:r>
              <a:rPr lang="en-US" altLang="zh-CN" sz="2800" b="0" dirty="0"/>
              <a:t>5. Cindy has less friends in his new school than </a:t>
            </a:r>
          </a:p>
          <a:p>
            <a:pPr>
              <a:spcBef>
                <a:spcPct val="50000"/>
              </a:spcBef>
            </a:pPr>
            <a:r>
              <a:rPr lang="zh-CN" altLang="en-US" sz="2800" b="0" dirty="0"/>
              <a:t>　</a:t>
            </a:r>
            <a:r>
              <a:rPr lang="en-US" altLang="zh-CN" sz="2800" b="0" dirty="0"/>
              <a:t>in his old school.</a:t>
            </a:r>
          </a:p>
          <a:p>
            <a:pPr>
              <a:spcBef>
                <a:spcPct val="50000"/>
              </a:spcBef>
            </a:pPr>
            <a:endParaRPr lang="en-US" altLang="zh-CN" sz="2800" b="0" dirty="0"/>
          </a:p>
          <a:p>
            <a:pPr>
              <a:spcBef>
                <a:spcPct val="50000"/>
              </a:spcBef>
            </a:pPr>
            <a:endParaRPr lang="en-US" altLang="zh-CN" sz="2800" b="0" dirty="0"/>
          </a:p>
        </p:txBody>
      </p:sp>
      <p:pic>
        <p:nvPicPr>
          <p:cNvPr id="63491" name="Picture 3" descr="Q_01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476250"/>
            <a:ext cx="1800225" cy="106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92" name="Picture 4" descr="G:\边框与底纹\200472819533462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39750" y="5576888"/>
            <a:ext cx="7345363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3851275" y="1341438"/>
            <a:ext cx="792163" cy="3587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851275" y="836613"/>
            <a:ext cx="1008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3300"/>
                </a:solidFill>
              </a:rPr>
              <a:t>least</a:t>
            </a: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2484438" y="1989138"/>
            <a:ext cx="574675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627313" y="1628775"/>
            <a:ext cx="252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3300"/>
                </a:solidFill>
              </a:rPr>
              <a:t>the fewest</a:t>
            </a:r>
            <a:r>
              <a:rPr lang="en-US" altLang="zh-CN" dirty="0"/>
              <a:t> </a:t>
            </a:r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2555875" y="2636838"/>
            <a:ext cx="431800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7524750" y="2636838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3300"/>
                </a:solidFill>
              </a:rPr>
              <a:t>去掉</a:t>
            </a:r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5148263" y="3213100"/>
            <a:ext cx="503237" cy="5032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5003800" y="3644900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3300"/>
                </a:solidFill>
              </a:rPr>
              <a:t>less</a:t>
            </a: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2700338" y="4581525"/>
            <a:ext cx="431800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3203575" y="4797425"/>
            <a:ext cx="1223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3300"/>
                </a:solidFill>
              </a:rPr>
              <a:t>fewer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349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349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349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6350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 autoUpdateAnimBg="0"/>
      <p:bldP spid="63493" grpId="0" animBg="1"/>
      <p:bldP spid="63494" grpId="0"/>
      <p:bldP spid="63495" grpId="0" animBg="1"/>
      <p:bldP spid="63496" grpId="0"/>
      <p:bldP spid="63497" grpId="0" animBg="1"/>
      <p:bldP spid="63498" grpId="0"/>
      <p:bldP spid="63499" grpId="0" animBg="1"/>
      <p:bldP spid="63500" grpId="0"/>
      <p:bldP spid="63501" grpId="0" animBg="1"/>
      <p:bldP spid="635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G_0001"/>
          <p:cNvPicPr>
            <a:picLocks noChangeAspect="1" noChangeArrowheads="1"/>
          </p:cNvPicPr>
          <p:nvPr/>
        </p:nvPicPr>
        <p:blipFill>
          <a:blip r:embed="rId3">
            <a:lum bright="-10000" contrast="-12000"/>
          </a:blip>
          <a:srcRect/>
          <a:stretch>
            <a:fillRect/>
          </a:stretch>
        </p:blipFill>
        <p:spPr bwMode="auto">
          <a:xfrm>
            <a:off x="1447800" y="228600"/>
            <a:ext cx="5811838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90600" y="4953000"/>
            <a:ext cx="688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/>
              <a:t>Millie has </a:t>
            </a:r>
            <a:r>
              <a:rPr lang="en-US" altLang="zh-CN" sz="3600" i="1" u="sng" dirty="0">
                <a:solidFill>
                  <a:srgbClr val="FF3300"/>
                </a:solidFill>
              </a:rPr>
              <a:t>more</a:t>
            </a:r>
            <a:r>
              <a:rPr lang="en-US" altLang="zh-CN" sz="3600" dirty="0"/>
              <a:t> flowers </a:t>
            </a:r>
            <a:r>
              <a:rPr lang="en-US" altLang="zh-CN" sz="3600" u="sng" dirty="0"/>
              <a:t>than</a:t>
            </a:r>
            <a:r>
              <a:rPr lang="en-US" altLang="zh-CN" sz="3600" dirty="0"/>
              <a:t> Amy.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90600" y="5562600"/>
            <a:ext cx="696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/>
              <a:t>Amy has </a:t>
            </a:r>
            <a:r>
              <a:rPr lang="en-US" altLang="zh-CN" sz="3600" i="1" u="sng" dirty="0">
                <a:solidFill>
                  <a:srgbClr val="FF3300"/>
                </a:solidFill>
              </a:rPr>
              <a:t>fewer</a:t>
            </a:r>
            <a:r>
              <a:rPr lang="en-US" altLang="zh-CN" sz="3600" dirty="0"/>
              <a:t> flowers </a:t>
            </a:r>
            <a:r>
              <a:rPr lang="en-US" altLang="zh-CN" sz="3600" u="sng" dirty="0"/>
              <a:t>than</a:t>
            </a:r>
            <a:r>
              <a:rPr lang="en-US" altLang="zh-CN" sz="3600" dirty="0"/>
              <a:t> Millie.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66800" y="4267200"/>
            <a:ext cx="7696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/>
              <a:t>Amy has some flowers in her hands</a:t>
            </a:r>
            <a:r>
              <a:rPr lang="en-US" altLang="zh-CN" sz="3600" b="0" dirty="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6" grpId="0" build="p" autoUpdateAnimBg="0"/>
      <p:bldP spid="307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endParaRPr lang="en-US" altLang="zh-CN" b="1" dirty="0"/>
          </a:p>
          <a:p>
            <a:r>
              <a:rPr lang="zh-CN" altLang="en-US" b="1" dirty="0"/>
              <a:t>他讲的笑话比我少。</a:t>
            </a:r>
          </a:p>
          <a:p>
            <a:endParaRPr lang="zh-CN" altLang="en-US" b="1" dirty="0"/>
          </a:p>
          <a:p>
            <a:r>
              <a:rPr lang="en-US" altLang="zh-CN" b="1" dirty="0"/>
              <a:t>Tom</a:t>
            </a:r>
            <a:r>
              <a:rPr lang="zh-CN" altLang="en-US" b="1" dirty="0"/>
              <a:t>有的空闲时间比</a:t>
            </a:r>
            <a:r>
              <a:rPr lang="en-US" altLang="zh-CN" b="1" dirty="0"/>
              <a:t>Millie</a:t>
            </a:r>
            <a:r>
              <a:rPr lang="zh-CN" altLang="en-US" b="1" dirty="0"/>
              <a:t>的多。</a:t>
            </a:r>
          </a:p>
          <a:p>
            <a:endParaRPr lang="zh-CN" altLang="en-US" b="1" dirty="0"/>
          </a:p>
          <a:p>
            <a:r>
              <a:rPr lang="zh-CN" altLang="en-US" b="1" dirty="0"/>
              <a:t>在所有的学生中，我有最多的光盘。</a:t>
            </a:r>
          </a:p>
          <a:p>
            <a:endParaRPr lang="zh-CN" altLang="en-US" b="1" dirty="0"/>
          </a:p>
          <a:p>
            <a:r>
              <a:rPr lang="zh-CN" altLang="en-US" b="1" dirty="0"/>
              <a:t>我有最少的钱，但是我有最多的朋友。</a:t>
            </a:r>
          </a:p>
          <a:p>
            <a:endParaRPr lang="zh-CN" altLang="en-US" b="1" dirty="0"/>
          </a:p>
          <a:p>
            <a:endParaRPr lang="en-US" altLang="zh-CN" b="1" dirty="0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535088" y="1484313"/>
            <a:ext cx="58448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0" dirty="0">
                <a:solidFill>
                  <a:srgbClr val="FF0000"/>
                </a:solidFill>
                <a:latin typeface="Arial" panose="020B0604020202020204" pitchFamily="34" charset="0"/>
              </a:rPr>
              <a:t>He tells fewer funny jokes than me.</a:t>
            </a:r>
            <a:r>
              <a:rPr kumimoji="0" lang="en-US" altLang="zh-CN" sz="1600" b="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79525" y="2708920"/>
            <a:ext cx="57826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0" dirty="0">
                <a:solidFill>
                  <a:srgbClr val="FF0000"/>
                </a:solidFill>
                <a:latin typeface="Arial" panose="020B0604020202020204" pitchFamily="34" charset="0"/>
              </a:rPr>
              <a:t>Tom has more free time than Millie.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479525" y="3861048"/>
            <a:ext cx="67345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0" dirty="0">
                <a:solidFill>
                  <a:srgbClr val="FF0000"/>
                </a:solidFill>
                <a:latin typeface="Arial" panose="020B0604020202020204" pitchFamily="34" charset="0"/>
              </a:rPr>
              <a:t>Of all the students, I have the most CDs. 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92088" y="5072996"/>
            <a:ext cx="84102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0" dirty="0">
                <a:solidFill>
                  <a:srgbClr val="FF0000"/>
                </a:solidFill>
                <a:latin typeface="Arial" panose="020B0604020202020204" pitchFamily="34" charset="0"/>
              </a:rPr>
              <a:t>I have the least money, but I have the most friends</a:t>
            </a:r>
            <a:r>
              <a:rPr kumimoji="0" lang="en-US" altLang="zh-CN" sz="2800" b="0" dirty="0" smtClean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  <a:endParaRPr kumimoji="0" lang="en-US" altLang="zh-CN" sz="2800" b="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2555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4000" dirty="0">
                <a:solidFill>
                  <a:schemeClr val="folHlink"/>
                </a:solidFill>
                <a:latin typeface="Arial" panose="020B0604020202020204" pitchFamily="34" charset="0"/>
              </a:rPr>
              <a:t>Exercise:</a:t>
            </a:r>
          </a:p>
        </p:txBody>
      </p:sp>
      <p:pic>
        <p:nvPicPr>
          <p:cNvPr id="64520" name="Picture 8" descr="G:\边框与底纹\200472819533462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55650" y="5589588"/>
            <a:ext cx="7345363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/>
      <p:bldP spid="64515" grpId="0"/>
      <p:bldP spid="64516" grpId="0"/>
      <p:bldP spid="64517" grpId="0"/>
      <p:bldP spid="645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843213" y="1412776"/>
            <a:ext cx="316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400" dirty="0">
                <a:solidFill>
                  <a:srgbClr val="800080"/>
                </a:solidFill>
                <a:latin typeface="Comic Sans MS" panose="030F0702030302020204" pitchFamily="66" charset="0"/>
              </a:rPr>
              <a:t>Homework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835150" y="3284538"/>
            <a:ext cx="56165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 dirty="0">
                <a:solidFill>
                  <a:srgbClr val="800080"/>
                </a:solidFill>
                <a:latin typeface="Comic Sans MS" panose="030F0702030302020204" pitchFamily="66" charset="0"/>
              </a:rPr>
              <a:t>Finish the exercises in the workbook after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81000"/>
            <a:ext cx="2514600" cy="26447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5" name="Picture 3" descr="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81000"/>
            <a:ext cx="2522538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16002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/>
              <a:t>Daniel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620000" y="1371600"/>
            <a:ext cx="152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Millie</a:t>
            </a:r>
          </a:p>
          <a:p>
            <a:pPr>
              <a:spcBef>
                <a:spcPct val="50000"/>
              </a:spcBef>
            </a:pPr>
            <a:endParaRPr lang="en-US" altLang="zh-CN" b="0" dirty="0"/>
          </a:p>
        </p:txBody>
      </p:sp>
      <p:pic>
        <p:nvPicPr>
          <p:cNvPr id="23558" name="Picture 6" descr="a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28194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9" name="Picture 7" descr="a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29972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571" name="Group 19"/>
          <p:cNvGrpSpPr/>
          <p:nvPr/>
        </p:nvGrpSpPr>
        <p:grpSpPr bwMode="auto">
          <a:xfrm>
            <a:off x="2484438" y="2708275"/>
            <a:ext cx="1752600" cy="1676400"/>
            <a:chOff x="1344" y="1824"/>
            <a:chExt cx="1104" cy="1056"/>
          </a:xfrm>
        </p:grpSpPr>
        <p:pic>
          <p:nvPicPr>
            <p:cNvPr id="23560" name="Picture 8" descr="a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32" y="1824"/>
              <a:ext cx="816" cy="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561" name="Picture 9" descr="a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44" y="2064"/>
              <a:ext cx="816" cy="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3563" name="Picture 11" descr="a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2708275"/>
            <a:ext cx="16002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4" name="Picture 12" descr="a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2590800"/>
            <a:ext cx="102235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572" name="Group 20"/>
          <p:cNvGrpSpPr/>
          <p:nvPr/>
        </p:nvGrpSpPr>
        <p:grpSpPr bwMode="auto">
          <a:xfrm>
            <a:off x="5003800" y="2708275"/>
            <a:ext cx="1701800" cy="1635125"/>
            <a:chOff x="3152" y="1706"/>
            <a:chExt cx="1072" cy="1030"/>
          </a:xfrm>
        </p:grpSpPr>
        <p:pic>
          <p:nvPicPr>
            <p:cNvPr id="23562" name="Picture 10" descr="a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08" y="1920"/>
              <a:ext cx="816" cy="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565" name="Picture 13" descr="a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52" y="1706"/>
              <a:ext cx="768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3566" name="Picture 14" descr="a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306863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066800" y="4343400"/>
            <a:ext cx="685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/>
              <a:t>Daniel has some apples .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990600" y="4953000"/>
            <a:ext cx="708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/>
              <a:t>Millie has </a:t>
            </a:r>
            <a:r>
              <a:rPr lang="en-US" altLang="zh-CN" sz="3600" dirty="0">
                <a:solidFill>
                  <a:srgbClr val="FF3300"/>
                </a:solidFill>
              </a:rPr>
              <a:t>more</a:t>
            </a:r>
            <a:r>
              <a:rPr lang="en-US" altLang="zh-CN" sz="3600" dirty="0"/>
              <a:t> apples </a:t>
            </a:r>
            <a:r>
              <a:rPr lang="en-US" altLang="zh-CN" sz="3600" dirty="0">
                <a:solidFill>
                  <a:srgbClr val="FF3300"/>
                </a:solidFill>
              </a:rPr>
              <a:t>than</a:t>
            </a:r>
            <a:r>
              <a:rPr lang="en-US" altLang="zh-CN" sz="3600" dirty="0"/>
              <a:t> Daniel</a:t>
            </a:r>
            <a:r>
              <a:rPr lang="en-US" altLang="zh-CN" sz="3200" dirty="0"/>
              <a:t> .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914400" y="54864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/>
              <a:t>Daniel has ______ apples </a:t>
            </a:r>
            <a:r>
              <a:rPr lang="en-US" altLang="zh-CN" sz="3600" dirty="0">
                <a:solidFill>
                  <a:srgbClr val="FF3300"/>
                </a:solidFill>
              </a:rPr>
              <a:t>than</a:t>
            </a:r>
            <a:r>
              <a:rPr lang="en-US" altLang="zh-CN" sz="3600" dirty="0"/>
              <a:t> Millie .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276600" y="54864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</a:rPr>
              <a:t>fewer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utoUpdateAnimBg="0"/>
      <p:bldP spid="23567" grpId="0" autoUpdateAnimBg="0"/>
      <p:bldP spid="23568" grpId="0" autoUpdateAnimBg="0"/>
      <p:bldP spid="23569" grpId="0" autoUpdateAnimBg="0"/>
      <p:bldP spid="2357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G_0002"/>
          <p:cNvPicPr>
            <a:picLocks noChangeAspect="1" noChangeArrowheads="1"/>
          </p:cNvPicPr>
          <p:nvPr/>
        </p:nvPicPr>
        <p:blipFill>
          <a:blip r:embed="rId3">
            <a:lum bright="-14000" contrast="-14000"/>
          </a:blip>
          <a:srcRect/>
          <a:stretch>
            <a:fillRect/>
          </a:stretch>
        </p:blipFill>
        <p:spPr bwMode="auto">
          <a:xfrm>
            <a:off x="1905000" y="304800"/>
            <a:ext cx="541020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905000" y="5029200"/>
            <a:ext cx="145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/>
              <a:t>Daniel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905000" y="5638800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/>
              <a:t>Kitty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905000" y="44958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b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057400" y="4343400"/>
            <a:ext cx="533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/>
              <a:t>Daniel has many CDs 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352800" y="5029200"/>
            <a:ext cx="5105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dirty="0"/>
              <a:t>has </a:t>
            </a:r>
            <a:r>
              <a:rPr lang="en-US" altLang="zh-CN" sz="3600" i="1" u="sng" dirty="0">
                <a:solidFill>
                  <a:srgbClr val="FF3300"/>
                </a:solidFill>
              </a:rPr>
              <a:t>fewer</a:t>
            </a:r>
            <a:r>
              <a:rPr lang="en-US" altLang="zh-CN" sz="3600" dirty="0"/>
              <a:t> CDs than Kitty.</a:t>
            </a:r>
          </a:p>
          <a:p>
            <a:pPr>
              <a:spcBef>
                <a:spcPct val="50000"/>
              </a:spcBef>
            </a:pPr>
            <a:endParaRPr lang="en-US" altLang="zh-CN" b="0" dirty="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200400" y="5638800"/>
            <a:ext cx="571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/>
              <a:t>has </a:t>
            </a:r>
            <a:r>
              <a:rPr lang="en-US" altLang="zh-CN" sz="3600" i="1" u="sng" dirty="0">
                <a:solidFill>
                  <a:srgbClr val="FF3300"/>
                </a:solidFill>
              </a:rPr>
              <a:t>more</a:t>
            </a:r>
            <a:r>
              <a:rPr lang="en-US" altLang="zh-CN" sz="3600" dirty="0">
                <a:solidFill>
                  <a:srgbClr val="FF3300"/>
                </a:solidFill>
              </a:rPr>
              <a:t> </a:t>
            </a:r>
            <a:r>
              <a:rPr lang="en-US" altLang="zh-CN" sz="3600" dirty="0"/>
              <a:t>CDs than Daniel.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  <p:bldP spid="4102" grpId="0" autoUpdateAnimBg="0"/>
      <p:bldP spid="4103" grpId="0" autoUpdateAnimBg="0"/>
      <p:bldP spid="41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619250" y="5589588"/>
            <a:ext cx="79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000" b="0"/>
          </a:p>
        </p:txBody>
      </p:sp>
      <p:graphicFrame>
        <p:nvGraphicFramePr>
          <p:cNvPr id="24617" name="Group 41"/>
          <p:cNvGraphicFramePr>
            <a:graphicFrameLocks noGrp="1"/>
          </p:cNvGraphicFramePr>
          <p:nvPr/>
        </p:nvGraphicFramePr>
        <p:xfrm>
          <a:off x="762000" y="1295400"/>
          <a:ext cx="7772400" cy="4937126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hlinkClick r:id="rId3"/>
                        </a:rPr>
                        <a:t>   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1905000" y="1676400"/>
            <a:ext cx="5784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CC0000"/>
                </a:solidFill>
              </a:rPr>
              <a:t>Betty</a:t>
            </a:r>
            <a:r>
              <a:rPr lang="en-US" altLang="zh-CN" sz="3200" dirty="0">
                <a:solidFill>
                  <a:srgbClr val="CC0000"/>
                </a:solidFill>
              </a:rPr>
              <a:t>                               </a:t>
            </a:r>
            <a:r>
              <a:rPr lang="en-US" altLang="zh-CN" sz="2800" dirty="0">
                <a:solidFill>
                  <a:srgbClr val="CC0000"/>
                </a:solidFill>
              </a:rPr>
              <a:t>Tom</a:t>
            </a:r>
          </a:p>
        </p:txBody>
      </p:sp>
      <p:pic>
        <p:nvPicPr>
          <p:cNvPr id="24619" name="Picture 43" descr="sticker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6300" y="2667000"/>
            <a:ext cx="9794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621" name="Group 45"/>
          <p:cNvGrpSpPr/>
          <p:nvPr/>
        </p:nvGrpSpPr>
        <p:grpSpPr bwMode="auto">
          <a:xfrm>
            <a:off x="2209800" y="2667000"/>
            <a:ext cx="1905000" cy="914400"/>
            <a:chOff x="1056" y="1632"/>
            <a:chExt cx="1248" cy="728"/>
          </a:xfrm>
        </p:grpSpPr>
        <p:pic>
          <p:nvPicPr>
            <p:cNvPr id="24618" name="Picture 42" descr="sticker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56" y="1632"/>
              <a:ext cx="668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620" name="Picture 44" descr="sticker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80" y="1680"/>
              <a:ext cx="624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631" name="Text Box 55"/>
          <p:cNvSpPr txBox="1">
            <a:spLocks noChangeArrowheads="1"/>
          </p:cNvSpPr>
          <p:nvPr/>
        </p:nvSpPr>
        <p:spPr bwMode="auto">
          <a:xfrm>
            <a:off x="838200" y="533400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Make sentences with “</a:t>
            </a:r>
            <a:r>
              <a:rPr lang="en-US" altLang="zh-CN" sz="3200" dirty="0">
                <a:solidFill>
                  <a:srgbClr val="FF3300"/>
                </a:solidFill>
              </a:rPr>
              <a:t>more/fewer</a:t>
            </a:r>
            <a:r>
              <a:rPr lang="en-US" altLang="zh-CN" sz="3200" dirty="0"/>
              <a:t> than…”</a:t>
            </a:r>
          </a:p>
        </p:txBody>
      </p:sp>
      <p:sp>
        <p:nvSpPr>
          <p:cNvPr id="24632" name="Text Box 56"/>
          <p:cNvSpPr txBox="1">
            <a:spLocks noChangeArrowheads="1"/>
          </p:cNvSpPr>
          <p:nvPr/>
        </p:nvSpPr>
        <p:spPr bwMode="auto">
          <a:xfrm>
            <a:off x="762000" y="2895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stickers</a:t>
            </a:r>
          </a:p>
        </p:txBody>
      </p:sp>
      <p:sp>
        <p:nvSpPr>
          <p:cNvPr id="24633" name="Text Box 57"/>
          <p:cNvSpPr txBox="1">
            <a:spLocks noChangeArrowheads="1"/>
          </p:cNvSpPr>
          <p:nvPr/>
        </p:nvSpPr>
        <p:spPr bwMode="auto">
          <a:xfrm>
            <a:off x="838200" y="4191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sweets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914400" y="5334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pens</a:t>
            </a:r>
          </a:p>
        </p:txBody>
      </p:sp>
      <p:pic>
        <p:nvPicPr>
          <p:cNvPr id="24638" name="Picture 62" descr="qwwwww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3886200"/>
            <a:ext cx="15240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39" name="Picture 63" descr="q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90800" y="3895725"/>
            <a:ext cx="10668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41" name="Picture 65" descr="D:\图片\My Pictures\u=2135646078,746950939&amp;gp=0.jpg"/>
          <p:cNvPicPr>
            <a:picLocks noChangeAspect="1" noChangeArrowheads="1"/>
          </p:cNvPicPr>
          <p:nvPr/>
        </p:nvPicPr>
        <p:blipFill>
          <a:blip r:embed="rId7" r:link="rId8"/>
          <a:srcRect/>
          <a:stretch>
            <a:fillRect/>
          </a:stretch>
        </p:blipFill>
        <p:spPr bwMode="auto">
          <a:xfrm>
            <a:off x="2438400" y="5029200"/>
            <a:ext cx="15240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42" name="Picture 66" descr="D:\图片\My Pictures\u=3708088267,167946935&amp;gp=1.jpg"/>
          <p:cNvPicPr>
            <a:picLocks noChangeAspect="1" noChangeArrowheads="1"/>
          </p:cNvPicPr>
          <p:nvPr/>
        </p:nvPicPr>
        <p:blipFill>
          <a:blip r:embed="rId9" r:link="rId10"/>
          <a:srcRect/>
          <a:stretch>
            <a:fillRect/>
          </a:stretch>
        </p:blipFill>
        <p:spPr bwMode="auto">
          <a:xfrm>
            <a:off x="5867400" y="5105400"/>
            <a:ext cx="137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755650" y="2276475"/>
            <a:ext cx="53578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CC0000"/>
                </a:solidFill>
              </a:rPr>
              <a:t>Consolidation :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84213" y="3284538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</a:rPr>
              <a:t>more/fewer +</a:t>
            </a:r>
            <a:r>
              <a:rPr lang="en-US" altLang="zh-CN" sz="3600" dirty="0"/>
              <a:t>                     </a:t>
            </a:r>
            <a:r>
              <a:rPr lang="en-US" altLang="zh-CN" sz="3600" dirty="0">
                <a:solidFill>
                  <a:schemeClr val="accent2"/>
                </a:solidFill>
              </a:rPr>
              <a:t>nouns</a:t>
            </a:r>
            <a:r>
              <a:rPr lang="zh-CN" altLang="en-US" sz="3600"/>
              <a:t>＋</a:t>
            </a:r>
            <a:r>
              <a:rPr lang="en-US" altLang="zh-CN" sz="3600" dirty="0"/>
              <a:t>than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1258888" y="765175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0" dirty="0"/>
              <a:t>Millie has </a:t>
            </a:r>
            <a:r>
              <a:rPr lang="en-US" altLang="zh-CN" sz="3200" dirty="0"/>
              <a:t>more</a:t>
            </a:r>
            <a:r>
              <a:rPr lang="en-US" altLang="zh-CN" sz="3200" b="0" dirty="0"/>
              <a:t> </a:t>
            </a:r>
            <a:r>
              <a:rPr lang="en-US" altLang="zh-CN" sz="3200" b="0" dirty="0">
                <a:solidFill>
                  <a:schemeClr val="accent2"/>
                </a:solidFill>
              </a:rPr>
              <a:t>flowers</a:t>
            </a:r>
            <a:r>
              <a:rPr lang="en-US" altLang="zh-CN" sz="3200" b="0" dirty="0"/>
              <a:t> </a:t>
            </a:r>
            <a:r>
              <a:rPr lang="en-US" altLang="zh-CN" sz="3200" dirty="0"/>
              <a:t>than</a:t>
            </a:r>
            <a:r>
              <a:rPr lang="en-US" altLang="zh-CN" sz="3200" b="0" dirty="0"/>
              <a:t> Amy.</a:t>
            </a: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1258888" y="1484313"/>
            <a:ext cx="6705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0" dirty="0"/>
              <a:t>Daniel has </a:t>
            </a:r>
            <a:r>
              <a:rPr lang="en-US" altLang="zh-CN" sz="3200" dirty="0"/>
              <a:t>fewer</a:t>
            </a:r>
            <a:r>
              <a:rPr lang="en-US" altLang="zh-CN" sz="3200" b="0" dirty="0"/>
              <a:t> </a:t>
            </a:r>
            <a:r>
              <a:rPr lang="en-US" altLang="zh-CN" sz="3200" b="0" dirty="0">
                <a:solidFill>
                  <a:schemeClr val="accent2"/>
                </a:solidFill>
              </a:rPr>
              <a:t>CDs</a:t>
            </a:r>
            <a:r>
              <a:rPr lang="en-US" altLang="zh-CN" sz="3200" b="0" dirty="0"/>
              <a:t> </a:t>
            </a:r>
            <a:r>
              <a:rPr lang="en-US" altLang="zh-CN" sz="3200" dirty="0"/>
              <a:t>than</a:t>
            </a:r>
            <a:r>
              <a:rPr lang="en-US" altLang="zh-CN" sz="3200" b="0" dirty="0"/>
              <a:t> Kitty.</a:t>
            </a:r>
          </a:p>
        </p:txBody>
      </p:sp>
      <p:pic>
        <p:nvPicPr>
          <p:cNvPr id="26653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783263"/>
            <a:ext cx="8424862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3419475" y="3357563"/>
            <a:ext cx="23764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3300"/>
                </a:solidFill>
              </a:rPr>
              <a:t>countable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5" grpId="0" autoUpdateAnimBg="0"/>
      <p:bldP spid="26646" grpId="0" build="allAtOnce" autoUpdateAnimBg="0"/>
      <p:bldP spid="266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43000" y="5181600"/>
            <a:ext cx="7102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/>
              <a:t>Simon has </a:t>
            </a:r>
            <a:r>
              <a:rPr lang="en-US" altLang="zh-CN" sz="3200" i="1" u="sng" dirty="0">
                <a:solidFill>
                  <a:srgbClr val="FF3300"/>
                </a:solidFill>
              </a:rPr>
              <a:t>less</a:t>
            </a:r>
            <a:r>
              <a:rPr lang="en-US" altLang="zh-CN" sz="3200" dirty="0"/>
              <a:t> orange juice than Sandy.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66800" y="4572000"/>
            <a:ext cx="7451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/>
              <a:t>Sandy has </a:t>
            </a:r>
            <a:r>
              <a:rPr lang="en-US" altLang="zh-CN" sz="3200" i="1" u="sng" dirty="0">
                <a:solidFill>
                  <a:srgbClr val="FF3300"/>
                </a:solidFill>
              </a:rPr>
              <a:t>more</a:t>
            </a:r>
            <a:r>
              <a:rPr lang="en-US" altLang="zh-CN" sz="3200" dirty="0">
                <a:solidFill>
                  <a:srgbClr val="FF3300"/>
                </a:solidFill>
              </a:rPr>
              <a:t> </a:t>
            </a:r>
            <a:r>
              <a:rPr lang="en-US" altLang="zh-CN" sz="3200" dirty="0"/>
              <a:t>orange juice than Simon 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143000" y="39624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Simon has some orange juice in his glass .</a:t>
            </a:r>
          </a:p>
        </p:txBody>
      </p:sp>
      <p:pic>
        <p:nvPicPr>
          <p:cNvPr id="5126" name="Picture 6" descr="Image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2E9"/>
              </a:clrFrom>
              <a:clrTo>
                <a:srgbClr val="FFF2E9">
                  <a:alpha val="0"/>
                </a:srgbClr>
              </a:clrTo>
            </a:clrChange>
            <a:lum contrast="18000"/>
          </a:blip>
          <a:srcRect/>
          <a:stretch>
            <a:fillRect/>
          </a:stretch>
        </p:blipFill>
        <p:spPr bwMode="auto">
          <a:xfrm>
            <a:off x="2195513" y="355600"/>
            <a:ext cx="5113337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4" grpId="0" build="p" autoUpdateAnimBg="0"/>
      <p:bldP spid="51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81000"/>
            <a:ext cx="2819400" cy="268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9E3B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1" name="Picture 3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57200"/>
            <a:ext cx="25336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 descr="切片面包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1828800"/>
            <a:ext cx="114141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8" name="Picture 10" descr="大切片面包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828800"/>
            <a:ext cx="1905000" cy="136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600200" y="36576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Eddie has two pieces of bread .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600200" y="42672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chemeClr val="tx2"/>
                </a:solidFill>
              </a:rPr>
              <a:t>Hobo has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352800" y="4267200"/>
            <a:ext cx="46482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3300"/>
                </a:solidFill>
              </a:rPr>
              <a:t>more</a:t>
            </a:r>
            <a:r>
              <a:rPr lang="en-US" altLang="zh-CN" sz="3200" dirty="0">
                <a:solidFill>
                  <a:schemeClr val="tx2"/>
                </a:solidFill>
              </a:rPr>
              <a:t> bread </a:t>
            </a:r>
            <a:r>
              <a:rPr lang="en-US" altLang="zh-CN" sz="3200" dirty="0">
                <a:solidFill>
                  <a:srgbClr val="FF3300"/>
                </a:solidFill>
              </a:rPr>
              <a:t>than</a:t>
            </a:r>
            <a:r>
              <a:rPr lang="en-US" altLang="zh-CN" sz="3200" dirty="0">
                <a:solidFill>
                  <a:schemeClr val="tx2"/>
                </a:solidFill>
              </a:rPr>
              <a:t> Eddie .</a:t>
            </a:r>
          </a:p>
          <a:p>
            <a:pPr>
              <a:spcBef>
                <a:spcPct val="50000"/>
              </a:spcBef>
            </a:pPr>
            <a:endParaRPr lang="en-US" altLang="zh-CN" dirty="0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524000" y="49530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Eddie 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667000" y="49530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has </a:t>
            </a:r>
            <a:r>
              <a:rPr lang="en-US" altLang="zh-CN" sz="3200" dirty="0">
                <a:solidFill>
                  <a:srgbClr val="FF3300"/>
                </a:solidFill>
              </a:rPr>
              <a:t>less</a:t>
            </a:r>
            <a:r>
              <a:rPr lang="en-US" altLang="zh-CN" sz="3200" dirty="0"/>
              <a:t> bread </a:t>
            </a:r>
            <a:r>
              <a:rPr lang="en-US" altLang="zh-CN" sz="3200" dirty="0">
                <a:solidFill>
                  <a:srgbClr val="FF3300"/>
                </a:solidFill>
              </a:rPr>
              <a:t>than</a:t>
            </a:r>
            <a:r>
              <a:rPr lang="en-US" altLang="zh-CN" sz="3200" dirty="0"/>
              <a:t> Hobo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 autoUpdateAnimBg="0"/>
      <p:bldP spid="22540" grpId="0" autoUpdateAnimBg="0"/>
      <p:bldP spid="22541" grpId="0" autoUpdateAnimBg="0"/>
      <p:bldP spid="22542" grpId="0" autoUpdateAnimBg="0"/>
      <p:bldP spid="2254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143000" y="1752600"/>
            <a:ext cx="53578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/>
              <a:t>Consolidation :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2411660" y="2996952"/>
            <a:ext cx="5904756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chemeClr val="accent2"/>
                </a:solidFill>
              </a:rPr>
              <a:t>+                  </a:t>
            </a:r>
            <a:r>
              <a:rPr lang="en-US" altLang="zh-CN" sz="3200" dirty="0">
                <a:solidFill>
                  <a:schemeClr val="accent2"/>
                </a:solidFill>
              </a:rPr>
              <a:t>    </a:t>
            </a:r>
            <a:r>
              <a:rPr lang="en-US" altLang="zh-CN" sz="3600" dirty="0">
                <a:solidFill>
                  <a:schemeClr val="accent2"/>
                </a:solidFill>
              </a:rPr>
              <a:t>nouns + than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250675" y="3109440"/>
            <a:ext cx="2339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chemeClr val="accent2"/>
                </a:solidFill>
              </a:rPr>
              <a:t>  more/  less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2877988" y="306896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</a:rPr>
              <a:t>uncountable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 autoUpdateAnimBg="0"/>
      <p:bldP spid="34830" grpId="0" autoUpdateAnimBg="0"/>
      <p:bldP spid="34832" grpId="0" autoUpdateAnimBg="0"/>
      <p:bldP spid="34837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805</Words>
  <Application>Microsoft Office PowerPoint</Application>
  <PresentationFormat>全屏显示(4:3)</PresentationFormat>
  <Paragraphs>200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华文行楷</vt:lpstr>
      <vt:lpstr>宋体</vt:lpstr>
      <vt:lpstr>微软雅黑</vt:lpstr>
      <vt:lpstr>Arial</vt:lpstr>
      <vt:lpstr>Arial Black</vt:lpstr>
      <vt:lpstr>Calibri</vt:lpstr>
      <vt:lpstr>Comic Sans MS</vt:lpstr>
      <vt:lpstr>Monotype Corsiva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2006-09-11T02:31:00Z</dcterms:created>
  <dcterms:modified xsi:type="dcterms:W3CDTF">2023-01-16T16:24:34Z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C600F4C6AAA143E89F7E42BA1AD3A78A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