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259" r:id="rId3"/>
    <p:sldId id="263" r:id="rId4"/>
    <p:sldId id="260" r:id="rId5"/>
    <p:sldId id="265" r:id="rId6"/>
    <p:sldId id="266" r:id="rId7"/>
    <p:sldId id="267" r:id="rId8"/>
    <p:sldId id="281" r:id="rId9"/>
    <p:sldId id="268" r:id="rId10"/>
    <p:sldId id="261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F6E20-ED57-4494-9F3E-DCE935514D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73474-9A26-4526-8C6E-3CBC83A50A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AD535-FFA7-4FE2-BD18-E0302DDD931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90556-4C6B-400C-ABA9-2AD1FD80DA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145B-CCEE-419C-B5D6-DE0181B4B5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70B68-1481-4CD6-9D50-7A697ED33D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530D1-5249-42CC-A718-2940A891C84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EA622-1FC4-4DAD-8487-48D7D9090A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5C9C8-FB74-4884-91D8-655329A6F9B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83BCF-F280-40E5-9D09-6F268A4E43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0FD13-D427-4B10-8EFE-AA82106F711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1C43D-925F-42AE-8328-83EC62CFB5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rtlCol="0" anchor="ctr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7DBC0-A5A8-495F-9600-C7B8E6336DB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0EF8-DACC-4617-BFCE-ED397387E7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06420-AB25-428C-9C97-0DAEB860DD3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4967F-5EF4-4EE1-8752-6FDB1679FD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D20F7-D46D-41E2-8ABB-85ABB1C2826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4ECF-7E6D-45E7-94D1-F20CFC231A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8D35-C47A-4550-83FA-7103FC09BD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169C5-6D69-46D5-AE48-15F2C09F0C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69685-5317-47AE-AEC9-BEA7775ED27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00609-F251-4FA5-9807-5ABA780863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4630E32-AC4E-402A-AD0A-02777F532D8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1D4C413-E82A-4EE3-9613-18794901F37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8"/>
          <p:cNvSpPr>
            <a:spLocks noChangeArrowheads="1"/>
          </p:cNvSpPr>
          <p:nvPr/>
        </p:nvSpPr>
        <p:spPr bwMode="auto">
          <a:xfrm>
            <a:off x="-3175" y="1179513"/>
            <a:ext cx="91344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C00000"/>
                </a:solidFill>
              </a:rPr>
              <a:t>Unit 5  </a:t>
            </a:r>
            <a:r>
              <a:rPr lang="en-US" altLang="zh-CN" sz="4000" b="1" dirty="0" smtClean="0">
                <a:latin typeface="Arial" panose="020B0604020202020204" pitchFamily="34" charset="0"/>
              </a:rPr>
              <a:t>What </a:t>
            </a:r>
            <a:r>
              <a:rPr lang="en-US" altLang="zh-CN" sz="4000" b="1" dirty="0">
                <a:latin typeface="Arial" panose="020B0604020202020204" pitchFamily="34" charset="0"/>
              </a:rPr>
              <a:t>were you doing when the storm came? </a:t>
            </a: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812799" y="2974171"/>
            <a:ext cx="75025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zh-CN" sz="2800" b="1" dirty="0" smtClean="0">
                <a:latin typeface="Arial" panose="020B0604020202020204" pitchFamily="34" charset="0"/>
              </a:rPr>
              <a:t>Grammar </a:t>
            </a:r>
            <a:r>
              <a:rPr lang="zh-CN" altLang="zh-CN" sz="2800" b="1" dirty="0">
                <a:latin typeface="Arial" panose="020B0604020202020204" pitchFamily="34" charset="0"/>
              </a:rPr>
              <a:t>Focus &amp;Section     </a:t>
            </a:r>
          </a:p>
          <a:p>
            <a:pPr algn="ctr"/>
            <a:r>
              <a:rPr lang="zh-CN" altLang="zh-CN" sz="2800" b="1" dirty="0" smtClean="0">
                <a:latin typeface="Arial" panose="020B0604020202020204" pitchFamily="34" charset="0"/>
              </a:rPr>
              <a:t>B </a:t>
            </a:r>
            <a:r>
              <a:rPr lang="zh-CN" altLang="zh-CN" sz="2800" b="1" dirty="0">
                <a:latin typeface="Arial" panose="020B0604020202020204" pitchFamily="34" charset="0"/>
              </a:rPr>
              <a:t>1a -2a (P36-37)</a:t>
            </a:r>
          </a:p>
        </p:txBody>
      </p:sp>
      <p:sp>
        <p:nvSpPr>
          <p:cNvPr id="7" name="矩形 6"/>
          <p:cNvSpPr/>
          <p:nvPr/>
        </p:nvSpPr>
        <p:spPr>
          <a:xfrm>
            <a:off x="2657931" y="497084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1267" name="文本框 99"/>
          <p:cNvSpPr txBox="1">
            <a:spLocks noChangeArrowheads="1"/>
          </p:cNvSpPr>
          <p:nvPr/>
        </p:nvSpPr>
        <p:spPr bwMode="auto">
          <a:xfrm>
            <a:off x="19050" y="631825"/>
            <a:ext cx="9109075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一、单项选择。</a:t>
            </a:r>
            <a:endParaRPr lang="zh-CN" altLang="en-US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They had to move to another city</a:t>
            </a:r>
            <a:r>
              <a:rPr lang="en-US" altLang="zh-CN" sz="3200" u="sng" dirty="0">
                <a:latin typeface="宋体" panose="02010600030101010101" pitchFamily="2" charset="-122"/>
              </a:rPr>
              <a:t>           </a:t>
            </a:r>
            <a:r>
              <a:rPr lang="en-US" altLang="zh-CN" sz="3200" dirty="0">
                <a:latin typeface="宋体" panose="02010600030101010101" pitchFamily="2" charset="-122"/>
              </a:rPr>
              <a:t> the rising house price.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	A. as             B. so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because	        D. because of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I saw a boy sitting </a:t>
            </a:r>
            <a:r>
              <a:rPr lang="en-US" altLang="zh-CN" sz="3200" u="sng" dirty="0">
                <a:latin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 the side of the road on my way home.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under       B. in       C. to	 D. by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Could you please</a:t>
            </a:r>
            <a:r>
              <a:rPr lang="en-US" altLang="zh-CN" sz="3200" u="sng" dirty="0">
                <a:latin typeface="宋体" panose="02010600030101010101" pitchFamily="2" charset="-122"/>
              </a:rPr>
              <a:t>           </a:t>
            </a:r>
            <a:r>
              <a:rPr lang="en-US" altLang="zh-CN" sz="3200" dirty="0">
                <a:latin typeface="宋体" panose="02010600030101010101" pitchFamily="2" charset="-122"/>
              </a:rPr>
              <a:t> the music a little bit? It’s too noisy here.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turn off        B. turn on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turn down	           D. turn up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03200" y="1125538"/>
            <a:ext cx="306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15900" y="3073400"/>
            <a:ext cx="15398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1775" y="4562475"/>
            <a:ext cx="222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2291" name="文本框 99"/>
          <p:cNvSpPr txBox="1">
            <a:spLocks noChangeArrowheads="1"/>
          </p:cNvSpPr>
          <p:nvPr/>
        </p:nvSpPr>
        <p:spPr bwMode="auto">
          <a:xfrm>
            <a:off x="-7938" y="588963"/>
            <a:ext cx="9148763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4. --It’s surprising that their team </a:t>
            </a:r>
            <a:r>
              <a:rPr lang="en-US" altLang="zh-CN" sz="3200" u="sng" dirty="0">
                <a:latin typeface="宋体" panose="02010600030101010101" pitchFamily="2" charset="-122"/>
              </a:rPr>
              <a:t>         </a:t>
            </a:r>
            <a:r>
              <a:rPr lang="en-US" altLang="zh-CN" sz="3200" dirty="0">
                <a:latin typeface="宋体" panose="02010600030101010101" pitchFamily="2" charset="-122"/>
              </a:rPr>
              <a:t> the basketball competition.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 -- You mean they </a:t>
            </a:r>
            <a:r>
              <a:rPr lang="en-US" altLang="zh-CN" sz="3200" u="sng" dirty="0">
                <a:latin typeface="宋体" panose="02010600030101010101" pitchFamily="2" charset="-122"/>
              </a:rPr>
              <a:t>        </a:t>
            </a:r>
            <a:r>
              <a:rPr lang="en-US" altLang="zh-CN" sz="3200" dirty="0">
                <a:latin typeface="宋体" panose="02010600030101010101" pitchFamily="2" charset="-122"/>
              </a:rPr>
              <a:t> our team?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beat; beat   	</a:t>
            </a:r>
            <a:r>
              <a:rPr lang="en-US" altLang="zh-CN" sz="3200" dirty="0">
                <a:solidFill>
                  <a:srgbClr val="323232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en-US" altLang="zh-CN" sz="3200" dirty="0">
                <a:latin typeface="宋体" panose="02010600030101010101" pitchFamily="2" charset="-122"/>
              </a:rPr>
              <a:t>B. won; beat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beat; won    	</a:t>
            </a:r>
            <a:r>
              <a:rPr lang="en-US" altLang="zh-CN" sz="3200" dirty="0">
                <a:solidFill>
                  <a:srgbClr val="323232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  </a:t>
            </a:r>
            <a:r>
              <a:rPr lang="en-US" altLang="zh-CN" sz="3200" dirty="0">
                <a:latin typeface="宋体" panose="02010600030101010101" pitchFamily="2" charset="-122"/>
              </a:rPr>
              <a:t>D. won; won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I </a:t>
            </a:r>
            <a:r>
              <a:rPr lang="en-US" altLang="zh-CN" sz="3200" u="sng" dirty="0">
                <a:latin typeface="宋体" panose="02010600030101010101" pitchFamily="2" charset="-122"/>
              </a:rPr>
              <a:t>            </a:t>
            </a:r>
            <a:r>
              <a:rPr lang="en-US" altLang="zh-CN" sz="3200" dirty="0">
                <a:latin typeface="宋体" panose="02010600030101010101" pitchFamily="2" charset="-122"/>
              </a:rPr>
              <a:t> my teeth when you </a:t>
            </a:r>
            <a:r>
              <a:rPr lang="en-US" altLang="zh-CN" sz="3200" u="sng" dirty="0">
                <a:latin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 me.</a:t>
            </a:r>
            <a:endParaRPr lang="en-US" altLang="zh-CN" sz="3200" dirty="0">
              <a:solidFill>
                <a:srgbClr val="323232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323232"/>
                </a:solidFill>
                <a:latin typeface="宋体" panose="02010600030101010101" pitchFamily="2" charset="-122"/>
              </a:rPr>
              <a:t>      A. brushed; rang               </a:t>
            </a:r>
          </a:p>
          <a:p>
            <a:pPr eaLnBrk="1" hangingPunct="1"/>
            <a:r>
              <a:rPr lang="en-US" altLang="zh-CN" sz="3200" dirty="0">
                <a:solidFill>
                  <a:srgbClr val="323232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zh-CN" sz="3200" dirty="0">
                <a:solidFill>
                  <a:srgbClr val="323232"/>
                </a:solidFill>
                <a:latin typeface="宋体" panose="02010600030101010101" pitchFamily="2" charset="-122"/>
              </a:rPr>
              <a:t>B. brushed; was ringing    </a:t>
            </a:r>
          </a:p>
          <a:p>
            <a:pPr eaLnBrk="1" hangingPunct="1"/>
            <a:r>
              <a:rPr lang="en-US" altLang="zh-CN" sz="3200" dirty="0">
                <a:solidFill>
                  <a:srgbClr val="323232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zh-CN" sz="3200" dirty="0">
                <a:solidFill>
                  <a:srgbClr val="323232"/>
                </a:solidFill>
                <a:latin typeface="宋体" panose="02010600030101010101" pitchFamily="2" charset="-122"/>
              </a:rPr>
              <a:t>C. was brushing; was ringing                  </a:t>
            </a:r>
          </a:p>
          <a:p>
            <a:pPr eaLnBrk="1" hangingPunct="1"/>
            <a:r>
              <a:rPr lang="en-US" altLang="zh-CN" sz="3200" dirty="0">
                <a:solidFill>
                  <a:srgbClr val="323232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zh-CN" sz="3200" dirty="0">
                <a:solidFill>
                  <a:srgbClr val="323232"/>
                </a:solidFill>
                <a:latin typeface="宋体" panose="02010600030101010101" pitchFamily="2" charset="-122"/>
              </a:rPr>
              <a:t>D. was brushing; rang   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85738" y="596900"/>
            <a:ext cx="361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85738" y="3003550"/>
            <a:ext cx="320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3315" name="文本框 99"/>
          <p:cNvSpPr txBox="1">
            <a:spLocks noChangeArrowheads="1"/>
          </p:cNvSpPr>
          <p:nvPr/>
        </p:nvSpPr>
        <p:spPr bwMode="auto">
          <a:xfrm>
            <a:off x="-6350" y="558800"/>
            <a:ext cx="9120188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二、翻译句子。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开始下雨时，我在商店里买礼物。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我奶奶离开时，我在练习弹钢琴。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昨天早上八点的时候你在清洗厨房吗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?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38150" y="1487488"/>
            <a:ext cx="842962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I was buying the gift in a store when it began to rain.	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81000" y="2990850"/>
            <a:ext cx="833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I was practicing the piano when my grandma left.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79425" y="4451350"/>
            <a:ext cx="82677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Were you cleaning the kitchen at eight o’clock yesterday morning?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4339" name="文本框 99"/>
          <p:cNvSpPr txBox="1">
            <a:spLocks noChangeArrowheads="1"/>
          </p:cNvSpPr>
          <p:nvPr/>
        </p:nvSpPr>
        <p:spPr bwMode="auto">
          <a:xfrm>
            <a:off x="-6350" y="592138"/>
            <a:ext cx="9147175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当她到达车站时，她意识到书包还在家里。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昨天他们在休息的时候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我们还在工作。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09575" y="1098550"/>
            <a:ext cx="8512175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When she got to the station, she realized her bag was still at home.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25438" y="2462213"/>
            <a:ext cx="8535987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While they were having a rest yesterday, we were working.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5363" name="文本框 99"/>
          <p:cNvSpPr txBox="1">
            <a:spLocks noChangeArrowheads="1"/>
          </p:cNvSpPr>
          <p:nvPr/>
        </p:nvSpPr>
        <p:spPr bwMode="auto">
          <a:xfrm>
            <a:off x="6350" y="606425"/>
            <a:ext cx="914558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三、完形填空。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   One evening Beethoven was walking in a street when he </a:t>
            </a:r>
            <a:r>
              <a:rPr lang="en-US" altLang="zh-CN" sz="2800" dirty="0" err="1">
                <a:latin typeface="宋体" panose="02010600030101010101" pitchFamily="2" charset="-122"/>
              </a:rPr>
              <a:t>uddenly</a:t>
            </a:r>
            <a:r>
              <a:rPr lang="en-US" altLang="zh-CN" sz="2800" dirty="0">
                <a:latin typeface="宋体" panose="02010600030101010101" pitchFamily="2" charset="-122"/>
              </a:rPr>
              <a:t> stopped outside a little house. He heard someone playing </a:t>
            </a:r>
            <a:r>
              <a:rPr lang="en-US" altLang="zh-CN" sz="2800" u="sng" dirty="0">
                <a:latin typeface="宋体" panose="02010600030101010101" pitchFamily="2" charset="-122"/>
              </a:rPr>
              <a:t>  1   </a:t>
            </a:r>
            <a:r>
              <a:rPr lang="en-US" altLang="zh-CN" sz="2800" dirty="0">
                <a:latin typeface="宋体" panose="02010600030101010101" pitchFamily="2" charset="-122"/>
              </a:rPr>
              <a:t>Sonata F. From the small window he heard a little girl said, “I can't play any more. This piece of music is so </a:t>
            </a:r>
            <a:r>
              <a:rPr lang="en-US" altLang="zh-CN" sz="2800" u="sng" dirty="0">
                <a:latin typeface="宋体" panose="02010600030101010101" pitchFamily="2" charset="-122"/>
              </a:rPr>
              <a:t>   2    </a:t>
            </a:r>
            <a:r>
              <a:rPr lang="en-US" altLang="zh-CN" sz="2800" dirty="0">
                <a:latin typeface="宋体" panose="02010600030101010101" pitchFamily="2" charset="-122"/>
              </a:rPr>
              <a:t>to play. How I wish I could hear Beethoven himself play it!” “Ah, my sister, but we are so </a:t>
            </a:r>
            <a:r>
              <a:rPr lang="en-US" altLang="zh-CN" sz="2800" u="sng" dirty="0">
                <a:latin typeface="宋体" panose="02010600030101010101" pitchFamily="2" charset="-122"/>
              </a:rPr>
              <a:t>  3  </a:t>
            </a:r>
            <a:r>
              <a:rPr lang="en-US" altLang="zh-CN" sz="2800" dirty="0">
                <a:latin typeface="宋体" panose="02010600030101010101" pitchFamily="2" charset="-122"/>
              </a:rPr>
              <a:t>. We don’t have enough money to buy the tickets to Beethoven’s </a:t>
            </a:r>
            <a:r>
              <a:rPr lang="en-US" altLang="zh-CN" sz="2800" u="sng" dirty="0">
                <a:latin typeface="宋体" panose="02010600030101010101" pitchFamily="2" charset="-122"/>
              </a:rPr>
              <a:t>  4  </a:t>
            </a:r>
            <a:r>
              <a:rPr lang="en-US" altLang="zh-CN" sz="2800" dirty="0">
                <a:latin typeface="宋体" panose="02010600030101010101" pitchFamily="2" charset="-122"/>
              </a:rPr>
              <a:t>.” “Forget it,” said the girl. “I just said it for fun." 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   Beethoven knocked at the door and it opened. 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6387" name="文本框 99"/>
          <p:cNvSpPr txBox="1">
            <a:spLocks noChangeArrowheads="1"/>
          </p:cNvSpPr>
          <p:nvPr/>
        </p:nvSpPr>
        <p:spPr bwMode="auto">
          <a:xfrm>
            <a:off x="-20638" y="585788"/>
            <a:ext cx="915987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In the dark house a girl was sitting in front of a </a:t>
            </a:r>
            <a:r>
              <a:rPr lang="en-US" altLang="zh-CN" sz="2800" u="sng" dirty="0">
                <a:latin typeface="宋体" panose="02010600030101010101" pitchFamily="2" charset="-122"/>
              </a:rPr>
              <a:t>  5  </a:t>
            </a:r>
            <a:r>
              <a:rPr lang="en-US" altLang="zh-CN" sz="2800" dirty="0">
                <a:latin typeface="宋体" panose="02010600030101010101" pitchFamily="2" charset="-122"/>
              </a:rPr>
              <a:t>. “Pardon me,” said Beethoven, “but I heard the music. You wish to hear...” He stopped. To his surprise he found the girl was</a:t>
            </a:r>
            <a:r>
              <a:rPr lang="en-US" altLang="zh-CN" sz="2800" u="sng" dirty="0">
                <a:latin typeface="宋体" panose="02010600030101010101" pitchFamily="2" charset="-122"/>
              </a:rPr>
              <a:t>  6   </a:t>
            </a:r>
            <a:r>
              <a:rPr lang="en-US" altLang="zh-CN" sz="2800" dirty="0">
                <a:latin typeface="宋体" panose="02010600030101010101" pitchFamily="2" charset="-122"/>
              </a:rPr>
              <a:t>. “Excuse me. Who </a:t>
            </a:r>
            <a:r>
              <a:rPr lang="en-US" altLang="zh-CN" sz="2800" u="sng" dirty="0">
                <a:latin typeface="宋体" panose="02010600030101010101" pitchFamily="2" charset="-122"/>
              </a:rPr>
              <a:t>  7  </a:t>
            </a:r>
            <a:r>
              <a:rPr lang="en-US" altLang="zh-CN" sz="2800" dirty="0">
                <a:latin typeface="宋体" panose="02010600030101010101" pitchFamily="2" charset="-122"/>
              </a:rPr>
              <a:t> you to play the music? You learned it by ear?” “I heard the women next door playing this music. I listened to her outside her window for a long time." 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   Beethoven said no more. He sat down before the piano. The </a:t>
            </a:r>
            <a:r>
              <a:rPr lang="en-US" altLang="zh-CN" sz="2800" u="sng" dirty="0">
                <a:latin typeface="宋体" panose="02010600030101010101" pitchFamily="2" charset="-122"/>
              </a:rPr>
              <a:t>  8  </a:t>
            </a:r>
            <a:r>
              <a:rPr lang="en-US" altLang="zh-CN" sz="2800" dirty="0">
                <a:latin typeface="宋体" panose="02010600030101010101" pitchFamily="2" charset="-122"/>
              </a:rPr>
              <a:t> shone brightly in through the window. He said to himself, “I'll play a Sonata to the Moonlight!” 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7411" name="文本框 99"/>
          <p:cNvSpPr txBox="1">
            <a:spLocks noChangeArrowheads="1"/>
          </p:cNvSpPr>
          <p:nvPr/>
        </p:nvSpPr>
        <p:spPr bwMode="auto">
          <a:xfrm>
            <a:off x="-41276" y="855663"/>
            <a:ext cx="91995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 He </a:t>
            </a:r>
            <a:r>
              <a:rPr lang="en-US" altLang="zh-CN" sz="2800" u="sng" dirty="0">
                <a:latin typeface="宋体" panose="02010600030101010101" pitchFamily="2" charset="-122"/>
              </a:rPr>
              <a:t> </a:t>
            </a:r>
            <a:r>
              <a:rPr lang="en-US" altLang="zh-CN" sz="2800" u="sng" dirty="0" smtClean="0">
                <a:latin typeface="宋体" panose="02010600030101010101" pitchFamily="2" charset="-122"/>
              </a:rPr>
              <a:t> </a:t>
            </a:r>
            <a:r>
              <a:rPr lang="en-US" altLang="zh-CN" sz="2800" u="sng" dirty="0">
                <a:latin typeface="宋体" panose="02010600030101010101" pitchFamily="2" charset="-122"/>
              </a:rPr>
              <a:t>9 </a:t>
            </a:r>
            <a:r>
              <a:rPr lang="en-US" altLang="zh-CN" sz="2800" u="sng" dirty="0" smtClean="0">
                <a:latin typeface="宋体" panose="02010600030101010101" pitchFamily="2" charset="-122"/>
              </a:rPr>
              <a:t> </a:t>
            </a:r>
            <a:r>
              <a:rPr lang="en-US" altLang="zh-CN" sz="2800" dirty="0" smtClean="0">
                <a:latin typeface="宋体" panose="02010600030101010101" pitchFamily="2" charset="-122"/>
              </a:rPr>
              <a:t> </a:t>
            </a:r>
            <a:r>
              <a:rPr lang="en-US" altLang="zh-CN" sz="2800" dirty="0">
                <a:latin typeface="宋体" panose="02010600030101010101" pitchFamily="2" charset="-122"/>
              </a:rPr>
              <a:t>to play. The girl and the young man listened to him </a:t>
            </a:r>
            <a:r>
              <a:rPr lang="en-US" altLang="zh-CN" sz="2800" u="sng" dirty="0">
                <a:latin typeface="宋体" panose="02010600030101010101" pitchFamily="2" charset="-122"/>
              </a:rPr>
              <a:t>  10  </a:t>
            </a:r>
            <a:r>
              <a:rPr lang="en-US" altLang="zh-CN" sz="2800" dirty="0">
                <a:latin typeface="宋体" panose="02010600030101010101" pitchFamily="2" charset="-122"/>
              </a:rPr>
              <a:t>. They both lost themselves in the music. After Beethoven went back home, he worked all night writing down the new piece of music. He called it the Moonlight Sonata(</a:t>
            </a:r>
            <a:r>
              <a:rPr lang="zh-CN" altLang="en-US" sz="2800" dirty="0">
                <a:latin typeface="宋体" panose="02010600030101010101" pitchFamily="2" charset="-122"/>
              </a:rPr>
              <a:t>奏鸣曲</a:t>
            </a:r>
            <a:r>
              <a:rPr lang="en-US" altLang="zh-CN" sz="2800" dirty="0">
                <a:latin typeface="宋体" panose="02010600030101010101" pitchFamily="2" charset="-122"/>
              </a:rPr>
              <a:t>).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8435" name="文本框 99"/>
          <p:cNvSpPr txBox="1">
            <a:spLocks noChangeArrowheads="1"/>
          </p:cNvSpPr>
          <p:nvPr/>
        </p:nvSpPr>
        <p:spPr bwMode="auto">
          <a:xfrm>
            <a:off x="19050" y="582613"/>
            <a:ext cx="9094788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A. her	  B. his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C. your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D. their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A. beautiful	  B. relaxing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C. difficult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D. boring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A. ill	   </a:t>
            </a:r>
            <a:r>
              <a:rPr lang="en-US" altLang="zh-CN" sz="3200" dirty="0" smtClean="0">
                <a:latin typeface="宋体" panose="02010600030101010101" pitchFamily="2" charset="-122"/>
              </a:rPr>
              <a:t> B</a:t>
            </a:r>
            <a:r>
              <a:rPr lang="en-US" altLang="zh-CN" sz="3200" dirty="0">
                <a:latin typeface="宋体" panose="02010600030101010101" pitchFamily="2" charset="-122"/>
              </a:rPr>
              <a:t>. nice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C. shy	  </a:t>
            </a:r>
            <a:r>
              <a:rPr lang="en-US" altLang="zh-CN" sz="3200" dirty="0" smtClean="0">
                <a:latin typeface="宋体" panose="02010600030101010101" pitchFamily="2" charset="-122"/>
              </a:rPr>
              <a:t> D</a:t>
            </a:r>
            <a:r>
              <a:rPr lang="en-US" altLang="zh-CN" sz="3200" dirty="0">
                <a:latin typeface="宋体" panose="02010600030101010101" pitchFamily="2" charset="-122"/>
              </a:rPr>
              <a:t>. poor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4. A. </a:t>
            </a:r>
            <a:r>
              <a:rPr lang="en-US" altLang="zh-CN" sz="3200" dirty="0" smtClean="0">
                <a:latin typeface="宋体" panose="02010600030101010101" pitchFamily="2" charset="-122"/>
              </a:rPr>
              <a:t>concert  B</a:t>
            </a:r>
            <a:r>
              <a:rPr lang="en-US" altLang="zh-CN" sz="3200" dirty="0">
                <a:latin typeface="宋体" panose="02010600030101010101" pitchFamily="2" charset="-122"/>
              </a:rPr>
              <a:t>. music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C. CD	  </a:t>
            </a:r>
            <a:r>
              <a:rPr lang="en-US" altLang="zh-CN" sz="3200" dirty="0" smtClean="0">
                <a:latin typeface="宋体" panose="02010600030101010101" pitchFamily="2" charset="-122"/>
              </a:rPr>
              <a:t> D</a:t>
            </a:r>
            <a:r>
              <a:rPr lang="en-US" altLang="zh-CN" sz="3200" dirty="0">
                <a:latin typeface="宋体" panose="02010600030101010101" pitchFamily="2" charset="-122"/>
              </a:rPr>
              <a:t>. movie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A. </a:t>
            </a:r>
            <a:r>
              <a:rPr lang="en-US" altLang="zh-CN" sz="3200" dirty="0" smtClean="0">
                <a:latin typeface="宋体" panose="02010600030101010101" pitchFamily="2" charset="-122"/>
              </a:rPr>
              <a:t>window  B</a:t>
            </a:r>
            <a:r>
              <a:rPr lang="en-US" altLang="zh-CN" sz="3200" dirty="0">
                <a:latin typeface="宋体" panose="02010600030101010101" pitchFamily="2" charset="-122"/>
              </a:rPr>
              <a:t>. door	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         C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</a:rPr>
              <a:t>desk    D</a:t>
            </a:r>
            <a:r>
              <a:rPr lang="en-US" altLang="zh-CN" sz="3200" dirty="0">
                <a:latin typeface="宋体" panose="02010600030101010101" pitchFamily="2" charset="-122"/>
              </a:rPr>
              <a:t>. piano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17488" y="609600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03200" y="1598613"/>
            <a:ext cx="320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90500" y="2557463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31775" y="3546475"/>
            <a:ext cx="415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17488" y="4492625"/>
            <a:ext cx="3603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9459" name="文本框 99"/>
          <p:cNvSpPr txBox="1">
            <a:spLocks noChangeArrowheads="1"/>
          </p:cNvSpPr>
          <p:nvPr/>
        </p:nvSpPr>
        <p:spPr bwMode="auto">
          <a:xfrm>
            <a:off x="6350" y="1009650"/>
            <a:ext cx="91471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6. A. deaf	   B. blind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</a:t>
            </a:r>
            <a:r>
              <a:rPr lang="en-US" altLang="zh-CN" sz="3200" dirty="0">
                <a:latin typeface="宋体" panose="02010600030101010101" pitchFamily="2" charset="-122"/>
              </a:rPr>
              <a:t>C. sorry	   D. sad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7. A. chose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</a:t>
            </a:r>
            <a:r>
              <a:rPr lang="en-US" altLang="zh-CN" sz="3200" dirty="0">
                <a:latin typeface="宋体" panose="02010600030101010101" pitchFamily="2" charset="-122"/>
              </a:rPr>
              <a:t>B. wanted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</a:t>
            </a:r>
            <a:r>
              <a:rPr lang="en-US" altLang="zh-CN" sz="3200" dirty="0">
                <a:latin typeface="宋体" panose="02010600030101010101" pitchFamily="2" charset="-122"/>
              </a:rPr>
              <a:t>C. asked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</a:t>
            </a:r>
            <a:r>
              <a:rPr lang="en-US" altLang="zh-CN" sz="3200" dirty="0">
                <a:latin typeface="宋体" panose="02010600030101010101" pitchFamily="2" charset="-122"/>
              </a:rPr>
              <a:t>D. taught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8. A. moon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en-US" altLang="zh-CN" sz="3200" dirty="0">
                <a:latin typeface="宋体" panose="02010600030101010101" pitchFamily="2" charset="-122"/>
              </a:rPr>
              <a:t>B. sun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</a:t>
            </a:r>
            <a:r>
              <a:rPr lang="en-US" altLang="zh-CN" sz="3200" dirty="0">
                <a:latin typeface="宋体" panose="02010600030101010101" pitchFamily="2" charset="-122"/>
              </a:rPr>
              <a:t>C. stars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</a:t>
            </a:r>
            <a:r>
              <a:rPr lang="en-US" altLang="zh-CN" sz="3200" dirty="0">
                <a:latin typeface="宋体" panose="02010600030101010101" pitchFamily="2" charset="-122"/>
              </a:rPr>
              <a:t>D. light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9. A. wanted 	B. began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stopped	D. decided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10. A. silently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B. sadly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nervously	D. kindly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07963" y="1008062"/>
            <a:ext cx="3190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07963" y="2036762"/>
            <a:ext cx="374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4950" y="2982912"/>
            <a:ext cx="557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06375" y="3970337"/>
            <a:ext cx="46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22250" y="4887912"/>
            <a:ext cx="430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0484" name="文本框 100"/>
          <p:cNvSpPr txBox="1">
            <a:spLocks noChangeArrowheads="1"/>
          </p:cNvSpPr>
          <p:nvPr/>
        </p:nvSpPr>
        <p:spPr bwMode="auto">
          <a:xfrm>
            <a:off x="44450" y="1103313"/>
            <a:ext cx="9069388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On April 20</a:t>
            </a:r>
            <a:r>
              <a:rPr lang="en-US" altLang="zh-CN" sz="3200" baseline="30000" dirty="0">
                <a:latin typeface="宋体" panose="02010600030101010101" pitchFamily="2" charset="-122"/>
              </a:rPr>
              <a:t>th</a:t>
            </a:r>
            <a:r>
              <a:rPr lang="en-US" altLang="zh-CN" sz="3200" dirty="0">
                <a:latin typeface="宋体" panose="02010600030101010101" pitchFamily="2" charset="-122"/>
              </a:rPr>
              <a:t>, a serious hail storm</a:t>
            </a:r>
            <a:r>
              <a:rPr lang="zh-CN" altLang="en-US" sz="3200" dirty="0">
                <a:latin typeface="宋体" panose="02010600030101010101" pitchFamily="2" charset="-122"/>
              </a:rPr>
              <a:t>（冰雹</a:t>
            </a:r>
            <a:r>
              <a:rPr lang="en-US" altLang="zh-CN" sz="3200" dirty="0">
                <a:latin typeface="宋体" panose="02010600030101010101" pitchFamily="2" charset="-122"/>
              </a:rPr>
              <a:t>)swept through my hometown. In only six hours, it </a:t>
            </a:r>
            <a:r>
              <a:rPr lang="en-US" altLang="zh-CN" sz="3200" u="sng" dirty="0">
                <a:latin typeface="宋体" panose="02010600030101010101" pitchFamily="2" charset="-122"/>
              </a:rPr>
              <a:t>  1  </a:t>
            </a:r>
            <a:r>
              <a:rPr lang="en-US" altLang="zh-CN" sz="3200" dirty="0">
                <a:latin typeface="宋体" panose="02010600030101010101" pitchFamily="2" charset="-122"/>
              </a:rPr>
              <a:t> the whole area into a world of water.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The hail storm began at nightfall and lasted about two </a:t>
            </a:r>
            <a:r>
              <a:rPr lang="en-US" altLang="zh-CN" sz="3200" u="sng" dirty="0">
                <a:latin typeface="宋体" panose="02010600030101010101" pitchFamily="2" charset="-122"/>
              </a:rPr>
              <a:t>  2  </a:t>
            </a:r>
            <a:r>
              <a:rPr lang="en-US" altLang="zh-CN" sz="3200" dirty="0">
                <a:latin typeface="宋体" panose="02010600030101010101" pitchFamily="2" charset="-122"/>
              </a:rPr>
              <a:t>, from 7pm to 9 pm.</a:t>
            </a:r>
            <a:r>
              <a:rPr lang="en-US" alt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At around 6, when I was on my way home,</a:t>
            </a:r>
            <a:r>
              <a:rPr lang="en-US" alt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strong winds began blowing. As </a:t>
            </a:r>
            <a:r>
              <a:rPr lang="en-US" altLang="zh-CN" sz="3200" u="sng" dirty="0">
                <a:latin typeface="宋体" panose="02010600030101010101" pitchFamily="2" charset="-122"/>
              </a:rPr>
              <a:t>  3  </a:t>
            </a:r>
            <a:r>
              <a:rPr lang="en-US" altLang="zh-CN" sz="3200" dirty="0">
                <a:latin typeface="宋体" panose="02010600030101010101" pitchFamily="2" charset="-122"/>
              </a:rPr>
              <a:t> as I reached home, big drops of rain began to fall.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0485" name="文本框 4"/>
          <p:cNvSpPr txBox="1">
            <a:spLocks noChangeArrowheads="1"/>
          </p:cNvSpPr>
          <p:nvPr/>
        </p:nvSpPr>
        <p:spPr bwMode="auto">
          <a:xfrm>
            <a:off x="-31750" y="600075"/>
            <a:ext cx="3028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四、短文填空。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3075" name="文本框 99"/>
          <p:cNvSpPr txBox="1">
            <a:spLocks noChangeArrowheads="1"/>
          </p:cNvSpPr>
          <p:nvPr/>
        </p:nvSpPr>
        <p:spPr bwMode="auto">
          <a:xfrm>
            <a:off x="6350" y="631825"/>
            <a:ext cx="915987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【单词】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</a:t>
            </a:r>
            <a:r>
              <a:rPr lang="en-US" altLang="zh-CN" sz="3200" dirty="0" smtClean="0">
                <a:latin typeface="宋体" panose="02010600030101010101" pitchFamily="2" charset="-122"/>
              </a:rPr>
              <a:t>.</a:t>
            </a:r>
            <a:r>
              <a:rPr lang="zh-CN" altLang="en-US" sz="3200" dirty="0" smtClean="0">
                <a:latin typeface="宋体" panose="02010600030101010101" pitchFamily="2" charset="-122"/>
              </a:rPr>
              <a:t>覆</a:t>
            </a:r>
            <a:r>
              <a:rPr lang="zh-CN" altLang="en-US" sz="3200" dirty="0">
                <a:latin typeface="宋体" panose="02010600030101010101" pitchFamily="2" charset="-122"/>
              </a:rPr>
              <a:t>盖着冰的；冰冷的</a:t>
            </a:r>
            <a:r>
              <a:rPr lang="en-US" altLang="zh-CN" sz="3200" dirty="0">
                <a:latin typeface="宋体" panose="02010600030101010101" pitchFamily="2" charset="-122"/>
              </a:rPr>
              <a:t>adj.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   </a:t>
            </a:r>
            <a:r>
              <a:rPr lang="en-US" altLang="zh-CN" sz="3200" dirty="0">
                <a:latin typeface="宋体" panose="02010600030101010101" pitchFamily="2" charset="-122"/>
              </a:rPr>
              <a:t>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2</a:t>
            </a:r>
            <a:r>
              <a:rPr lang="en-US" altLang="zh-CN" sz="3200" dirty="0" smtClean="0">
                <a:latin typeface="宋体" panose="02010600030101010101" pitchFamily="2" charset="-122"/>
              </a:rPr>
              <a:t>.</a:t>
            </a:r>
            <a:r>
              <a:rPr lang="zh-CN" altLang="en-US" sz="3200" dirty="0" smtClean="0">
                <a:latin typeface="宋体" panose="02010600030101010101" pitchFamily="2" charset="-122"/>
              </a:rPr>
              <a:t>开</a:t>
            </a:r>
            <a:r>
              <a:rPr lang="zh-CN" altLang="en-US" sz="3200" dirty="0">
                <a:latin typeface="宋体" panose="02010600030101010101" pitchFamily="2" charset="-122"/>
              </a:rPr>
              <a:t>玩笑；欺骗 </a:t>
            </a:r>
            <a:r>
              <a:rPr lang="en-US" altLang="zh-CN" sz="3200" i="1" dirty="0">
                <a:latin typeface="宋体" panose="02010600030101010101" pitchFamily="2" charset="-122"/>
              </a:rPr>
              <a:t>v</a:t>
            </a:r>
            <a:r>
              <a:rPr lang="en-US" altLang="zh-CN" sz="3200" dirty="0" smtClean="0">
                <a:latin typeface="宋体" panose="02010600030101010101" pitchFamily="2" charset="-122"/>
              </a:rPr>
              <a:t>.______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</a:t>
            </a:r>
            <a:r>
              <a:rPr lang="en-US" altLang="zh-CN" sz="3200" dirty="0" smtClean="0">
                <a:latin typeface="宋体" panose="02010600030101010101" pitchFamily="2" charset="-122"/>
              </a:rPr>
              <a:t>.</a:t>
            </a:r>
            <a:r>
              <a:rPr lang="zh-CN" altLang="en-US" sz="3200" dirty="0" smtClean="0">
                <a:latin typeface="宋体" panose="02010600030101010101" pitchFamily="2" charset="-122"/>
              </a:rPr>
              <a:t>理</a:t>
            </a:r>
            <a:r>
              <a:rPr lang="zh-CN" altLang="en-US" sz="3200" dirty="0">
                <a:latin typeface="宋体" panose="02010600030101010101" pitchFamily="2" charset="-122"/>
              </a:rPr>
              <a:t>解；领会；认识到 </a:t>
            </a:r>
            <a:r>
              <a:rPr lang="en-US" altLang="zh-CN" sz="3200" dirty="0">
                <a:latin typeface="宋体" panose="02010600030101010101" pitchFamily="2" charset="-122"/>
              </a:rPr>
              <a:t>v</a:t>
            </a:r>
            <a:r>
              <a:rPr lang="en-US" altLang="zh-CN" sz="3200" i="1" dirty="0" smtClean="0">
                <a:latin typeface="宋体" panose="02010600030101010101" pitchFamily="2" charset="-122"/>
              </a:rPr>
              <a:t>.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【短语】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4.right </a:t>
            </a:r>
            <a:r>
              <a:rPr lang="en-US" altLang="zh-CN" sz="3200" dirty="0">
                <a:latin typeface="宋体" panose="02010600030101010101" pitchFamily="2" charset="-122"/>
              </a:rPr>
              <a:t>away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  </a:t>
            </a:r>
            <a:r>
              <a:rPr lang="en-US" altLang="zh-CN" sz="3200" dirty="0">
                <a:latin typeface="宋体" panose="02010600030101010101" pitchFamily="2" charset="-122"/>
              </a:rPr>
              <a:t>	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5.have </a:t>
            </a:r>
            <a:r>
              <a:rPr lang="en-US" altLang="zh-CN" sz="3200" dirty="0">
                <a:latin typeface="宋体" panose="02010600030101010101" pitchFamily="2" charset="-122"/>
              </a:rPr>
              <a:t>a look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6.because </a:t>
            </a:r>
            <a:r>
              <a:rPr lang="en-US" altLang="zh-CN" sz="3200" dirty="0">
                <a:latin typeface="宋体" panose="02010600030101010101" pitchFamily="2" charset="-122"/>
              </a:rPr>
              <a:t>of the heavy snow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_________</a:t>
            </a:r>
            <a:r>
              <a:rPr lang="en-US" altLang="zh-CN" sz="3200" dirty="0">
                <a:latin typeface="宋体" panose="02010600030101010101" pitchFamily="2" charset="-122"/>
              </a:rPr>
              <a:t>	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7.by </a:t>
            </a:r>
            <a:r>
              <a:rPr lang="en-US" altLang="zh-CN" sz="3200" dirty="0">
                <a:latin typeface="宋体" panose="02010600030101010101" pitchFamily="2" charset="-122"/>
              </a:rPr>
              <a:t>the side of the roadside ___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____</a:t>
            </a:r>
            <a:r>
              <a:rPr lang="en-US" altLang="zh-CN" sz="3200" dirty="0">
                <a:latin typeface="宋体" panose="02010600030101010101" pitchFamily="2" charset="-122"/>
              </a:rPr>
              <a:t>____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8.a </a:t>
            </a:r>
            <a:r>
              <a:rPr lang="en-US" altLang="zh-CN" sz="3200" dirty="0">
                <a:latin typeface="宋体" panose="02010600030101010101" pitchFamily="2" charset="-122"/>
              </a:rPr>
              <a:t>school basketball competition ______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_____</a:t>
            </a:r>
            <a:r>
              <a:rPr lang="en-US" altLang="zh-CN" sz="3200" dirty="0">
                <a:latin typeface="宋体" panose="02010600030101010101" pitchFamily="2" charset="-122"/>
              </a:rPr>
              <a:t>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9. make one’s way to</a:t>
            </a:r>
            <a:r>
              <a:rPr lang="en-US" altLang="zh-CN" sz="3200" dirty="0" smtClean="0">
                <a:latin typeface="宋体" panose="02010600030101010101" pitchFamily="2" charset="-122"/>
              </a:rPr>
              <a:t>…____________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359400" y="1084263"/>
            <a:ext cx="15017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icy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83038" y="1612900"/>
            <a:ext cx="19605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kid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997450" y="2098675"/>
            <a:ext cx="1863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realize 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148013" y="3073400"/>
            <a:ext cx="17668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现在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994025" y="3559175"/>
            <a:ext cx="2003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看一看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610225" y="4046538"/>
            <a:ext cx="2136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因为大雪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124575" y="4537075"/>
            <a:ext cx="3019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在路边的一侧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27013" y="5480050"/>
            <a:ext cx="4270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学校的篮球比赛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803775" y="5953125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做的方法…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1507" name="文本框 100"/>
          <p:cNvSpPr txBox="1">
            <a:spLocks noChangeArrowheads="1"/>
          </p:cNvSpPr>
          <p:nvPr/>
        </p:nvSpPr>
        <p:spPr bwMode="auto">
          <a:xfrm>
            <a:off x="6350" y="585788"/>
            <a:ext cx="9147175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Five minutes later, </a:t>
            </a:r>
            <a:r>
              <a:rPr lang="en-US" altLang="zh-CN" sz="3200" u="sng" dirty="0">
                <a:latin typeface="宋体" panose="02010600030101010101" pitchFamily="2" charset="-122"/>
              </a:rPr>
              <a:t>  4  </a:t>
            </a:r>
            <a:r>
              <a:rPr lang="en-US" altLang="zh-CN" sz="3200" dirty="0">
                <a:latin typeface="宋体" panose="02010600030101010101" pitchFamily="2" charset="-122"/>
              </a:rPr>
              <a:t> I was cooking supper, I heard something hard beating against the window. I opened </a:t>
            </a:r>
            <a:r>
              <a:rPr lang="en-US" altLang="zh-CN" sz="3200" u="sng" dirty="0">
                <a:latin typeface="宋体" panose="02010600030101010101" pitchFamily="2" charset="-122"/>
              </a:rPr>
              <a:t>  5  </a:t>
            </a:r>
            <a:r>
              <a:rPr lang="en-US" altLang="zh-CN" sz="3200" dirty="0">
                <a:latin typeface="宋体" panose="02010600030101010101" pitchFamily="2" charset="-122"/>
              </a:rPr>
              <a:t> to see what happened. Suddenly, several hailstones quickly flew into the kitchen. One of them was even bigger than </a:t>
            </a:r>
            <a:r>
              <a:rPr lang="en-US" altLang="zh-CN" sz="3200" u="sng" dirty="0">
                <a:latin typeface="宋体" panose="02010600030101010101" pitchFamily="2" charset="-122"/>
              </a:rPr>
              <a:t>  6  </a:t>
            </a:r>
            <a:r>
              <a:rPr lang="en-US" altLang="zh-CN" sz="3200" dirty="0">
                <a:latin typeface="宋体" panose="02010600030101010101" pitchFamily="2" charset="-122"/>
              </a:rPr>
              <a:t> egg. My son was so excited </a:t>
            </a:r>
            <a:r>
              <a:rPr lang="en-US" altLang="zh-CN" sz="3200" u="sng" dirty="0">
                <a:latin typeface="宋体" panose="02010600030101010101" pitchFamily="2" charset="-122"/>
              </a:rPr>
              <a:t>  7  </a:t>
            </a:r>
            <a:r>
              <a:rPr lang="en-US" altLang="zh-CN" sz="3200" dirty="0">
                <a:latin typeface="宋体" panose="02010600030101010101" pitchFamily="2" charset="-122"/>
              </a:rPr>
              <a:t> he took some photos and shared them on his </a:t>
            </a:r>
            <a:r>
              <a:rPr lang="en-US" altLang="zh-CN" sz="3200" dirty="0" err="1">
                <a:latin typeface="宋体" panose="02010600030101010101" pitchFamily="2" charset="-122"/>
              </a:rPr>
              <a:t>Wechat</a:t>
            </a:r>
            <a:r>
              <a:rPr lang="en-US" altLang="zh-CN" sz="3200" dirty="0">
                <a:latin typeface="宋体" panose="02010600030101010101" pitchFamily="2" charset="-122"/>
              </a:rPr>
              <a:t>. But I was </a:t>
            </a:r>
            <a:r>
              <a:rPr lang="en-US" altLang="zh-CN" sz="3200" u="sng" dirty="0">
                <a:latin typeface="宋体" panose="02010600030101010101" pitchFamily="2" charset="-122"/>
              </a:rPr>
              <a:t>  8  </a:t>
            </a:r>
            <a:r>
              <a:rPr lang="en-US" altLang="zh-CN" sz="3200" dirty="0">
                <a:latin typeface="宋体" panose="02010600030101010101" pitchFamily="2" charset="-122"/>
              </a:rPr>
              <a:t> because my husband was still making his way home. Finally he got home safely, </a:t>
            </a:r>
            <a:r>
              <a:rPr lang="en-US" altLang="zh-CN" sz="3200" u="sng" dirty="0">
                <a:latin typeface="宋体" panose="02010600030101010101" pitchFamily="2" charset="-122"/>
              </a:rPr>
              <a:t>  9  </a:t>
            </a:r>
            <a:r>
              <a:rPr lang="en-US" altLang="zh-CN" sz="3200" dirty="0">
                <a:latin typeface="宋体" panose="02010600030101010101" pitchFamily="2" charset="-122"/>
              </a:rPr>
              <a:t> his car was hit and there were two holes on it.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2531" name="文本框 100"/>
          <p:cNvSpPr txBox="1">
            <a:spLocks noChangeArrowheads="1"/>
          </p:cNvSpPr>
          <p:nvPr/>
        </p:nvSpPr>
        <p:spPr bwMode="auto">
          <a:xfrm>
            <a:off x="-19050" y="593725"/>
            <a:ext cx="91471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The next morning, we walked outside and saw the streets in a mess. But since everyone was doing his part in cleaning </a:t>
            </a:r>
            <a:r>
              <a:rPr lang="en-US" altLang="zh-CN" sz="3200" u="sng" dirty="0">
                <a:latin typeface="宋体" panose="02010600030101010101" pitchFamily="2" charset="-122"/>
              </a:rPr>
              <a:t>  10  </a:t>
            </a:r>
            <a:r>
              <a:rPr lang="en-US" altLang="zh-CN" sz="3200" dirty="0">
                <a:latin typeface="宋体" panose="02010600030101010101" pitchFamily="2" charset="-122"/>
              </a:rPr>
              <a:t> the city, it quickly returned to normal.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1. ____________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___</a:t>
            </a:r>
            <a:r>
              <a:rPr lang="en-US" altLang="zh-CN" sz="3200" dirty="0">
                <a:latin typeface="宋体" panose="02010600030101010101" pitchFamily="2" charset="-122"/>
              </a:rPr>
              <a:t>2. 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3. _______________4. ______________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_______________6. 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7. _______________8. 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9. ______________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_</a:t>
            </a:r>
            <a:r>
              <a:rPr lang="en-US" altLang="zh-CN" sz="3200" dirty="0">
                <a:latin typeface="宋体" panose="02010600030101010101" pitchFamily="2" charset="-122"/>
              </a:rPr>
              <a:t>10.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______________ 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11188" y="2543175"/>
            <a:ext cx="3032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turned/made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729163" y="2570163"/>
            <a:ext cx="2474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hours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041400" y="3043238"/>
            <a:ext cx="1836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soon 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700588" y="3057525"/>
            <a:ext cx="3005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while/when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069975" y="3530600"/>
            <a:ext cx="2462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it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035550" y="3559175"/>
            <a:ext cx="25034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an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19150" y="4003675"/>
            <a:ext cx="211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that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826000" y="4003675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worried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098550" y="4491038"/>
            <a:ext cx="207168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but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881563" y="4476750"/>
            <a:ext cx="1697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4099" name="文本框 99"/>
          <p:cNvSpPr txBox="1">
            <a:spLocks noChangeArrowheads="1"/>
          </p:cNvSpPr>
          <p:nvPr/>
        </p:nvSpPr>
        <p:spPr bwMode="auto">
          <a:xfrm>
            <a:off x="19050" y="600075"/>
            <a:ext cx="909478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宋体" panose="02010600030101010101" pitchFamily="2" charset="-122"/>
              </a:rPr>
              <a:t>【句型】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10. He was reading in the library when the rainstorm came.</a:t>
            </a:r>
            <a:endParaRPr lang="en-US" altLang="zh-CN" sz="3200" u="sng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_______________________________________</a:t>
            </a:r>
            <a:r>
              <a:rPr lang="en-US" altLang="zh-CN" sz="3200" u="sng">
                <a:latin typeface="宋体" panose="02010600030101010101" pitchFamily="2" charset="-122"/>
              </a:rPr>
              <a:t>           </a:t>
            </a:r>
            <a:endParaRPr lang="en-US" altLang="zh-CN" sz="320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11. When it began to rain, Ben was helping his mom make dinner.</a:t>
            </a:r>
            <a:endParaRPr lang="en-US" altLang="zh-CN" sz="3200" u="sng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_______________________________________</a:t>
            </a:r>
            <a:r>
              <a:rPr lang="en-US" altLang="zh-CN" sz="3200" u="sng">
                <a:latin typeface="宋体" panose="02010600030101010101" pitchFamily="2" charset="-122"/>
              </a:rPr>
              <a:t>           </a:t>
            </a:r>
            <a:endParaRPr lang="en-US" altLang="zh-CN" sz="320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12. While Linda was sleeping, Jenny was helping Mary with her homework.</a:t>
            </a:r>
            <a:endParaRPr lang="en-US" altLang="zh-CN" sz="3200" u="sng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_______________________________________</a:t>
            </a:r>
            <a:r>
              <a:rPr lang="en-US" altLang="zh-CN" sz="3200" u="sng">
                <a:latin typeface="宋体" panose="02010600030101010101" pitchFamily="2" charset="-122"/>
              </a:rPr>
              <a:t>          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98475" y="1989138"/>
            <a:ext cx="643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他在图书馆看书时，暴雨来了。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38163" y="3462338"/>
            <a:ext cx="7929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当它开始下雨，本是帮助他的妈妈做晚饭。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09600" y="4978400"/>
            <a:ext cx="8039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当琳达正在睡觉时，珍妮帮助玛丽的功课。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5123" name="文本框 99"/>
          <p:cNvSpPr txBox="1">
            <a:spLocks noChangeArrowheads="1"/>
          </p:cNvSpPr>
          <p:nvPr/>
        </p:nvSpPr>
        <p:spPr bwMode="auto">
          <a:xfrm>
            <a:off x="-6350" y="606425"/>
            <a:ext cx="9132888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一、根据中文意思或首字母提示，用单词的适当形式填空，每空一词。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The car hit the tree. But l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 </a:t>
            </a:r>
            <a:r>
              <a:rPr lang="en-US" altLang="zh-CN" sz="3200" u="sng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, the driver was fine.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We have to put off the sports meeting because of the h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snow.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 When he stepped into the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  <a:r>
              <a:rPr lang="en-US" altLang="zh-CN" sz="3200" u="sng" dirty="0" smtClean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冰冷的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 water, he took a deep breath.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4. Are you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en-US" altLang="zh-CN" sz="3200" u="sng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开玩笑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)?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5. He still doesn’t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意识到）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how serious the situation is.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727825" y="1524000"/>
            <a:ext cx="17653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luckily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363913" y="2981325"/>
            <a:ext cx="14239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heavy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775325" y="3546475"/>
            <a:ext cx="218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cold 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168525" y="4519613"/>
            <a:ext cx="165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 kidding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500563" y="5024438"/>
            <a:ext cx="1404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realize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6147" name="文本框 99"/>
          <p:cNvSpPr txBox="1">
            <a:spLocks noChangeArrowheads="1"/>
          </p:cNvSpPr>
          <p:nvPr/>
        </p:nvSpPr>
        <p:spPr bwMode="auto">
          <a:xfrm>
            <a:off x="-31750" y="600075"/>
            <a:ext cx="9172575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二、根据中文提示完成句子，词数不限。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6.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离开房间前确定你把灯关了。</a:t>
            </a:r>
          </a:p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Make sure you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                  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before leaving the room.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7.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因为这场大雨，我们推迟了会议。</a:t>
            </a:r>
          </a:p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We put off the meeting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                         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8.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当竞赛开始的时候，他还没有醒来。</a:t>
            </a:r>
          </a:p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When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                      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, he still didn’t wake up.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808288" y="3370263"/>
            <a:ext cx="31718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turn off the lights</a:t>
            </a:r>
          </a:p>
        </p:txBody>
      </p:sp>
      <p:sp>
        <p:nvSpPr>
          <p:cNvPr id="6149" name="文本框 3"/>
          <p:cNvSpPr txBox="1">
            <a:spLocks noChangeArrowheads="1"/>
          </p:cNvSpPr>
          <p:nvPr/>
        </p:nvSpPr>
        <p:spPr bwMode="auto">
          <a:xfrm>
            <a:off x="4986338" y="3143250"/>
            <a:ext cx="3255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because of the heavy rain     	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085975" y="4364038"/>
            <a:ext cx="31845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the match began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7171" name="文本框 99"/>
          <p:cNvSpPr txBox="1">
            <a:spLocks noChangeArrowheads="1"/>
          </p:cNvSpPr>
          <p:nvPr/>
        </p:nvSpPr>
        <p:spPr bwMode="auto">
          <a:xfrm>
            <a:off x="-6350" y="596900"/>
            <a:ext cx="91328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9.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我在扫地时我儿子在叠衣服。</a:t>
            </a:r>
          </a:p>
          <a:p>
            <a:pPr eaLnBrk="1" hangingPunct="1"/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While I </a:t>
            </a:r>
            <a:r>
              <a:rPr lang="en-US" altLang="zh-CN" sz="3200" u="sng">
                <a:solidFill>
                  <a:srgbClr val="000000"/>
                </a:solidFill>
                <a:latin typeface="宋体" panose="02010600030101010101" pitchFamily="2" charset="-122"/>
              </a:rPr>
              <a:t>                                 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, my son was folding the clothes.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10.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在那时，他们正在艰难地往车站走去。</a:t>
            </a:r>
          </a:p>
          <a:p>
            <a:pPr eaLnBrk="1" hangingPunct="1"/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They </a:t>
            </a:r>
            <a:r>
              <a:rPr lang="en-US" altLang="zh-CN" sz="3200" u="sng">
                <a:solidFill>
                  <a:srgbClr val="000000"/>
                </a:solidFill>
                <a:latin typeface="宋体" panose="02010600030101010101" pitchFamily="2" charset="-122"/>
              </a:rPr>
              <a:t>                                  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the bus station at that time.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328738" y="1525588"/>
            <a:ext cx="4799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was sweeping the floor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712913" y="3100388"/>
            <a:ext cx="5006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were making their way 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8195" name="文本框 99"/>
          <p:cNvSpPr txBox="1">
            <a:spLocks noChangeArrowheads="1"/>
          </p:cNvSpPr>
          <p:nvPr/>
        </p:nvSpPr>
        <p:spPr bwMode="auto">
          <a:xfrm>
            <a:off x="6350" y="560388"/>
            <a:ext cx="914717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三、单元语法专练。（过去进行时）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11. Jimmy was fixing up the computer </a:t>
            </a:r>
            <a:r>
              <a:rPr lang="en-US" altLang="zh-CN" sz="3200" u="sng" dirty="0">
                <a:latin typeface="宋体" panose="02010600030101010101" pitchFamily="2" charset="-122"/>
              </a:rPr>
              <a:t>            </a:t>
            </a:r>
            <a:r>
              <a:rPr lang="en-US" altLang="zh-CN" sz="3200" dirty="0">
                <a:latin typeface="宋体" panose="02010600030101010101" pitchFamily="2" charset="-122"/>
              </a:rPr>
              <a:t> I called him.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when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 </a:t>
            </a:r>
            <a:r>
              <a:rPr lang="en-US" altLang="zh-CN" sz="3200" dirty="0">
                <a:latin typeface="宋体" panose="02010600030101010101" pitchFamily="2" charset="-122"/>
              </a:rPr>
              <a:t>B. while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because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</a:t>
            </a:r>
            <a:r>
              <a:rPr lang="en-US" altLang="zh-CN" sz="3200" dirty="0">
                <a:latin typeface="宋体" panose="02010600030101010101" pitchFamily="2" charset="-122"/>
              </a:rPr>
              <a:t>D. though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12. She </a:t>
            </a:r>
            <a:r>
              <a:rPr lang="en-US" altLang="zh-CN" sz="3200" u="sng" dirty="0">
                <a:latin typeface="宋体" panose="02010600030101010101" pitchFamily="2" charset="-122"/>
              </a:rPr>
              <a:t>           </a:t>
            </a:r>
            <a:r>
              <a:rPr lang="en-US" altLang="zh-CN" sz="3200" dirty="0">
                <a:latin typeface="宋体" panose="02010600030101010101" pitchFamily="2" charset="-122"/>
              </a:rPr>
              <a:t> a strange sound while she </a:t>
            </a:r>
            <a:r>
              <a:rPr lang="en-US" altLang="zh-CN" sz="3200" u="sng" dirty="0">
                <a:latin typeface="宋体" panose="02010600030101010101" pitchFamily="2" charset="-122"/>
              </a:rPr>
              <a:t>            </a:t>
            </a:r>
            <a:r>
              <a:rPr lang="en-US" altLang="zh-CN" sz="3200" dirty="0">
                <a:latin typeface="宋体" panose="02010600030101010101" pitchFamily="2" charset="-122"/>
              </a:rPr>
              <a:t> the kitchen.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A. was hearing; was cleaning up      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</a:t>
            </a:r>
            <a:r>
              <a:rPr lang="en-US" altLang="zh-CN" sz="3200" dirty="0">
                <a:latin typeface="宋体" panose="02010600030101010101" pitchFamily="2" charset="-122"/>
              </a:rPr>
              <a:t>B. was hearing; cleaned up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C. heard; was cleaning up           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</a:t>
            </a:r>
            <a:r>
              <a:rPr lang="en-US" altLang="zh-CN" sz="3200" dirty="0">
                <a:latin typeface="宋体" panose="02010600030101010101" pitchFamily="2" charset="-122"/>
              </a:rPr>
              <a:t>D. heard; cleaned up</a:t>
            </a:r>
          </a:p>
          <a:p>
            <a:pPr eaLnBrk="1" hangingPunct="1"/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41300" y="1041400"/>
            <a:ext cx="38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41300" y="3032125"/>
            <a:ext cx="45878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9219" name="文本框 99"/>
          <p:cNvSpPr txBox="1">
            <a:spLocks noChangeArrowheads="1"/>
          </p:cNvSpPr>
          <p:nvPr/>
        </p:nvSpPr>
        <p:spPr bwMode="auto">
          <a:xfrm>
            <a:off x="6350" y="560388"/>
            <a:ext cx="91471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z="3200">
              <a:latin typeface="宋体" panose="02010600030101010101" pitchFamily="2" charset="-122"/>
            </a:endParaRPr>
          </a:p>
          <a:p>
            <a:pPr eaLnBrk="1" hangingPunct="1"/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9220" name="文本框 6"/>
          <p:cNvSpPr txBox="1">
            <a:spLocks noChangeArrowheads="1"/>
          </p:cNvSpPr>
          <p:nvPr/>
        </p:nvSpPr>
        <p:spPr bwMode="auto">
          <a:xfrm>
            <a:off x="1588" y="585788"/>
            <a:ext cx="916940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13. I don’t think Alice noticed me. She </a:t>
            </a:r>
            <a:r>
              <a:rPr lang="en-US" altLang="zh-CN" sz="3200" u="sng">
                <a:latin typeface="宋体" panose="02010600030101010101" pitchFamily="2" charset="-122"/>
              </a:rPr>
              <a:t>            </a:t>
            </a:r>
            <a:r>
              <a:rPr lang="en-US" altLang="zh-CN" sz="3200">
                <a:latin typeface="宋体" panose="02010600030101010101" pitchFamily="2" charset="-122"/>
              </a:rPr>
              <a:t> her favourite soap opera.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	A. watched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        B. was watching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        C. will watch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        D. is watching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06375" y="596900"/>
            <a:ext cx="485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0243" name="文本框 99"/>
          <p:cNvSpPr txBox="1">
            <a:spLocks noChangeArrowheads="1"/>
          </p:cNvSpPr>
          <p:nvPr/>
        </p:nvSpPr>
        <p:spPr bwMode="auto">
          <a:xfrm>
            <a:off x="-31750" y="568325"/>
            <a:ext cx="9158288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14. -- Did you go to the concert last night?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-- No. I </a:t>
            </a:r>
            <a:r>
              <a:rPr lang="en-US" altLang="zh-CN" sz="3200" u="sng">
                <a:latin typeface="宋体" panose="02010600030101010101" pitchFamily="2" charset="-122"/>
              </a:rPr>
              <a:t>           </a:t>
            </a:r>
            <a:r>
              <a:rPr lang="en-US" altLang="zh-CN" sz="3200">
                <a:latin typeface="宋体" panose="02010600030101010101" pitchFamily="2" charset="-122"/>
              </a:rPr>
              <a:t> for the test the whole night.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	A. was studying	    B. studied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C. am studying	        D. will study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15. He found a wallet </a:t>
            </a:r>
            <a:r>
              <a:rPr lang="en-US" altLang="zh-CN" sz="3200" u="sng">
                <a:latin typeface="宋体" panose="02010600030101010101" pitchFamily="2" charset="-122"/>
                <a:sym typeface="宋体" panose="02010600030101010101" pitchFamily="2" charset="-122"/>
              </a:rPr>
              <a:t>           </a:t>
            </a:r>
            <a:r>
              <a:rPr lang="en-US" altLang="zh-CN" sz="3200">
                <a:latin typeface="宋体" panose="02010600030101010101" pitchFamily="2" charset="-122"/>
              </a:rPr>
              <a:t>on the ground while he </a:t>
            </a:r>
            <a:r>
              <a:rPr lang="en-US" altLang="zh-CN" sz="3200" u="sng">
                <a:latin typeface="宋体" panose="02010600030101010101" pitchFamily="2" charset="-122"/>
                <a:sym typeface="宋体" panose="02010600030101010101" pitchFamily="2" charset="-122"/>
              </a:rPr>
              <a:t>           </a:t>
            </a:r>
            <a:r>
              <a:rPr lang="en-US" altLang="zh-CN" sz="3200">
                <a:latin typeface="宋体" panose="02010600030101010101" pitchFamily="2" charset="-122"/>
              </a:rPr>
              <a:t>down the road.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A. lying; walked	    B. lie; was walking     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C. lying ; was walking  D. lie ; walked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58750" y="596900"/>
            <a:ext cx="417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27038" y="3389313"/>
            <a:ext cx="4159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1309</Words>
  <Application>Microsoft Office PowerPoint</Application>
  <PresentationFormat>全屏显示(4:3)</PresentationFormat>
  <Paragraphs>202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2022-01-21T01:17:43Z</dcterms:created>
  <dcterms:modified xsi:type="dcterms:W3CDTF">2023-01-16T16:24:45Z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B3DAEDD6ACCC43B78795AE21330272FB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