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5" r:id="rId3"/>
    <p:sldId id="258" r:id="rId4"/>
    <p:sldId id="259" r:id="rId5"/>
    <p:sldId id="260" r:id="rId6"/>
    <p:sldId id="286" r:id="rId7"/>
    <p:sldId id="262" r:id="rId8"/>
    <p:sldId id="263" r:id="rId9"/>
    <p:sldId id="287" r:id="rId10"/>
    <p:sldId id="288" r:id="rId11"/>
    <p:sldId id="289" r:id="rId12"/>
    <p:sldId id="290" r:id="rId13"/>
    <p:sldId id="291" r:id="rId14"/>
    <p:sldId id="292" r:id="rId15"/>
    <p:sldId id="270" r:id="rId16"/>
    <p:sldId id="293" r:id="rId17"/>
    <p:sldId id="272" r:id="rId18"/>
    <p:sldId id="273" r:id="rId19"/>
    <p:sldId id="274" r:id="rId20"/>
    <p:sldId id="275" r:id="rId21"/>
    <p:sldId id="294" r:id="rId22"/>
    <p:sldId id="295" r:id="rId23"/>
    <p:sldId id="278" r:id="rId24"/>
    <p:sldId id="279" r:id="rId25"/>
    <p:sldId id="296" r:id="rId26"/>
    <p:sldId id="281" r:id="rId27"/>
    <p:sldId id="282" r:id="rId28"/>
    <p:sldId id="283" r:id="rId29"/>
    <p:sldId id="297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93052" y="4254100"/>
            <a:ext cx="2785533" cy="50244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n-cs"/>
                <a:sym typeface="+mn-ea"/>
              </a:rPr>
              <a:t>R·</a:t>
            </a:r>
            <a:r>
              <a:rPr kumimoji="0" lang="zh-CN" alt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n-cs"/>
                <a:sym typeface="+mn-ea"/>
              </a:rPr>
              <a:t>九年级下册</a:t>
            </a:r>
          </a:p>
        </p:txBody>
      </p:sp>
      <p:sp>
        <p:nvSpPr>
          <p:cNvPr id="3075" name="TextBox 4"/>
          <p:cNvSpPr txBox="1"/>
          <p:nvPr/>
        </p:nvSpPr>
        <p:spPr>
          <a:xfrm>
            <a:off x="1361417" y="919607"/>
            <a:ext cx="9410700" cy="230832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4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</a:t>
            </a:r>
            <a:r>
              <a:rPr lang="en-US" altLang="zh-CN" sz="4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14</a:t>
            </a:r>
          </a:p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4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remember meeting all of you in Grade 7.</a:t>
            </a:r>
            <a:endParaRPr lang="zh-CN" altLang="en-US" sz="4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6" name="矩形 3"/>
          <p:cNvSpPr/>
          <p:nvPr/>
        </p:nvSpPr>
        <p:spPr>
          <a:xfrm>
            <a:off x="4324945" y="3485751"/>
            <a:ext cx="348364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Section B 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课时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399517" y="4152500"/>
            <a:ext cx="9372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0" y="5884091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4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19805428">
            <a:off x="5325534" y="3122084"/>
            <a:ext cx="1640417" cy="1496484"/>
          </a:xfrm>
          <a:prstGeom prst="hexagon">
            <a:avLst>
              <a:gd name="adj" fmla="val 28025"/>
              <a:gd name="vf" fmla="val 115470"/>
            </a:avLst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91" name="Text Box 6"/>
          <p:cNvSpPr txBox="1"/>
          <p:nvPr/>
        </p:nvSpPr>
        <p:spPr>
          <a:xfrm>
            <a:off x="1921934" y="452968"/>
            <a:ext cx="8513233" cy="66710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If you want to write about a person … </a:t>
            </a:r>
          </a:p>
        </p:txBody>
      </p:sp>
      <p:sp>
        <p:nvSpPr>
          <p:cNvPr id="4" name="六边形 3"/>
          <p:cNvSpPr/>
          <p:nvPr/>
        </p:nvSpPr>
        <p:spPr>
          <a:xfrm>
            <a:off x="7575552" y="2635253"/>
            <a:ext cx="3513667" cy="1020233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first time you meet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393" name="TextBox 7"/>
          <p:cNvSpPr txBox="1"/>
          <p:nvPr/>
        </p:nvSpPr>
        <p:spPr>
          <a:xfrm>
            <a:off x="5196417" y="3276602"/>
            <a:ext cx="1905000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person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六边形 5"/>
          <p:cNvSpPr/>
          <p:nvPr/>
        </p:nvSpPr>
        <p:spPr>
          <a:xfrm>
            <a:off x="7795685" y="3987800"/>
            <a:ext cx="3513667" cy="1090084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Appearance &amp; personality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六边形 6"/>
          <p:cNvSpPr/>
          <p:nvPr/>
        </p:nvSpPr>
        <p:spPr>
          <a:xfrm>
            <a:off x="4271433" y="5198535"/>
            <a:ext cx="4049184" cy="1111251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Things happened to you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六边形 7"/>
          <p:cNvSpPr/>
          <p:nvPr/>
        </p:nvSpPr>
        <p:spPr>
          <a:xfrm>
            <a:off x="1193802" y="4108451"/>
            <a:ext cx="3359151" cy="1090084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 he / she helped you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六边形 8"/>
          <p:cNvSpPr/>
          <p:nvPr/>
        </p:nvSpPr>
        <p:spPr>
          <a:xfrm>
            <a:off x="937685" y="2575984"/>
            <a:ext cx="3619500" cy="1079500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 you’ve been changed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六边形 9"/>
          <p:cNvSpPr/>
          <p:nvPr/>
        </p:nvSpPr>
        <p:spPr>
          <a:xfrm>
            <a:off x="4135967" y="1291169"/>
            <a:ext cx="3960284" cy="1134533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you want to tell him / her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6883402" y="3151719"/>
            <a:ext cx="692151" cy="2836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 flipV="1">
            <a:off x="6959601" y="4334935"/>
            <a:ext cx="749300" cy="1989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170084" y="4747686"/>
            <a:ext cx="0" cy="4360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4557184" y="4277784"/>
            <a:ext cx="838200" cy="355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4559301" y="3151717"/>
            <a:ext cx="853017" cy="25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6117167" y="2525186"/>
            <a:ext cx="0" cy="484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19928763">
            <a:off x="5560484" y="3130551"/>
            <a:ext cx="1763184" cy="1483784"/>
          </a:xfrm>
          <a:prstGeom prst="hexagon">
            <a:avLst>
              <a:gd name="adj" fmla="val 30483"/>
              <a:gd name="vf" fmla="val 115470"/>
            </a:avLst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415" name="Text Box 6"/>
          <p:cNvSpPr txBox="1"/>
          <p:nvPr/>
        </p:nvSpPr>
        <p:spPr>
          <a:xfrm>
            <a:off x="2165352" y="522818"/>
            <a:ext cx="8449733" cy="66710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If you want to write about an event … </a:t>
            </a:r>
          </a:p>
        </p:txBody>
      </p:sp>
      <p:sp>
        <p:nvSpPr>
          <p:cNvPr id="4" name="六边形 3"/>
          <p:cNvSpPr/>
          <p:nvPr/>
        </p:nvSpPr>
        <p:spPr>
          <a:xfrm>
            <a:off x="8081433" y="2573869"/>
            <a:ext cx="2990851" cy="1043517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When and where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5623985" y="3289302"/>
            <a:ext cx="1619251" cy="1109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ctr" defTabSz="914400" eaLnBrk="1" latinLnBrk="0" hangingPunct="1">
              <a:defRPr sz="2400" b="1">
                <a:solidFill>
                  <a:schemeClr val="bg1"/>
                </a:solidFill>
                <a:latin typeface="+mn-lt"/>
                <a:ea typeface="+mn-ea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event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六边形 5"/>
          <p:cNvSpPr/>
          <p:nvPr/>
        </p:nvSpPr>
        <p:spPr>
          <a:xfrm>
            <a:off x="8128000" y="4210051"/>
            <a:ext cx="2895600" cy="1102784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happened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六边形 6"/>
          <p:cNvSpPr/>
          <p:nvPr/>
        </p:nvSpPr>
        <p:spPr>
          <a:xfrm>
            <a:off x="5156201" y="5353053"/>
            <a:ext cx="2620433" cy="956733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Your feelings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六边形 7"/>
          <p:cNvSpPr/>
          <p:nvPr/>
        </p:nvSpPr>
        <p:spPr>
          <a:xfrm>
            <a:off x="986369" y="4210053"/>
            <a:ext cx="3856567" cy="1056217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happened later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六边形 8"/>
          <p:cNvSpPr/>
          <p:nvPr/>
        </p:nvSpPr>
        <p:spPr>
          <a:xfrm>
            <a:off x="1115486" y="2531533"/>
            <a:ext cx="3551767" cy="1104900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 you’ve been changed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六边形 9"/>
          <p:cNvSpPr/>
          <p:nvPr/>
        </p:nvSpPr>
        <p:spPr>
          <a:xfrm>
            <a:off x="4591051" y="1289051"/>
            <a:ext cx="3810000" cy="1178984"/>
          </a:xfrm>
          <a:prstGeom prst="hexagon">
            <a:avLst/>
          </a:prstGeom>
          <a:solidFill>
            <a:srgbClr val="92D050"/>
          </a:solidFill>
          <a:ln>
            <a:solidFill>
              <a:srgbClr val="CCE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you want to tell him / her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7243233" y="3083984"/>
            <a:ext cx="857251" cy="3788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 flipV="1">
            <a:off x="7215718" y="4332817"/>
            <a:ext cx="884767" cy="406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16560000" flipH="1">
            <a:off x="6115053" y="5012268"/>
            <a:ext cx="605367" cy="592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4842934" y="4332817"/>
            <a:ext cx="778933" cy="406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4701118" y="3096686"/>
            <a:ext cx="952500" cy="3513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6483351" y="2506135"/>
            <a:ext cx="0" cy="5228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1149353" y="1221319"/>
            <a:ext cx="10418233" cy="36021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Words preparation: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Appearance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good-looking   pretty   lovely    slim    overweight       middle-aged   fit    wear   glasses    always    smile</a:t>
            </a:r>
          </a:p>
        </p:txBody>
      </p:sp>
      <p:sp>
        <p:nvSpPr>
          <p:cNvPr id="3" name="矩形 2"/>
          <p:cNvSpPr/>
          <p:nvPr/>
        </p:nvSpPr>
        <p:spPr>
          <a:xfrm rot="20577979">
            <a:off x="999633" y="708766"/>
            <a:ext cx="1765227" cy="7486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2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person</a:t>
            </a:r>
            <a:endParaRPr kumimoji="0" lang="zh-CN" altLang="en-US" sz="426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12284" y="726017"/>
            <a:ext cx="10464800" cy="36830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Personality: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brave       self-confident    warm-hearted  </a:t>
            </a:r>
          </a:p>
          <a:p>
            <a:pPr>
              <a:lnSpc>
                <a:spcPts val="4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patient     easy-going         outgoing           energetic            forgetful       generous       hardworking   helpful          humorous     optimistic           punctual        talented          good-tempered        straightforward    considerate    honest </a:t>
            </a:r>
            <a:endParaRPr lang="en-US" altLang="zh-CN" sz="3735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485901" y="1195917"/>
            <a:ext cx="9218084" cy="512159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I once had an experience…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It was the most unforgettable experience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that has ever happened in my life. 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The most unforgettable experience in my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memory was that one day my classmates  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and I went to the park. 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I will never forget the military training.  </a:t>
            </a:r>
          </a:p>
        </p:txBody>
      </p:sp>
      <p:sp>
        <p:nvSpPr>
          <p:cNvPr id="16487" name="Rectangle 5"/>
          <p:cNvSpPr/>
          <p:nvPr/>
        </p:nvSpPr>
        <p:spPr>
          <a:xfrm>
            <a:off x="2829984" y="452967"/>
            <a:ext cx="6177012" cy="7486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42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You may begin like this</a:t>
            </a:r>
            <a:r>
              <a:rPr lang="zh-CN" altLang="en-US" sz="42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4" name="矩形 3"/>
          <p:cNvSpPr/>
          <p:nvPr/>
        </p:nvSpPr>
        <p:spPr>
          <a:xfrm rot="20873223">
            <a:off x="793660" y="558482"/>
            <a:ext cx="1430200" cy="7486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2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  <a:sym typeface="+mn-ea"/>
              </a:rPr>
              <a:t>event</a:t>
            </a:r>
            <a:endParaRPr kumimoji="0" lang="zh-CN" altLang="en-US" sz="426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1574801" y="2618317"/>
            <a:ext cx="9472084" cy="36846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6. As we all know, everyone has </a:t>
            </a: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something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special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in his life. I think I will </a:t>
            </a: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never forget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… because on that day …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7. I think my junior high </a:t>
            </a: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was wonderful,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because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 taught me to be …</a:t>
            </a:r>
          </a:p>
        </p:txBody>
      </p:sp>
      <p:sp>
        <p:nvSpPr>
          <p:cNvPr id="4" name="矩形 3"/>
          <p:cNvSpPr/>
          <p:nvPr/>
        </p:nvSpPr>
        <p:spPr>
          <a:xfrm>
            <a:off x="1638301" y="584201"/>
            <a:ext cx="9025467" cy="22477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5. There are a lot of memories in my heart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that I can’t forget. When I was … years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old, I ....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80068" y="2269067"/>
            <a:ext cx="9889067" cy="3684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9. I still remember the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  <a:sym typeface="+mn-ea"/>
              </a:rPr>
              <a:t>most valuable time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that 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    I have ever had.   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10. Everyone has a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  <a:sym typeface="+mn-ea"/>
              </a:rPr>
              <a:t>different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junior high. It 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      may be wonderful, exciting or hard. I have 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      a …junior high. </a:t>
            </a:r>
          </a:p>
        </p:txBody>
      </p:sp>
      <p:sp>
        <p:nvSpPr>
          <p:cNvPr id="5" name="矩形 4"/>
          <p:cNvSpPr/>
          <p:nvPr/>
        </p:nvSpPr>
        <p:spPr>
          <a:xfrm>
            <a:off x="1390652" y="827619"/>
            <a:ext cx="9505949" cy="15292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8. Whenever I open the book full of photos, I </a:t>
            </a:r>
          </a:p>
          <a:p>
            <a:pPr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always look back when I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19253" y="1701801"/>
            <a:ext cx="9408583" cy="354096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/>
            <a:endParaRPr lang="en-US" altLang="zh-CN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 think this is the most unforgettable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experience in my memory. 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On that day, I began to feel that I have the duty for my life. And I must be stronger.   </a:t>
            </a:r>
          </a:p>
        </p:txBody>
      </p:sp>
      <p:sp>
        <p:nvSpPr>
          <p:cNvPr id="3" name="Rectangle 4"/>
          <p:cNvSpPr/>
          <p:nvPr/>
        </p:nvSpPr>
        <p:spPr>
          <a:xfrm>
            <a:off x="4078818" y="1270001"/>
            <a:ext cx="3585633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+mn-ea"/>
              </a:rPr>
              <a:t> </a:t>
            </a:r>
            <a:r>
              <a:rPr kumimoji="0" lang="en-US" altLang="zh-CN" sz="42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Your feelings</a:t>
            </a:r>
            <a:endParaRPr kumimoji="0" lang="zh-CN" altLang="en-US" sz="426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02785" y="1701802"/>
            <a:ext cx="10081684" cy="3081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3. I felt that I was growing up, and I should be responsible for myself.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4. How exciting and unforgettable the experience was! 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584201" y="1509185"/>
            <a:ext cx="11042651" cy="354096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 algn="just"/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It’s really an important day to me and I’ll learn to be…all the time.  </a:t>
            </a:r>
          </a:p>
          <a:p>
            <a:pPr marL="342900" indent="-342900" algn="just"/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6.Junior high is a precious memory without pressure, competition and lots of homework.  </a:t>
            </a:r>
          </a:p>
          <a:p>
            <a:pPr marL="342900" indent="-342900" algn="just"/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7. From this experience, I learnt that I should be careful. If I am careless, I will lose a lot of chances.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65293" y="708382"/>
            <a:ext cx="248016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  <a:sym typeface="+mn-ea"/>
              </a:rPr>
              <a:t>Review </a:t>
            </a:r>
            <a:endParaRPr kumimoji="0" lang="zh-CN" altLang="en-US" sz="4800" b="1" i="0" u="none" strike="noStrike" kern="1200" cap="none" spc="0" normalizeH="0" baseline="0" noProof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  <a:sym typeface="+mn-ea"/>
            </a:endParaRPr>
          </a:p>
        </p:txBody>
      </p:sp>
      <p:sp>
        <p:nvSpPr>
          <p:cNvPr id="4199" name="Rectangle 2"/>
          <p:cNvSpPr txBox="1"/>
          <p:nvPr/>
        </p:nvSpPr>
        <p:spPr>
          <a:xfrm>
            <a:off x="1136653" y="1699684"/>
            <a:ext cx="9916583" cy="3454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连续几次地               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回首（往事）；回忆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有耐心            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弄得一团糟                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沉住气；保持冷静    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 Box 4"/>
          <p:cNvSpPr txBox="1"/>
          <p:nvPr/>
        </p:nvSpPr>
        <p:spPr>
          <a:xfrm>
            <a:off x="6815667" y="4284133"/>
            <a:ext cx="3254289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 one’s cool</a:t>
            </a:r>
          </a:p>
        </p:txBody>
      </p:sp>
      <p:sp>
        <p:nvSpPr>
          <p:cNvPr id="6" name="矩形 5"/>
          <p:cNvSpPr/>
          <p:nvPr/>
        </p:nvSpPr>
        <p:spPr>
          <a:xfrm>
            <a:off x="6807200" y="1570567"/>
            <a:ext cx="1972976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a row </a:t>
            </a:r>
          </a:p>
        </p:txBody>
      </p:sp>
      <p:sp>
        <p:nvSpPr>
          <p:cNvPr id="8" name="矩形 7"/>
          <p:cNvSpPr/>
          <p:nvPr/>
        </p:nvSpPr>
        <p:spPr>
          <a:xfrm>
            <a:off x="6815669" y="2277533"/>
            <a:ext cx="2685351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back at</a:t>
            </a:r>
          </a:p>
        </p:txBody>
      </p:sp>
      <p:sp>
        <p:nvSpPr>
          <p:cNvPr id="10" name="矩形 9"/>
          <p:cNvSpPr/>
          <p:nvPr/>
        </p:nvSpPr>
        <p:spPr>
          <a:xfrm>
            <a:off x="6815669" y="2931584"/>
            <a:ext cx="3248005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patient with</a:t>
            </a:r>
          </a:p>
        </p:txBody>
      </p:sp>
      <p:sp>
        <p:nvSpPr>
          <p:cNvPr id="12" name="矩形 11"/>
          <p:cNvSpPr/>
          <p:nvPr/>
        </p:nvSpPr>
        <p:spPr>
          <a:xfrm>
            <a:off x="6815667" y="3621617"/>
            <a:ext cx="2765501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a mess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9"/>
          <p:cNvGrpSpPr/>
          <p:nvPr/>
        </p:nvGrpSpPr>
        <p:grpSpPr>
          <a:xfrm>
            <a:off x="812801" y="1367368"/>
            <a:ext cx="1056217" cy="863600"/>
            <a:chOff x="403" y="210"/>
            <a:chExt cx="499" cy="408"/>
          </a:xfrm>
        </p:grpSpPr>
        <p:sp>
          <p:nvSpPr>
            <p:cNvPr id="22531" name="Oval 10"/>
            <p:cNvSpPr/>
            <p:nvPr/>
          </p:nvSpPr>
          <p:spPr>
            <a:xfrm>
              <a:off x="431" y="210"/>
              <a:ext cx="408" cy="408"/>
            </a:xfrm>
            <a:prstGeom prst="ellipse">
              <a:avLst/>
            </a:prstGeom>
            <a:solidFill>
              <a:srgbClr val="FF9900"/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532" name="Text Box 11"/>
            <p:cNvSpPr txBox="1"/>
            <p:nvPr/>
          </p:nvSpPr>
          <p:spPr>
            <a:xfrm>
              <a:off x="403" y="228"/>
              <a:ext cx="499" cy="3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265" b="1" dirty="0">
                  <a:solidFill>
                    <a:srgbClr val="0033CC"/>
                  </a:solidFill>
                  <a:latin typeface="Arial Black" panose="020B0A04020102020204" pitchFamily="34" charset="0"/>
                  <a:ea typeface="宋体" panose="02010600030101010101" pitchFamily="2" charset="-122"/>
                </a:rPr>
                <a:t>3b</a:t>
              </a:r>
            </a:p>
          </p:txBody>
        </p:sp>
      </p:grpSp>
      <p:sp>
        <p:nvSpPr>
          <p:cNvPr id="22533" name="矩形 2"/>
          <p:cNvSpPr/>
          <p:nvPr/>
        </p:nvSpPr>
        <p:spPr>
          <a:xfrm>
            <a:off x="1735668" y="1104900"/>
            <a:ext cx="9899651" cy="14452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Write a passage about the person or event you thought about in 3a. </a:t>
            </a:r>
          </a:p>
        </p:txBody>
      </p:sp>
      <p:sp>
        <p:nvSpPr>
          <p:cNvPr id="4" name="Text Box 2"/>
          <p:cNvSpPr txBox="1"/>
          <p:nvPr/>
        </p:nvSpPr>
        <p:spPr>
          <a:xfrm>
            <a:off x="977900" y="2641600"/>
            <a:ext cx="10464800" cy="30811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Describe the person / event. </a:t>
            </a:r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Explain how you feel about this person / event.</a:t>
            </a:r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3735" b="1" dirty="0">
                <a:latin typeface="Times New Roman" panose="02020603050405020304" pitchFamily="18" charset="0"/>
                <a:ea typeface="宋体" panose="02010600030101010101" pitchFamily="2" charset="-122"/>
              </a:rPr>
              <a:t> Describe how this person / event has changed your life.________________________________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 descr="u=753826326,2160678856&amp;fm=21&amp;gp=0"/>
          <p:cNvSpPr txBox="1"/>
          <p:nvPr/>
        </p:nvSpPr>
        <p:spPr>
          <a:xfrm>
            <a:off x="469902" y="1204384"/>
            <a:ext cx="11552767" cy="4703233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 w="9525">
            <a:noFill/>
          </a:ln>
        </p:spPr>
        <p:txBody>
          <a:bodyPr anchor="t"/>
          <a:lstStyle/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The one person from my junior high school days that I will never forget is Mrs. Wang, my English teacher in Grade 7.  When I first started Grade 7, I was shy and did not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are to speak to anyone. My English was not very good and I felt quiet unhappy with myself.</a:t>
            </a:r>
            <a:endParaRPr lang="en-US" altLang="zh-CN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One day Mrs. Wong spoke to me after class. 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785" y="425451"/>
            <a:ext cx="2808817" cy="74866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265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  <a:sym typeface="+mn-ea"/>
              </a:rPr>
              <a:t>范文赏读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102784" y="1989667"/>
            <a:ext cx="10754784" cy="0"/>
          </a:xfrm>
          <a:prstGeom prst="line">
            <a:avLst/>
          </a:prstGeom>
          <a:ln w="158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24418" y="2755900"/>
            <a:ext cx="11040533" cy="0"/>
          </a:xfrm>
          <a:prstGeom prst="line">
            <a:avLst/>
          </a:prstGeom>
          <a:ln w="158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10845802" y="1394886"/>
            <a:ext cx="1047751" cy="575733"/>
          </a:xfrm>
          <a:prstGeom prst="ellipse">
            <a:avLst/>
          </a:prstGeom>
          <a:noFill/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对话气泡: 圆角矩形 11"/>
          <p:cNvSpPr/>
          <p:nvPr/>
        </p:nvSpPr>
        <p:spPr>
          <a:xfrm>
            <a:off x="8208434" y="740833"/>
            <a:ext cx="2400300" cy="620184"/>
          </a:xfrm>
          <a:prstGeom prst="wedgeRoundRectCallout">
            <a:avLst>
              <a:gd name="adj1" fmla="val 63571"/>
              <a:gd name="adj2" fmla="val 4963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同位语从句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1" grpId="0" bldLvl="0" animBg="1"/>
      <p:bldP spid="12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" name="矩形 1"/>
          <p:cNvSpPr/>
          <p:nvPr/>
        </p:nvSpPr>
        <p:spPr>
          <a:xfrm>
            <a:off x="719668" y="963084"/>
            <a:ext cx="11101917" cy="536884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-342900" eaLnBrk="0" hangingPunct="0">
              <a:lnSpc>
                <a:spcPct val="114000"/>
              </a:lnSpc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also told me that she believed I could speak well</a:t>
            </a:r>
          </a:p>
          <a:p>
            <a:pPr indent="-342900" eaLnBrk="0" hangingPunct="0">
              <a:lnSpc>
                <a:spcPct val="114000"/>
              </a:lnSpc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if I practice more. I was touched by what she said </a:t>
            </a:r>
          </a:p>
          <a:p>
            <a:pPr indent="-342900" eaLnBrk="0" hangingPunct="0">
              <a:lnSpc>
                <a:spcPct val="114000"/>
              </a:lnSpc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and it made me work harder on my speaking skills.</a:t>
            </a:r>
          </a:p>
          <a:p>
            <a:pPr indent="-342900" eaLnBrk="0" hangingPunct="0">
              <a:lnSpc>
                <a:spcPct val="114000"/>
              </a:lnSpc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Mrs. Wong continued to encourage me and I became </a:t>
            </a:r>
          </a:p>
          <a:p>
            <a:pPr indent="-342900" eaLnBrk="0" hangingPunct="0">
              <a:lnSpc>
                <a:spcPct val="114000"/>
              </a:lnSpc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even more confident. I improved so much that I won </a:t>
            </a:r>
          </a:p>
          <a:p>
            <a:pPr indent="-342900" eaLnBrk="0" hangingPunct="0">
              <a:lnSpc>
                <a:spcPct val="114000"/>
              </a:lnSpc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an English speech contest that year! I will always be </a:t>
            </a:r>
          </a:p>
          <a:p>
            <a:pPr indent="-342900" eaLnBrk="0" hangingPunct="0">
              <a:lnSpc>
                <a:spcPct val="114000"/>
              </a:lnSpc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grateful to Mrs. Wong for her advise and support. </a:t>
            </a:r>
          </a:p>
        </p:txBody>
      </p:sp>
      <p:sp>
        <p:nvSpPr>
          <p:cNvPr id="6" name="对话气泡: 圆角矩形 5"/>
          <p:cNvSpPr/>
          <p:nvPr/>
        </p:nvSpPr>
        <p:spPr>
          <a:xfrm>
            <a:off x="8250768" y="1703917"/>
            <a:ext cx="2262717" cy="863600"/>
          </a:xfrm>
          <a:prstGeom prst="wedgeRoundRectCallout">
            <a:avLst>
              <a:gd name="adj1" fmla="val -35263"/>
              <a:gd name="adj2" fmla="val -7122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两个宾语从句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762635" y="1802342"/>
            <a:ext cx="10615084" cy="0"/>
          </a:xfrm>
          <a:prstGeom prst="line">
            <a:avLst/>
          </a:prstGeom>
          <a:ln w="158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20303" y="2526242"/>
            <a:ext cx="3744384" cy="0"/>
          </a:xfrm>
          <a:prstGeom prst="line">
            <a:avLst/>
          </a:prstGeom>
          <a:ln w="158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4176821" y="881594"/>
            <a:ext cx="960967" cy="865717"/>
          </a:xfrm>
          <a:prstGeom prst="ellipse">
            <a:avLst/>
          </a:prstGeom>
          <a:noFill/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9"/>
          <p:cNvGrpSpPr/>
          <p:nvPr/>
        </p:nvGrpSpPr>
        <p:grpSpPr>
          <a:xfrm>
            <a:off x="1102785" y="452968"/>
            <a:ext cx="3981449" cy="762000"/>
            <a:chOff x="436" y="222"/>
            <a:chExt cx="384" cy="360"/>
          </a:xfrm>
        </p:grpSpPr>
        <p:sp>
          <p:nvSpPr>
            <p:cNvPr id="25603" name="Oval 10"/>
            <p:cNvSpPr/>
            <p:nvPr/>
          </p:nvSpPr>
          <p:spPr>
            <a:xfrm>
              <a:off x="436" y="222"/>
              <a:ext cx="361" cy="360"/>
            </a:xfrm>
            <a:prstGeom prst="ellipse">
              <a:avLst/>
            </a:prstGeom>
            <a:solidFill>
              <a:srgbClr val="FF9900"/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 sz="2135" b="1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5604" name="Text Box 11"/>
            <p:cNvSpPr txBox="1"/>
            <p:nvPr/>
          </p:nvSpPr>
          <p:spPr>
            <a:xfrm>
              <a:off x="469" y="240"/>
              <a:ext cx="351" cy="31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735" b="1" dirty="0">
                  <a:solidFill>
                    <a:srgbClr val="0033CC"/>
                  </a:solidFill>
                  <a:latin typeface="Arial Black" panose="020B0A04020102020204" pitchFamily="34" charset="0"/>
                  <a:ea typeface="宋体" panose="02010600030101010101" pitchFamily="2" charset="-122"/>
                </a:rPr>
                <a:t>Self Check</a:t>
              </a:r>
            </a:p>
          </p:txBody>
        </p:sp>
      </p:grp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02784" y="1214968"/>
            <a:ext cx="10236200" cy="135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happened in junior high that made you  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have these feelings? Complete the chart.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543051" y="2601384"/>
          <a:ext cx="9122411" cy="340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260"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990"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44" marR="121944" marT="60958" marB="60958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26" name="文本框 7"/>
          <p:cNvSpPr txBox="1"/>
          <p:nvPr/>
        </p:nvSpPr>
        <p:spPr>
          <a:xfrm>
            <a:off x="1655233" y="2601385"/>
            <a:ext cx="2015067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Feelings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27" name="文本框 8"/>
          <p:cNvSpPr txBox="1"/>
          <p:nvPr/>
        </p:nvSpPr>
        <p:spPr>
          <a:xfrm>
            <a:off x="5211234" y="2601385"/>
            <a:ext cx="5262033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Memories/Experiences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28" name="文本框 9"/>
          <p:cNvSpPr txBox="1"/>
          <p:nvPr/>
        </p:nvSpPr>
        <p:spPr>
          <a:xfrm>
            <a:off x="1655233" y="3257551"/>
            <a:ext cx="2015067" cy="6248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excited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29" name="文本框 10"/>
          <p:cNvSpPr txBox="1"/>
          <p:nvPr/>
        </p:nvSpPr>
        <p:spPr>
          <a:xfrm>
            <a:off x="1697569" y="3975101"/>
            <a:ext cx="1479551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happy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30" name="文本框 11"/>
          <p:cNvSpPr txBox="1"/>
          <p:nvPr/>
        </p:nvSpPr>
        <p:spPr>
          <a:xfrm>
            <a:off x="1729317" y="4692652"/>
            <a:ext cx="1735667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worried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31" name="文本框 12"/>
          <p:cNvSpPr txBox="1"/>
          <p:nvPr/>
        </p:nvSpPr>
        <p:spPr>
          <a:xfrm>
            <a:off x="2120902" y="5348817"/>
            <a:ext cx="1733551" cy="6248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sad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75885" y="1892300"/>
          <a:ext cx="9120505" cy="336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83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16" marR="121916" marT="60957" marB="6095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16" marR="121916" marT="60957" marB="6095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715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16" marR="121916" marT="60957" marB="6095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16" marR="121916" marT="60957" marB="6095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715"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16" marR="121916" marT="60957" marB="6095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16" marR="121916" marT="60957" marB="6095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70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16" marR="121916" marT="60957" marB="6095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16" marR="121916" marT="60957" marB="6095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43" name="文本框 4"/>
          <p:cNvSpPr txBox="1"/>
          <p:nvPr/>
        </p:nvSpPr>
        <p:spPr>
          <a:xfrm>
            <a:off x="1885953" y="1892301"/>
            <a:ext cx="2017183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Feelings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44" name="文本框 5"/>
          <p:cNvSpPr txBox="1"/>
          <p:nvPr/>
        </p:nvSpPr>
        <p:spPr>
          <a:xfrm>
            <a:off x="5444067" y="1892301"/>
            <a:ext cx="5259917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Memories/Experiences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45" name="文本框 6"/>
          <p:cNvSpPr txBox="1"/>
          <p:nvPr/>
        </p:nvSpPr>
        <p:spPr>
          <a:xfrm>
            <a:off x="2110317" y="2660652"/>
            <a:ext cx="1166283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tired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46" name="文本框 7"/>
          <p:cNvSpPr txBox="1"/>
          <p:nvPr/>
        </p:nvSpPr>
        <p:spPr>
          <a:xfrm>
            <a:off x="2110318" y="3378201"/>
            <a:ext cx="1617133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proud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47" name="文本框 8"/>
          <p:cNvSpPr txBox="1"/>
          <p:nvPr/>
        </p:nvSpPr>
        <p:spPr>
          <a:xfrm>
            <a:off x="2224617" y="4326468"/>
            <a:ext cx="937683" cy="6255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465" b="1" dirty="0">
                <a:latin typeface="Times New Roman" panose="02020603050405020304" pitchFamily="18" charset="0"/>
                <a:ea typeface="宋体" panose="02010600030101010101" pitchFamily="2" charset="-122"/>
              </a:rPr>
              <a:t>shy</a:t>
            </a:r>
            <a:endParaRPr lang="zh-CN" altLang="en-US" sz="3465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" name="矩形 1"/>
          <p:cNvSpPr/>
          <p:nvPr/>
        </p:nvSpPr>
        <p:spPr>
          <a:xfrm>
            <a:off x="833967" y="429686"/>
            <a:ext cx="10236200" cy="124187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Fill in the blanks with the correct forms of the </a:t>
            </a:r>
          </a:p>
          <a:p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verbs in brackets. </a:t>
            </a:r>
          </a:p>
        </p:txBody>
      </p:sp>
      <p:sp>
        <p:nvSpPr>
          <p:cNvPr id="27751" name="矩形 2"/>
          <p:cNvSpPr/>
          <p:nvPr/>
        </p:nvSpPr>
        <p:spPr>
          <a:xfrm>
            <a:off x="1305985" y="1627717"/>
            <a:ext cx="10052049" cy="492051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735" b="1" dirty="0">
                <a:latin typeface="Cambria" panose="020405030504060302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can’t _________ (believe) that today is the last day of junior high school. I still ____________</a:t>
            </a: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remember) the first day of Grade 7 like it was yesterday. I used to _____ (be) a really shy person, so on the first day of junior high, I ____</a:t>
            </a: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(be) so scared and nervous. I ________ (think) that I would never make any friends. 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6167" y="1670052"/>
            <a:ext cx="1595309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believe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34868" y="2364318"/>
            <a:ext cx="2306401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remember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1718" y="3740152"/>
            <a:ext cx="663964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13953" y="4409018"/>
            <a:ext cx="955711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was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7752" y="5082118"/>
            <a:ext cx="1781257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thought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"/>
          <p:cNvSpPr/>
          <p:nvPr/>
        </p:nvSpPr>
        <p:spPr>
          <a:xfrm>
            <a:off x="814918" y="1221318"/>
            <a:ext cx="10850033" cy="423077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But now, I _________ (realize) that I was just being silly. Since then, I __________ (make) so many good friends and I ___________ (share) so many good memories with them. Even though I ____ (be) sad that junior high is over, I _______________ (look) forward to new experiences in senior high!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407834" y="1259418"/>
            <a:ext cx="1533753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realize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588933" y="1953685"/>
            <a:ext cx="2364750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</a:t>
            </a:r>
            <a:r>
              <a:rPr lang="en-US" altLang="zh-CN" sz="3735" b="1" dirty="0">
                <a:solidFill>
                  <a:srgbClr val="FF0000"/>
                </a:solidFill>
                <a:latin typeface="Cambria" panose="020405030504060302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made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608918" y="2667001"/>
            <a:ext cx="2636619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shared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8379886" y="3346452"/>
            <a:ext cx="822661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6468533" y="3947585"/>
            <a:ext cx="2443298" cy="66710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</a:t>
            </a:r>
            <a:r>
              <a:rPr lang="en-US" altLang="zh-CN" sz="3735" b="1" dirty="0">
                <a:solidFill>
                  <a:srgbClr val="FF0000"/>
                </a:solidFill>
                <a:latin typeface="Cambria" panose="020405030504060302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735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looking</a:t>
            </a:r>
            <a:endParaRPr lang="zh-CN" altLang="en-US" sz="3735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6505" y="932724"/>
            <a:ext cx="3011249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  <a:sym typeface="+mn-ea"/>
              </a:rPr>
              <a:t>Exercise </a:t>
            </a:r>
            <a:endParaRPr kumimoji="0" lang="zh-CN" altLang="en-US" sz="4800" b="1" i="0" u="none" strike="noStrike" kern="1200" cap="none" spc="0" normalizeH="0" baseline="0" noProof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  <a:sym typeface="+mn-ea"/>
            </a:endParaRPr>
          </a:p>
        </p:txBody>
      </p:sp>
      <p:sp>
        <p:nvSpPr>
          <p:cNvPr id="29699" name="Rectangle 2"/>
          <p:cNvSpPr txBox="1"/>
          <p:nvPr/>
        </p:nvSpPr>
        <p:spPr>
          <a:xfrm>
            <a:off x="863601" y="1767419"/>
            <a:ext cx="11089217" cy="3486149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1. 我记得老师帮我解决过一个问题。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I ________</a:t>
            </a:r>
            <a:r>
              <a:rPr lang="en-US" altLang="zh-CN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_</a:t>
            </a:r>
            <a:r>
              <a:rPr lang="zh-CN" altLang="en-US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_ my teacher _____</a:t>
            </a:r>
            <a:r>
              <a:rPr lang="en-US" altLang="zh-CN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__</a:t>
            </a:r>
            <a:r>
              <a:rPr lang="zh-CN" altLang="en-US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 me with a problem.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2. 妈妈希望我通过入学考试。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Mother ______ that I can _____ the entrance </a:t>
            </a:r>
            <a:endParaRPr lang="en-US" altLang="zh-CN" sz="3465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examination.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1519767" y="2400300"/>
            <a:ext cx="6426759" cy="62555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46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remember</a:t>
            </a:r>
            <a:r>
              <a:rPr lang="en-US" altLang="zh-CN" sz="346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</a:t>
            </a:r>
            <a:r>
              <a:rPr lang="zh-CN" altLang="en-US" sz="346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helping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2789768" y="3657600"/>
            <a:ext cx="4557658" cy="62555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46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wish</a:t>
            </a:r>
            <a:r>
              <a:rPr lang="en-US" altLang="zh-CN" sz="346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es</a:t>
            </a:r>
            <a:r>
              <a:rPr lang="zh-CN" altLang="en-US" sz="346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pass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 txBox="1"/>
          <p:nvPr/>
        </p:nvSpPr>
        <p:spPr>
          <a:xfrm>
            <a:off x="609600" y="924986"/>
            <a:ext cx="10972800" cy="500803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. 老师们都为他而骄傲。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The teachers ____ </a:t>
            </a:r>
            <a:r>
              <a:rPr lang="en-US" altLang="zh-CN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_</a:t>
            </a:r>
            <a:r>
              <a:rPr lang="zh-CN" altLang="en-US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_____ ____ him.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zh-CN" altLang="en-US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. 歌迷们盼望着见到都敏俊。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</a:t>
            </a:r>
            <a:r>
              <a:rPr lang="zh-CN" altLang="en-US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The music fans are __</a:t>
            </a:r>
            <a:r>
              <a:rPr lang="en-US" altLang="zh-CN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___</a:t>
            </a:r>
            <a:r>
              <a:rPr lang="zh-CN" altLang="en-US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__ _______ __</a:t>
            </a:r>
            <a:r>
              <a:rPr lang="en-US" altLang="zh-CN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_</a:t>
            </a:r>
            <a:r>
              <a:rPr lang="zh-CN" altLang="en-US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 _______ Dou Minjun.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5</a:t>
            </a:r>
            <a:r>
              <a:rPr lang="zh-CN" altLang="en-US" sz="3735" b="1" dirty="0">
                <a:latin typeface="Times New Roman" panose="02020603050405020304" pitchFamily="18" charset="0"/>
                <a:ea typeface="楷体" panose="02010609060101010101" pitchFamily="49" charset="-122"/>
              </a:rPr>
              <a:t>. We all hope __________ (do) well in the final exam.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3790952" y="1559985"/>
            <a:ext cx="3522133" cy="66710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are   proud    of</a:t>
            </a:r>
            <a:endParaRPr lang="zh-CN" altLang="en-US" sz="2135" dirty="0">
              <a:solidFill>
                <a:srgbClr val="FF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" name="Text Box 4"/>
          <p:cNvSpPr txBox="1"/>
          <p:nvPr/>
        </p:nvSpPr>
        <p:spPr>
          <a:xfrm>
            <a:off x="5039784" y="2925234"/>
            <a:ext cx="6314016" cy="66710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looking  forword   to   seeing</a:t>
            </a:r>
            <a:endParaRPr lang="zh-CN" altLang="en-US" sz="2135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3657600" y="4250269"/>
            <a:ext cx="2743200" cy="66611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to do</a:t>
            </a:r>
            <a:endParaRPr lang="zh-CN" altLang="en-US" sz="2135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" name="矩形 1"/>
          <p:cNvSpPr/>
          <p:nvPr/>
        </p:nvSpPr>
        <p:spPr>
          <a:xfrm>
            <a:off x="624418" y="670984"/>
            <a:ext cx="11233149" cy="561025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The story-book was so interesting that I couldn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t </a:t>
            </a:r>
            <a:endParaRPr lang="en-US" altLang="zh-CN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stop ________ (read) it in class yesterday.</a:t>
            </a:r>
            <a:endParaRPr lang="en-US" altLang="zh-CN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7. They have some ____________(difficult) in getting </a:t>
            </a: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to the top of the mountain.</a:t>
            </a: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8. He is looking forward to _______ (be) a scientist.</a:t>
            </a: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9. We ______ already _______ (study) phrasal verbs.</a:t>
            </a: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10. My father often encourage me ___________ </a:t>
            </a:r>
          </a:p>
          <a:p>
            <a:pPr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(practice ) speaking English.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2256367" y="1286933"/>
            <a:ext cx="1745350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reading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4754034" y="2057400"/>
            <a:ext cx="2342308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difficulties</a:t>
            </a:r>
          </a:p>
        </p:txBody>
      </p:sp>
      <p:sp>
        <p:nvSpPr>
          <p:cNvPr id="5" name="Text Box 5"/>
          <p:cNvSpPr txBox="1"/>
          <p:nvPr/>
        </p:nvSpPr>
        <p:spPr>
          <a:xfrm>
            <a:off x="6385985" y="3325284"/>
            <a:ext cx="1301959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ing</a:t>
            </a:r>
            <a:endParaRPr lang="zh-CN" altLang="en-US" sz="3735" b="1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7793568" y="4703233"/>
            <a:ext cx="2355132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 practice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2063751" y="4091517"/>
            <a:ext cx="4796506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                 studied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25552" y="1600200"/>
            <a:ext cx="10776979" cy="3644900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typeface="+mn-lt"/>
                <a:ea typeface="黑体" panose="02010609060101010101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  <a:ea typeface="黑体" panose="02010609060101010101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typeface="+mn-lt"/>
                <a:ea typeface="黑体" panose="02010609060101010101" pitchFamily="49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  <a:ea typeface="黑体" panose="0201060906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6.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信任；信赖     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___________________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7.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高中           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___________________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8.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首先           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___________________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9.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渴望；渴求     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___________________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10.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为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……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感到骄傲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n-cs"/>
                <a:sym typeface="+mn-ea"/>
              </a:rPr>
              <a:t>__________________________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n-cs"/>
              <a:sym typeface="+mn-ea"/>
            </a:endParaRPr>
          </a:p>
        </p:txBody>
      </p:sp>
      <p:sp>
        <p:nvSpPr>
          <p:cNvPr id="3" name="Text Box 4"/>
          <p:cNvSpPr txBox="1"/>
          <p:nvPr/>
        </p:nvSpPr>
        <p:spPr>
          <a:xfrm>
            <a:off x="6199718" y="4165601"/>
            <a:ext cx="2694516" cy="63094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proud of</a:t>
            </a:r>
          </a:p>
        </p:txBody>
      </p:sp>
      <p:sp>
        <p:nvSpPr>
          <p:cNvPr id="5" name="矩形 4"/>
          <p:cNvSpPr/>
          <p:nvPr/>
        </p:nvSpPr>
        <p:spPr>
          <a:xfrm>
            <a:off x="6197602" y="1509184"/>
            <a:ext cx="2114681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believe in</a:t>
            </a:r>
          </a:p>
        </p:txBody>
      </p:sp>
      <p:sp>
        <p:nvSpPr>
          <p:cNvPr id="7" name="矩形 6"/>
          <p:cNvSpPr/>
          <p:nvPr/>
        </p:nvSpPr>
        <p:spPr>
          <a:xfrm>
            <a:off x="5973234" y="2180167"/>
            <a:ext cx="4287712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senior high (school) </a:t>
            </a:r>
          </a:p>
        </p:txBody>
      </p:sp>
      <p:sp>
        <p:nvSpPr>
          <p:cNvPr id="9" name="矩形 8"/>
          <p:cNvSpPr/>
          <p:nvPr/>
        </p:nvSpPr>
        <p:spPr>
          <a:xfrm>
            <a:off x="6165851" y="2916767"/>
            <a:ext cx="2182008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first of all</a:t>
            </a:r>
          </a:p>
        </p:txBody>
      </p:sp>
      <p:sp>
        <p:nvSpPr>
          <p:cNvPr id="11" name="矩形 10"/>
          <p:cNvSpPr/>
          <p:nvPr/>
        </p:nvSpPr>
        <p:spPr>
          <a:xfrm>
            <a:off x="6165851" y="3520017"/>
            <a:ext cx="2986074" cy="6309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thirsty for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/>
          <p:nvPr/>
        </p:nvSpPr>
        <p:spPr>
          <a:xfrm>
            <a:off x="1102786" y="1896535"/>
            <a:ext cx="10754783" cy="317711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11. 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应对；处理        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12.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前面         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13. 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有责任    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14.</a:t>
            </a:r>
            <a:r>
              <a:rPr lang="zh-CN" altLang="en-US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出发；启程               </a:t>
            </a: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</a:t>
            </a:r>
            <a:endParaRPr lang="zh-CN" altLang="en-US" sz="373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6508753" y="1750484"/>
            <a:ext cx="4607983" cy="224676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Cambria" panose="020405030504060302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deal with</a:t>
            </a:r>
          </a:p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ahead of</a:t>
            </a:r>
          </a:p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be responsible for</a:t>
            </a:r>
          </a:p>
          <a:p>
            <a:pPr>
              <a:lnSpc>
                <a:spcPts val="4200"/>
              </a:lnSpc>
            </a:pPr>
            <a:r>
              <a:rPr lang="en-US" altLang="zh-CN" sz="3735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set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/>
          <p:nvPr/>
        </p:nvSpPr>
        <p:spPr>
          <a:xfrm>
            <a:off x="4944534" y="1221318"/>
            <a:ext cx="2688167" cy="913327"/>
          </a:xfrm>
          <a:prstGeom prst="rect">
            <a:avLst/>
          </a:prstGeom>
          <a:solidFill>
            <a:srgbClr val="FFCCFF"/>
          </a:solidFill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53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Writing</a:t>
            </a:r>
          </a:p>
        </p:txBody>
      </p:sp>
      <p:sp>
        <p:nvSpPr>
          <p:cNvPr id="7171" name="TextBox 3"/>
          <p:cNvSpPr txBox="1"/>
          <p:nvPr/>
        </p:nvSpPr>
        <p:spPr>
          <a:xfrm>
            <a:off x="1200151" y="2565402"/>
            <a:ext cx="6527800" cy="206311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5335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Theme:  </a:t>
            </a:r>
          </a:p>
          <a:p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write a passage about a person or an event</a:t>
            </a:r>
          </a:p>
        </p:txBody>
      </p:sp>
      <p:pic>
        <p:nvPicPr>
          <p:cNvPr id="7172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77201" y="2810935"/>
            <a:ext cx="3158067" cy="297815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/>
          <p:nvPr/>
        </p:nvSpPr>
        <p:spPr>
          <a:xfrm>
            <a:off x="920751" y="3812119"/>
            <a:ext cx="9908116" cy="209191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>
              <a:lnSpc>
                <a:spcPct val="125000"/>
              </a:lnSpc>
              <a:buAutoNum type="arabicPeriod"/>
            </a:pPr>
            <a:r>
              <a:rPr lang="en-US" altLang="zh-CN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do you remember about Grade 7?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en-US" altLang="zh-CN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happened in Grade 8 that was special?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en-US" altLang="zh-CN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did you used to do that you don’t do now?</a:t>
            </a:r>
          </a:p>
        </p:txBody>
      </p:sp>
      <p:sp>
        <p:nvSpPr>
          <p:cNvPr id="8296" name="TextBox 8"/>
          <p:cNvSpPr txBox="1"/>
          <p:nvPr/>
        </p:nvSpPr>
        <p:spPr>
          <a:xfrm>
            <a:off x="558801" y="1123953"/>
            <a:ext cx="11525251" cy="124187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Have you got your answers to the following questions? Now Talk about them in groups. 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920751" y="2461686"/>
            <a:ext cx="10081684" cy="12418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You can begin like this: My time in junior high school has been  wonderful. In the first year, …</a:t>
            </a:r>
            <a:endParaRPr kumimoji="0" lang="zh-CN" altLang="en-US" sz="373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4068" y="1316569"/>
            <a:ext cx="9120717" cy="40915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4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 How have you changed since you started 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4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junior high school?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4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 How do you think things will be different in 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4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senior high school?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4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6. What are your plans for the next year?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4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7. What are you looking forward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9"/>
          <p:cNvGrpSpPr/>
          <p:nvPr/>
        </p:nvGrpSpPr>
        <p:grpSpPr>
          <a:xfrm>
            <a:off x="1005418" y="2853267"/>
            <a:ext cx="1058333" cy="863600"/>
            <a:chOff x="403" y="210"/>
            <a:chExt cx="499" cy="408"/>
          </a:xfrm>
        </p:grpSpPr>
        <p:sp>
          <p:nvSpPr>
            <p:cNvPr id="10243" name="Oval 10"/>
            <p:cNvSpPr/>
            <p:nvPr/>
          </p:nvSpPr>
          <p:spPr>
            <a:xfrm>
              <a:off x="431" y="210"/>
              <a:ext cx="408" cy="408"/>
            </a:xfrm>
            <a:prstGeom prst="ellipse">
              <a:avLst/>
            </a:prstGeom>
            <a:solidFill>
              <a:srgbClr val="FF9900"/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44" name="Text Box 11"/>
            <p:cNvSpPr txBox="1"/>
            <p:nvPr/>
          </p:nvSpPr>
          <p:spPr>
            <a:xfrm>
              <a:off x="403" y="228"/>
              <a:ext cx="499" cy="3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265" b="1" dirty="0">
                  <a:solidFill>
                    <a:srgbClr val="0033CC"/>
                  </a:solidFill>
                  <a:latin typeface="Arial Black" panose="020B0A04020102020204" pitchFamily="34" charset="0"/>
                  <a:ea typeface="宋体" panose="02010600030101010101" pitchFamily="2" charset="-122"/>
                </a:rPr>
                <a:t>3a</a:t>
              </a:r>
            </a:p>
          </p:txBody>
        </p:sp>
      </p:grpSp>
      <p:sp>
        <p:nvSpPr>
          <p:cNvPr id="10245" name="矩形 2"/>
          <p:cNvSpPr/>
          <p:nvPr/>
        </p:nvSpPr>
        <p:spPr>
          <a:xfrm>
            <a:off x="2029884" y="2101852"/>
            <a:ext cx="9194800" cy="26212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Think of a person or an event from junior </a:t>
            </a:r>
          </a:p>
          <a:p>
            <a:pPr>
              <a:lnSpc>
                <a:spcPct val="11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high school that you will never forget. Make </a:t>
            </a:r>
          </a:p>
          <a:p>
            <a:pPr>
              <a:lnSpc>
                <a:spcPct val="11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 notes about how this person or event    </a:t>
            </a:r>
          </a:p>
          <a:p>
            <a:pPr>
              <a:lnSpc>
                <a:spcPct val="110000"/>
              </a:lnSpc>
            </a:pPr>
            <a:r>
              <a:rPr lang="en-US" altLang="zh-CN" sz="3735" b="1" dirty="0">
                <a:latin typeface="Times New Roman" panose="02020603050405020304" pitchFamily="18" charset="0"/>
                <a:ea typeface="黑体" panose="02010609060101010101" pitchFamily="49" charset="-122"/>
              </a:rPr>
              <a:t>changed your life in some way.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34434" y="1077386"/>
            <a:ext cx="11523133" cy="4705351"/>
          </a:xfrm>
          <a:prstGeom prst="roundRect">
            <a:avLst/>
          </a:prstGeom>
          <a:noFill/>
          <a:ln w="5715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46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367" name="矩形 2"/>
          <p:cNvSpPr/>
          <p:nvPr/>
        </p:nvSpPr>
        <p:spPr>
          <a:xfrm>
            <a:off x="527052" y="1365251"/>
            <a:ext cx="11233149" cy="42514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Who is the person? / What is the event?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When and where did you first meet this person? / When and where did this event happen?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How did you feel when you met this person? / How did you feel when this event happened?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How did this person help you? / What happened later? </a:t>
            </a:r>
            <a:endParaRPr lang="en-US" altLang="zh-CN" sz="3465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zh-CN" altLang="en-US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How has this person</a:t>
            </a:r>
            <a:r>
              <a:rPr lang="en-US" altLang="zh-CN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en-US" sz="3465" b="1" dirty="0">
                <a:latin typeface="Times New Roman" panose="02020603050405020304" pitchFamily="18" charset="0"/>
                <a:ea typeface="黑体" panose="02010609060101010101" pitchFamily="49" charset="-122"/>
              </a:rPr>
              <a:t>s advice / event changed your life?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1459</Words>
  <Application>Microsoft Office PowerPoint</Application>
  <PresentationFormat>宽屏</PresentationFormat>
  <Paragraphs>191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Cambria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2019-07-22T12:19:00Z</dcterms:created>
  <dcterms:modified xsi:type="dcterms:W3CDTF">2023-01-16T16:25:04Z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23D388DB46E74BFF8E0C93CA6F864937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