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800000"/>
    <a:srgbClr val="003399"/>
    <a:srgbClr val="996600"/>
    <a:srgbClr val="FFFF00"/>
    <a:srgbClr val="0000CC"/>
    <a:srgbClr val="FF3300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9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fld id="{22C4E703-A7E9-447D-803F-51E517206889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E703-A7E9-447D-803F-51E517206889}" type="slidenum">
              <a:rPr lang="zh-CN" alt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671513"/>
            <a:ext cx="2058987" cy="5456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671513"/>
            <a:ext cx="6026150" cy="5456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530AF3-8BD7-46C3-A9A2-5476DD4A7EB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671513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7188"/>
            <a:ext cx="82296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Text Box 5"/>
          <p:cNvSpPr txBox="1">
            <a:spLocks noChangeArrowheads="1"/>
          </p:cNvSpPr>
          <p:nvPr/>
        </p:nvSpPr>
        <p:spPr bwMode="auto">
          <a:xfrm>
            <a:off x="544649" y="2420888"/>
            <a:ext cx="810666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6600" dirty="0" smtClean="0">
                <a:solidFill>
                  <a:srgbClr val="0070C0"/>
                </a:solidFill>
                <a:latin typeface="华康海报体W12(P)" pitchFamily="82" charset="-122"/>
                <a:ea typeface="华康海报体W12(P)" pitchFamily="82" charset="-122"/>
              </a:rPr>
              <a:t>一</a:t>
            </a:r>
            <a:r>
              <a:rPr lang="zh-CN" altLang="en-US" sz="6600" dirty="0">
                <a:solidFill>
                  <a:srgbClr val="0070C0"/>
                </a:solidFill>
                <a:latin typeface="华康海报体W12(P)" pitchFamily="82" charset="-122"/>
                <a:ea typeface="华康海报体W12(P)" pitchFamily="82" charset="-122"/>
              </a:rPr>
              <a:t>次函数和它的图</a:t>
            </a:r>
            <a:r>
              <a:rPr lang="zh-CN" altLang="en-US" sz="6600" dirty="0" smtClean="0">
                <a:solidFill>
                  <a:srgbClr val="0070C0"/>
                </a:solidFill>
                <a:latin typeface="华康海报体W12(P)" pitchFamily="82" charset="-122"/>
                <a:ea typeface="华康海报体W12(P)" pitchFamily="82" charset="-122"/>
              </a:rPr>
              <a:t>象</a:t>
            </a:r>
            <a:endParaRPr lang="zh-CN" altLang="en-US" sz="6600" dirty="0">
              <a:solidFill>
                <a:srgbClr val="0070C0"/>
              </a:solidFill>
              <a:latin typeface="华康海报体W12(P)" pitchFamily="82" charset="-122"/>
              <a:ea typeface="华康海报体W12(P)" pitchFamily="82" charset="-122"/>
            </a:endParaRPr>
          </a:p>
        </p:txBody>
      </p:sp>
      <p:sp>
        <p:nvSpPr>
          <p:cNvPr id="289795" name="Text Box 3"/>
          <p:cNvSpPr txBox="1">
            <a:spLocks noChangeArrowheads="1"/>
          </p:cNvSpPr>
          <p:nvPr/>
        </p:nvSpPr>
        <p:spPr bwMode="auto">
          <a:xfrm>
            <a:off x="2339975" y="1196752"/>
            <a:ext cx="4535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000" dirty="0">
                <a:solidFill>
                  <a:srgbClr val="0070C0"/>
                </a:solidFill>
                <a:ea typeface="隶书" panose="02010509060101010101" pitchFamily="49" charset="-122"/>
              </a:rPr>
              <a:t>第十章：一次函数</a:t>
            </a:r>
          </a:p>
        </p:txBody>
      </p:sp>
      <p:sp>
        <p:nvSpPr>
          <p:cNvPr id="6" name="矩形 5"/>
          <p:cNvSpPr/>
          <p:nvPr/>
        </p:nvSpPr>
        <p:spPr>
          <a:xfrm>
            <a:off x="2820893" y="521009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600" b="1" kern="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010" name="Group 2"/>
          <p:cNvGrpSpPr/>
          <p:nvPr/>
        </p:nvGrpSpPr>
        <p:grpSpPr bwMode="auto">
          <a:xfrm>
            <a:off x="-93663" y="66675"/>
            <a:ext cx="2836863" cy="957263"/>
            <a:chOff x="0" y="0"/>
            <a:chExt cx="1789" cy="603"/>
          </a:xfrm>
        </p:grpSpPr>
        <p:pic>
          <p:nvPicPr>
            <p:cNvPr id="299011" name="标题 1"/>
            <p:cNvPicPr>
              <a:picLocks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789" cy="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9012" name="Text Box 4"/>
            <p:cNvSpPr txBox="1">
              <a:spLocks noChangeArrowheads="1"/>
            </p:cNvSpPr>
            <p:nvPr/>
          </p:nvSpPr>
          <p:spPr bwMode="auto">
            <a:xfrm>
              <a:off x="77" y="77"/>
              <a:ext cx="1639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规范书写</a:t>
              </a:r>
            </a:p>
          </p:txBody>
        </p:sp>
      </p:grpSp>
      <p:sp>
        <p:nvSpPr>
          <p:cNvPr id="299013" name="内容占位符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3878262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4000" b="1" dirty="0">
                <a:solidFill>
                  <a:srgbClr val="FF00FF"/>
                </a:solidFill>
              </a:rPr>
              <a:t>解</a:t>
            </a:r>
            <a:r>
              <a:rPr lang="zh-CN" altLang="en-US" sz="2800" b="1" dirty="0" smtClean="0">
                <a:solidFill>
                  <a:srgbClr val="FF00FF"/>
                </a:solidFill>
              </a:rPr>
              <a:t>：</a:t>
            </a:r>
            <a:r>
              <a:rPr lang="zh-CN" altLang="en-US" sz="2800" b="1" dirty="0" smtClean="0">
                <a:solidFill>
                  <a:srgbClr val="3333CC"/>
                </a:solidFill>
              </a:rPr>
              <a:t>（</a:t>
            </a:r>
            <a:r>
              <a:rPr lang="en-US" sz="2800" b="1" dirty="0" smtClean="0">
                <a:solidFill>
                  <a:srgbClr val="3333CC"/>
                </a:solidFill>
              </a:rPr>
              <a:t>1</a:t>
            </a:r>
            <a:r>
              <a:rPr lang="zh-CN" altLang="en-US" sz="2800" b="1" dirty="0" smtClean="0">
                <a:solidFill>
                  <a:srgbClr val="3333CC"/>
                </a:solidFill>
              </a:rPr>
              <a:t>）因</a:t>
            </a:r>
            <a:r>
              <a:rPr lang="zh-CN" altLang="en-US" sz="2800" b="1" dirty="0">
                <a:solidFill>
                  <a:srgbClr val="3333CC"/>
                </a:solidFill>
              </a:rPr>
              <a:t>为</a:t>
            </a:r>
            <a:r>
              <a:rPr lang="en-US" sz="2800" b="1" i="1" dirty="0">
                <a:solidFill>
                  <a:srgbClr val="3333CC"/>
                </a:solidFill>
              </a:rPr>
              <a:t>m</a:t>
            </a:r>
            <a:r>
              <a:rPr lang="zh-CN" altLang="en-US" sz="2800" b="1" dirty="0">
                <a:solidFill>
                  <a:srgbClr val="3333CC"/>
                </a:solidFill>
              </a:rPr>
              <a:t>与</a:t>
            </a:r>
            <a:r>
              <a:rPr lang="en-US" sz="2800" b="1" dirty="0">
                <a:solidFill>
                  <a:srgbClr val="3333CC"/>
                </a:solidFill>
              </a:rPr>
              <a:t>v</a:t>
            </a:r>
            <a:r>
              <a:rPr lang="zh-CN" altLang="en-US" sz="2800" b="1" dirty="0">
                <a:solidFill>
                  <a:srgbClr val="3333CC"/>
                </a:solidFill>
              </a:rPr>
              <a:t>是成正比例的量，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3333CC"/>
                </a:solidFill>
              </a:rPr>
              <a:t>所</a:t>
            </a:r>
            <a:r>
              <a:rPr lang="zh-CN" altLang="en-US" sz="2800" b="1" dirty="0">
                <a:solidFill>
                  <a:srgbClr val="3333CC"/>
                </a:solidFill>
              </a:rPr>
              <a:t>以设</a:t>
            </a:r>
            <a:r>
              <a:rPr lang="en-US" sz="2800" b="1" i="1" dirty="0">
                <a:solidFill>
                  <a:srgbClr val="3333CC"/>
                </a:solidFill>
              </a:rPr>
              <a:t>m</a:t>
            </a:r>
            <a:r>
              <a:rPr lang="en-US" sz="2800" b="1" dirty="0">
                <a:solidFill>
                  <a:srgbClr val="3333CC"/>
                </a:solidFill>
              </a:rPr>
              <a:t>=</a:t>
            </a:r>
            <a:r>
              <a:rPr lang="en-US" sz="2800" b="1" i="1" dirty="0" err="1">
                <a:solidFill>
                  <a:srgbClr val="3333CC"/>
                </a:solidFill>
              </a:rPr>
              <a:t>kv</a:t>
            </a:r>
            <a:r>
              <a:rPr lang="zh-CN" altLang="en-US" sz="2800" b="1" dirty="0">
                <a:solidFill>
                  <a:srgbClr val="3333CC"/>
                </a:solidFill>
              </a:rPr>
              <a:t>，其中</a:t>
            </a:r>
            <a:r>
              <a:rPr lang="en-US" sz="2800" b="1" i="1" dirty="0">
                <a:solidFill>
                  <a:srgbClr val="3333CC"/>
                </a:solidFill>
              </a:rPr>
              <a:t>k</a:t>
            </a:r>
            <a:r>
              <a:rPr lang="zh-CN" altLang="en-US" sz="2800" b="1" dirty="0">
                <a:solidFill>
                  <a:srgbClr val="3333CC"/>
                </a:solidFill>
              </a:rPr>
              <a:t>为比例系数。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3333CC"/>
                </a:solidFill>
              </a:rPr>
              <a:t>把</a:t>
            </a:r>
            <a:r>
              <a:rPr lang="en-US" sz="2800" b="1" i="1" dirty="0">
                <a:solidFill>
                  <a:srgbClr val="3333CC"/>
                </a:solidFill>
              </a:rPr>
              <a:t>v</a:t>
            </a:r>
            <a:r>
              <a:rPr lang="en-US" sz="2800" b="1" dirty="0">
                <a:solidFill>
                  <a:srgbClr val="3333CC"/>
                </a:solidFill>
              </a:rPr>
              <a:t>=3</a:t>
            </a:r>
            <a:r>
              <a:rPr lang="zh-CN" altLang="en-US" sz="2800" b="1" dirty="0">
                <a:solidFill>
                  <a:srgbClr val="3333CC"/>
                </a:solidFill>
              </a:rPr>
              <a:t>，</a:t>
            </a:r>
            <a:r>
              <a:rPr lang="en-US" sz="2800" b="1" i="1" dirty="0">
                <a:solidFill>
                  <a:srgbClr val="3333CC"/>
                </a:solidFill>
              </a:rPr>
              <a:t>m</a:t>
            </a:r>
            <a:r>
              <a:rPr lang="en-US" sz="2800" b="1" dirty="0">
                <a:solidFill>
                  <a:srgbClr val="3333CC"/>
                </a:solidFill>
              </a:rPr>
              <a:t>=26.7 </a:t>
            </a:r>
            <a:r>
              <a:rPr lang="zh-CN" altLang="en-US" sz="2800" b="1" dirty="0">
                <a:solidFill>
                  <a:srgbClr val="3333CC"/>
                </a:solidFill>
              </a:rPr>
              <a:t>代入</a:t>
            </a:r>
            <a:r>
              <a:rPr lang="zh-CN" altLang="en-US" sz="2800" b="1" i="1" dirty="0">
                <a:solidFill>
                  <a:srgbClr val="3333CC"/>
                </a:solidFill>
              </a:rPr>
              <a:t> </a:t>
            </a:r>
            <a:r>
              <a:rPr lang="zh-CN" altLang="en-US" sz="2800" b="1" dirty="0">
                <a:solidFill>
                  <a:srgbClr val="3333CC"/>
                </a:solidFill>
              </a:rPr>
              <a:t>，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3333CC"/>
                </a:solidFill>
              </a:rPr>
              <a:t>得 </a:t>
            </a:r>
            <a:r>
              <a:rPr lang="en-US" sz="2800" b="1" dirty="0">
                <a:solidFill>
                  <a:srgbClr val="3333CC"/>
                </a:solidFill>
              </a:rPr>
              <a:t>26.7=3</a:t>
            </a:r>
            <a:r>
              <a:rPr lang="en-US" sz="2800" b="1" i="1" dirty="0">
                <a:solidFill>
                  <a:srgbClr val="3333CC"/>
                </a:solidFill>
              </a:rPr>
              <a:t>k</a:t>
            </a:r>
            <a:r>
              <a:rPr lang="zh-CN" altLang="en-US" sz="2800" b="1" dirty="0">
                <a:solidFill>
                  <a:srgbClr val="3333CC"/>
                </a:solidFill>
              </a:rPr>
              <a:t>，解得</a:t>
            </a:r>
            <a:r>
              <a:rPr lang="en-US" sz="2800" b="1" i="1" dirty="0">
                <a:solidFill>
                  <a:srgbClr val="3333CC"/>
                </a:solidFill>
              </a:rPr>
              <a:t>k</a:t>
            </a:r>
            <a:r>
              <a:rPr lang="en-US" sz="2800" b="1" dirty="0">
                <a:solidFill>
                  <a:srgbClr val="3333CC"/>
                </a:solidFill>
              </a:rPr>
              <a:t>=8.9.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3333CC"/>
                </a:solidFill>
              </a:rPr>
              <a:t>所</a:t>
            </a:r>
            <a:r>
              <a:rPr lang="zh-CN" altLang="en-US" sz="2800" b="1" dirty="0">
                <a:solidFill>
                  <a:srgbClr val="3333CC"/>
                </a:solidFill>
              </a:rPr>
              <a:t>以质量</a:t>
            </a:r>
            <a:r>
              <a:rPr lang="en-US" sz="2800" b="1" dirty="0">
                <a:solidFill>
                  <a:srgbClr val="3333CC"/>
                </a:solidFill>
              </a:rPr>
              <a:t>m</a:t>
            </a:r>
            <a:r>
              <a:rPr lang="zh-CN" altLang="en-US" sz="2800" b="1" dirty="0">
                <a:solidFill>
                  <a:srgbClr val="3333CC"/>
                </a:solidFill>
              </a:rPr>
              <a:t>与体积</a:t>
            </a:r>
            <a:r>
              <a:rPr lang="en-US" sz="2800" b="1" dirty="0">
                <a:solidFill>
                  <a:srgbClr val="3333CC"/>
                </a:solidFill>
              </a:rPr>
              <a:t>v</a:t>
            </a:r>
            <a:r>
              <a:rPr lang="zh-CN" altLang="en-US" sz="2800" b="1" dirty="0">
                <a:solidFill>
                  <a:srgbClr val="3333CC"/>
                </a:solidFill>
              </a:rPr>
              <a:t>之间的函数表达式为</a:t>
            </a:r>
            <a:r>
              <a:rPr lang="en-US" sz="2800" b="1" i="1" dirty="0">
                <a:solidFill>
                  <a:srgbClr val="3333CC"/>
                </a:solidFill>
              </a:rPr>
              <a:t>m</a:t>
            </a:r>
            <a:r>
              <a:rPr lang="en-US" sz="2800" b="1" dirty="0">
                <a:solidFill>
                  <a:srgbClr val="3333CC"/>
                </a:solidFill>
              </a:rPr>
              <a:t>=8.9</a:t>
            </a:r>
            <a:r>
              <a:rPr lang="en-US" sz="2800" b="1" i="1" dirty="0">
                <a:solidFill>
                  <a:srgbClr val="3333CC"/>
                </a:solidFill>
              </a:rPr>
              <a:t>v</a:t>
            </a:r>
            <a:r>
              <a:rPr lang="en-US" sz="2800" b="1" dirty="0">
                <a:solidFill>
                  <a:srgbClr val="3333CC"/>
                </a:solidFill>
              </a:rPr>
              <a:t>(</a:t>
            </a:r>
            <a:r>
              <a:rPr lang="en-US" sz="2800" b="1" i="1" dirty="0">
                <a:solidFill>
                  <a:srgbClr val="3333CC"/>
                </a:solidFill>
              </a:rPr>
              <a:t>v</a:t>
            </a:r>
            <a:r>
              <a:rPr lang="zh-CN" altLang="en-US" sz="2800" b="1" dirty="0">
                <a:solidFill>
                  <a:srgbClr val="3333CC"/>
                </a:solidFill>
              </a:rPr>
              <a:t>＞</a:t>
            </a:r>
            <a:r>
              <a:rPr lang="en-US" sz="2800" b="1" dirty="0">
                <a:solidFill>
                  <a:srgbClr val="3333CC"/>
                </a:solidFill>
              </a:rPr>
              <a:t>0)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3333CC"/>
                </a:solidFill>
              </a:rPr>
              <a:t>（</a:t>
            </a:r>
            <a:r>
              <a:rPr lang="en-US" sz="2800" b="1" dirty="0">
                <a:solidFill>
                  <a:srgbClr val="3333CC"/>
                </a:solidFill>
              </a:rPr>
              <a:t>2</a:t>
            </a:r>
            <a:r>
              <a:rPr lang="zh-CN" altLang="en-US" sz="2800" b="1" dirty="0" smtClean="0">
                <a:solidFill>
                  <a:srgbClr val="3333CC"/>
                </a:solidFill>
              </a:rPr>
              <a:t>）当</a:t>
            </a:r>
            <a:r>
              <a:rPr lang="en-US" sz="2800" b="1" i="1" dirty="0">
                <a:solidFill>
                  <a:srgbClr val="3333CC"/>
                </a:solidFill>
              </a:rPr>
              <a:t>v</a:t>
            </a:r>
            <a:r>
              <a:rPr lang="en-US" sz="2800" b="1" dirty="0">
                <a:solidFill>
                  <a:srgbClr val="3333CC"/>
                </a:solidFill>
              </a:rPr>
              <a:t>=2.5</a:t>
            </a:r>
            <a:r>
              <a:rPr lang="zh-CN" altLang="en-US" sz="2800" b="1" dirty="0">
                <a:solidFill>
                  <a:srgbClr val="3333CC"/>
                </a:solidFill>
              </a:rPr>
              <a:t>时，</a:t>
            </a:r>
            <a:r>
              <a:rPr lang="en-US" sz="2800" b="1" i="1" dirty="0">
                <a:solidFill>
                  <a:srgbClr val="3333CC"/>
                </a:solidFill>
              </a:rPr>
              <a:t>m</a:t>
            </a:r>
            <a:r>
              <a:rPr lang="en-US" sz="2800" b="1" dirty="0">
                <a:solidFill>
                  <a:srgbClr val="3333CC"/>
                </a:solidFill>
              </a:rPr>
              <a:t>=8.9×2.5=22.25.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en-US" sz="2800" b="1" dirty="0">
                <a:solidFill>
                  <a:srgbClr val="3333CC"/>
                </a:solidFill>
              </a:rPr>
              <a:t> </a:t>
            </a:r>
            <a:r>
              <a:rPr lang="zh-CN" altLang="en-US" sz="2800" b="1" dirty="0">
                <a:solidFill>
                  <a:srgbClr val="3333CC"/>
                </a:solidFill>
              </a:rPr>
              <a:t>所以，当铜块的体积为</a:t>
            </a:r>
            <a:r>
              <a:rPr lang="en-US" sz="2800" b="1" dirty="0">
                <a:solidFill>
                  <a:srgbClr val="3333CC"/>
                </a:solidFill>
              </a:rPr>
              <a:t>2.5cm</a:t>
            </a:r>
            <a:r>
              <a:rPr lang="en-US" sz="2800" b="1" baseline="30000" dirty="0">
                <a:solidFill>
                  <a:srgbClr val="3333CC"/>
                </a:solidFill>
              </a:rPr>
              <a:t>3</a:t>
            </a:r>
            <a:r>
              <a:rPr lang="zh-CN" altLang="en-US" sz="2800" b="1" dirty="0">
                <a:solidFill>
                  <a:srgbClr val="3333CC"/>
                </a:solidFill>
              </a:rPr>
              <a:t>时，铜块的质量为</a:t>
            </a:r>
            <a:r>
              <a:rPr lang="en-US" sz="2800" b="1" dirty="0">
                <a:solidFill>
                  <a:srgbClr val="3333CC"/>
                </a:solidFill>
              </a:rPr>
              <a:t>22.25g</a:t>
            </a:r>
            <a:r>
              <a:rPr lang="en-US" sz="2800" b="1" dirty="0" smtClean="0">
                <a:solidFill>
                  <a:srgbClr val="3333CC"/>
                </a:solidFill>
              </a:rPr>
              <a:t>.</a:t>
            </a:r>
            <a:endParaRPr lang="en-US" sz="28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9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9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9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9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9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9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9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9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9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9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9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9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836613"/>
            <a:ext cx="5715000" cy="511266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zh-CN" altLang="en-US" sz="2800" b="1" dirty="0">
                <a:solidFill>
                  <a:srgbClr val="FF0000"/>
                </a:solidFill>
              </a:rPr>
              <a:t>例</a:t>
            </a:r>
            <a:r>
              <a:rPr lang="en-US" sz="2800" b="1" dirty="0">
                <a:solidFill>
                  <a:srgbClr val="FF0000"/>
                </a:solidFill>
              </a:rPr>
              <a:t>2.</a:t>
            </a:r>
            <a:r>
              <a:rPr lang="zh-CN" altLang="en-US" sz="2800" b="1" dirty="0">
                <a:solidFill>
                  <a:srgbClr val="FF0000"/>
                </a:solidFill>
              </a:rPr>
              <a:t>小亮用如图的装置测定一根弹簧  的长度与所挂重物间的函数关系，把弹簧的一端固定在铁架的横梁上，将刻度尺直立于铁架台上</a:t>
            </a:r>
            <a:r>
              <a:rPr lang="en-US" sz="2800" b="1" dirty="0">
                <a:solidFill>
                  <a:srgbClr val="FF0000"/>
                </a:solidFill>
              </a:rPr>
              <a:t>. </a:t>
            </a:r>
            <a:r>
              <a:rPr lang="zh-CN" altLang="en-US" sz="2800" b="1" dirty="0">
                <a:solidFill>
                  <a:srgbClr val="FF0000"/>
                </a:solidFill>
              </a:rPr>
              <a:t>量出弹簧不挂任何重物时的长度 </a:t>
            </a:r>
            <a:r>
              <a:rPr lang="en-US" sz="2800" b="1" i="1" dirty="0">
                <a:solidFill>
                  <a:srgbClr val="FF0000"/>
                </a:solidFill>
              </a:rPr>
              <a:t>l</a:t>
            </a:r>
            <a:r>
              <a:rPr lang="en-US" sz="2800" b="1" baseline="-25000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srgbClr val="FF0000"/>
                </a:solidFill>
              </a:rPr>
              <a:t> . </a:t>
            </a:r>
            <a:r>
              <a:rPr lang="zh-CN" altLang="en-US" sz="2800" b="1" dirty="0">
                <a:solidFill>
                  <a:srgbClr val="FF0000"/>
                </a:solidFill>
              </a:rPr>
              <a:t>在弹簧下端挂上一个钩码，待钩码静止后，量出弹簧的长度 </a:t>
            </a:r>
            <a:r>
              <a:rPr lang="en-US" sz="2800" b="1" i="1" dirty="0">
                <a:solidFill>
                  <a:srgbClr val="FF0000"/>
                </a:solidFill>
              </a:rPr>
              <a:t>l</a:t>
            </a:r>
            <a:r>
              <a:rPr lang="en-US" sz="2800" b="1" baseline="-25000" dirty="0">
                <a:solidFill>
                  <a:srgbClr val="FF000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 . </a:t>
            </a:r>
            <a:r>
              <a:rPr lang="zh-CN" altLang="en-US" sz="2800" b="1" dirty="0">
                <a:solidFill>
                  <a:srgbClr val="FF0000"/>
                </a:solidFill>
              </a:rPr>
              <a:t>类似地，在弹簧的弹性限度内，依次量出弹簧下端挂 </a:t>
            </a:r>
            <a:r>
              <a:rPr lang="en-US" sz="2800" b="1" dirty="0">
                <a:solidFill>
                  <a:srgbClr val="FF0000"/>
                </a:solidFill>
              </a:rPr>
              <a:t>2 </a:t>
            </a:r>
            <a:r>
              <a:rPr lang="zh-CN" altLang="en-US" sz="2800" b="1" dirty="0">
                <a:solidFill>
                  <a:srgbClr val="FF0000"/>
                </a:solidFill>
              </a:rPr>
              <a:t>个、</a:t>
            </a:r>
            <a:r>
              <a:rPr lang="en-US" sz="2800" b="1" dirty="0">
                <a:solidFill>
                  <a:srgbClr val="FF0000"/>
                </a:solidFill>
              </a:rPr>
              <a:t>3 </a:t>
            </a:r>
            <a:r>
              <a:rPr lang="zh-CN" altLang="en-US" sz="2800" b="1" dirty="0">
                <a:solidFill>
                  <a:srgbClr val="FF0000"/>
                </a:solidFill>
              </a:rPr>
              <a:t>个、⋯、</a:t>
            </a:r>
            <a:r>
              <a:rPr lang="en-US" sz="2800" b="1" dirty="0">
                <a:solidFill>
                  <a:srgbClr val="FF0000"/>
                </a:solidFill>
              </a:rPr>
              <a:t>10 </a:t>
            </a:r>
            <a:r>
              <a:rPr lang="zh-CN" altLang="en-US" sz="2800" b="1" dirty="0">
                <a:solidFill>
                  <a:srgbClr val="FF0000"/>
                </a:solidFill>
              </a:rPr>
              <a:t>个钩码时，弹簧的长度 </a:t>
            </a:r>
            <a:r>
              <a:rPr lang="en-US" sz="2800" b="1" i="1" dirty="0">
                <a:solidFill>
                  <a:srgbClr val="FF0000"/>
                </a:solidFill>
              </a:rPr>
              <a:t>l</a:t>
            </a:r>
            <a:r>
              <a:rPr lang="en-US" sz="2800" b="1" baseline="-25000" dirty="0">
                <a:solidFill>
                  <a:srgbClr val="FF0000"/>
                </a:solidFill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</a:rPr>
              <a:t>，</a:t>
            </a:r>
            <a:r>
              <a:rPr lang="en-US" sz="2800" b="1" i="1" dirty="0">
                <a:solidFill>
                  <a:srgbClr val="FF0000"/>
                </a:solidFill>
              </a:rPr>
              <a:t>l</a:t>
            </a:r>
            <a:r>
              <a:rPr lang="en-US" sz="2800" b="1" baseline="-25000" dirty="0">
                <a:solidFill>
                  <a:srgbClr val="FF0000"/>
                </a:solidFill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</a:rPr>
              <a:t>，⋯，</a:t>
            </a:r>
            <a:r>
              <a:rPr lang="en-US" sz="2800" b="1" i="1" dirty="0">
                <a:solidFill>
                  <a:srgbClr val="FF0000"/>
                </a:solidFill>
              </a:rPr>
              <a:t>l</a:t>
            </a:r>
            <a:r>
              <a:rPr lang="en-US" sz="2800" b="1" baseline="-25000" dirty="0">
                <a:solidFill>
                  <a:srgbClr val="FF0000"/>
                </a:solidFill>
              </a:rPr>
              <a:t>10</a:t>
            </a:r>
            <a:r>
              <a:rPr lang="zh-CN" altLang="en-US" sz="2800" b="1" dirty="0">
                <a:solidFill>
                  <a:srgbClr val="FF0000"/>
                </a:solidFill>
              </a:rPr>
              <a:t>，并将得到的数据记录在下面的表格中：</a:t>
            </a:r>
          </a:p>
        </p:txBody>
      </p:sp>
      <p:pic>
        <p:nvPicPr>
          <p:cNvPr id="3000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0166" y="765720"/>
            <a:ext cx="3208338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0036" name="Text Box 4"/>
          <p:cNvSpPr txBox="1">
            <a:spLocks noChangeArrowheads="1"/>
          </p:cNvSpPr>
          <p:nvPr/>
        </p:nvSpPr>
        <p:spPr bwMode="auto">
          <a:xfrm>
            <a:off x="6260529" y="3431133"/>
            <a:ext cx="4587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钩码</a:t>
            </a:r>
          </a:p>
        </p:txBody>
      </p:sp>
      <p:sp>
        <p:nvSpPr>
          <p:cNvPr id="300037" name="Text Box 6"/>
          <p:cNvSpPr txBox="1">
            <a:spLocks noChangeArrowheads="1"/>
          </p:cNvSpPr>
          <p:nvPr/>
        </p:nvSpPr>
        <p:spPr bwMode="auto">
          <a:xfrm>
            <a:off x="6333554" y="1989683"/>
            <a:ext cx="4587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</a:rPr>
              <a:t>弹簧</a:t>
            </a:r>
          </a:p>
        </p:txBody>
      </p:sp>
      <p:sp>
        <p:nvSpPr>
          <p:cNvPr id="300038" name="Text Box 7"/>
          <p:cNvSpPr txBox="1">
            <a:spLocks noChangeArrowheads="1"/>
          </p:cNvSpPr>
          <p:nvPr/>
        </p:nvSpPr>
        <p:spPr bwMode="auto">
          <a:xfrm>
            <a:off x="7700391" y="2278608"/>
            <a:ext cx="45878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刻度尺</a:t>
            </a:r>
          </a:p>
        </p:txBody>
      </p:sp>
      <p:sp>
        <p:nvSpPr>
          <p:cNvPr id="300039" name="Text Box 8"/>
          <p:cNvSpPr txBox="1">
            <a:spLocks noChangeArrowheads="1"/>
          </p:cNvSpPr>
          <p:nvPr/>
        </p:nvSpPr>
        <p:spPr bwMode="auto">
          <a:xfrm>
            <a:off x="8492554" y="2423070"/>
            <a:ext cx="4587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>
                <a:latin typeface="Times New Roman" panose="02020603050405020304" pitchFamily="18" charset="0"/>
              </a:rPr>
              <a:t>铁架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058" name="Group 2"/>
          <p:cNvGraphicFramePr>
            <a:graphicFrameLocks noGrp="1"/>
          </p:cNvGraphicFramePr>
          <p:nvPr>
            <p:ph idx="4294967295"/>
          </p:nvPr>
        </p:nvGraphicFramePr>
        <p:xfrm>
          <a:off x="0" y="1341438"/>
          <a:ext cx="8064500" cy="1390650"/>
        </p:xfrm>
        <a:graphic>
          <a:graphicData uri="http://schemas.openxmlformats.org/drawingml/2006/table">
            <a:tbl>
              <a:tblPr/>
              <a:tblGrid>
                <a:gridCol w="172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2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钩码的个数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 /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个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7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8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5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弹簧长度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 /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mm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125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135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145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155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165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170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1099" name="Rectangle 43"/>
          <p:cNvSpPr>
            <a:spLocks noChangeArrowheads="1"/>
          </p:cNvSpPr>
          <p:nvPr/>
        </p:nvSpPr>
        <p:spPr bwMode="auto">
          <a:xfrm>
            <a:off x="323850" y="3213100"/>
            <a:ext cx="84963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）如果用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n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表示悬挂的钩码数量，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l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表示弹簧长度，在弹簧的弹性限度内，随着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n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的逐渐增加，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l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的变化趋势是什么？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（</a:t>
            </a:r>
            <a:r>
              <a:rPr 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）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n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每增加 </a:t>
            </a:r>
            <a:r>
              <a:rPr 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个时，长度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l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伸长了多少？由此你能写出弹簧长度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l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与钩码个数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n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之间的函数表达式吗？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l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是 </a:t>
            </a:r>
            <a:r>
              <a:rPr lang="en-US" sz="2400" b="1" i="1">
                <a:solidFill>
                  <a:srgbClr val="3333CC"/>
                </a:solidFill>
                <a:latin typeface="Times New Roman" panose="02020603050405020304" pitchFamily="18" charset="0"/>
              </a:rPr>
              <a:t>n </a:t>
            </a:r>
            <a:r>
              <a:rPr lang="zh-CN" altLang="en-US" sz="2400" b="1">
                <a:solidFill>
                  <a:srgbClr val="3333CC"/>
                </a:solidFill>
                <a:latin typeface="Times New Roman" panose="02020603050405020304" pitchFamily="18" charset="0"/>
              </a:rPr>
              <a:t>的一次函数吗？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TextBox 2"/>
          <p:cNvSpPr txBox="1">
            <a:spLocks noChangeArrowheads="1"/>
          </p:cNvSpPr>
          <p:nvPr/>
        </p:nvSpPr>
        <p:spPr bwMode="auto">
          <a:xfrm>
            <a:off x="150073" y="1091327"/>
            <a:ext cx="71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sp>
        <p:nvSpPr>
          <p:cNvPr id="302083" name="TextBox 3"/>
          <p:cNvSpPr txBox="1">
            <a:spLocks noChangeArrowheads="1"/>
          </p:cNvSpPr>
          <p:nvPr/>
        </p:nvSpPr>
        <p:spPr bwMode="auto">
          <a:xfrm>
            <a:off x="864448" y="1153239"/>
            <a:ext cx="785514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）在弹簧的弹性限度内，当</a:t>
            </a:r>
            <a:r>
              <a:rPr lang="en-US" sz="2400" b="1" i="1" dirty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</a:rPr>
              <a:t>逐渐增加时，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latin typeface="Times New Roman" panose="02020603050405020304" pitchFamily="18" charset="0"/>
              </a:rPr>
              <a:t>逐渐变大</a:t>
            </a:r>
            <a:r>
              <a:rPr lang="en-US" sz="2400" b="1" dirty="0"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302084" name="TextBox 4"/>
          <p:cNvSpPr txBox="1">
            <a:spLocks noChangeArrowheads="1"/>
          </p:cNvSpPr>
          <p:nvPr/>
        </p:nvSpPr>
        <p:spPr bwMode="auto">
          <a:xfrm>
            <a:off x="864448" y="1941512"/>
            <a:ext cx="7572375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Times New Roman" panose="02020603050405020304" pitchFamily="18" charset="0"/>
              </a:rPr>
              <a:t>（</a:t>
            </a:r>
            <a:r>
              <a:rPr lang="en-US" sz="2400" b="1" dirty="0"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</a:rPr>
              <a:t>）从上表可知，在弹簧不挂钩码时，弹簧长度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en-US" sz="2400" b="1" i="1" baseline="-25000" dirty="0">
                <a:latin typeface="Times New Roman" panose="02020603050405020304" pitchFamily="18" charset="0"/>
              </a:rPr>
              <a:t>0</a:t>
            </a:r>
            <a:r>
              <a:rPr lang="en-US" sz="2400" b="1" i="1" dirty="0">
                <a:latin typeface="Times New Roman" panose="02020603050405020304" pitchFamily="18" charset="0"/>
              </a:rPr>
              <a:t>=</a:t>
            </a:r>
            <a:r>
              <a:rPr lang="en-US" sz="2400" b="1" dirty="0">
                <a:latin typeface="Times New Roman" panose="02020603050405020304" pitchFamily="18" charset="0"/>
              </a:rPr>
              <a:t>120</a:t>
            </a:r>
            <a:r>
              <a:rPr lang="en-US" sz="2400" b="1" i="1" dirty="0">
                <a:latin typeface="Times New Roman" panose="02020603050405020304" pitchFamily="18" charset="0"/>
              </a:rPr>
              <a:t>cm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</a:rPr>
              <a:t>当弹簧下端每增加</a:t>
            </a:r>
            <a:r>
              <a:rPr lang="en-US" sz="2400" b="1" dirty="0">
                <a:latin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</a:rPr>
              <a:t>个钩码，弹簧长度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latin typeface="Times New Roman" panose="02020603050405020304" pitchFamily="18" charset="0"/>
              </a:rPr>
              <a:t>均增加</a:t>
            </a:r>
            <a:r>
              <a:rPr lang="en-US" sz="2400" b="1" dirty="0">
                <a:latin typeface="Times New Roman" panose="02020603050405020304" pitchFamily="18" charset="0"/>
              </a:rPr>
              <a:t>5</a:t>
            </a:r>
            <a:r>
              <a:rPr lang="en-US" sz="2400" b="1" i="1" dirty="0">
                <a:latin typeface="Times New Roman" panose="02020603050405020304" pitchFamily="18" charset="0"/>
              </a:rPr>
              <a:t>mm.</a:t>
            </a:r>
            <a:r>
              <a:rPr lang="zh-CN" altLang="en-US" sz="2400" b="1" dirty="0">
                <a:latin typeface="Times New Roman" panose="02020603050405020304" pitchFamily="18" charset="0"/>
              </a:rPr>
              <a:t>所以弹簧长度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latin typeface="Times New Roman" panose="02020603050405020304" pitchFamily="18" charset="0"/>
              </a:rPr>
              <a:t>与钩码个数</a:t>
            </a:r>
            <a:r>
              <a:rPr lang="en-US" sz="2400" b="1" i="1" dirty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</a:rPr>
              <a:t>之间函数的表达式是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en-US" sz="2400" b="1" dirty="0">
                <a:latin typeface="Times New Roman" panose="02020603050405020304" pitchFamily="18" charset="0"/>
              </a:rPr>
              <a:t>=120+5</a:t>
            </a:r>
            <a:r>
              <a:rPr lang="en-US" sz="2400" b="1" i="1" dirty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</a:rPr>
              <a:t>，由此可知，在弹性限度内，弹簧长度</a:t>
            </a:r>
            <a:r>
              <a:rPr lang="en-US" sz="2400" b="1" i="1" dirty="0">
                <a:latin typeface="Times New Roman" panose="02020603050405020304" pitchFamily="18" charset="0"/>
              </a:rPr>
              <a:t>l</a:t>
            </a:r>
            <a:r>
              <a:rPr lang="zh-CN" altLang="en-US" sz="2400" b="1" dirty="0">
                <a:latin typeface="Times New Roman" panose="02020603050405020304" pitchFamily="18" charset="0"/>
              </a:rPr>
              <a:t>是钩码个数</a:t>
            </a:r>
            <a:r>
              <a:rPr lang="en-US" sz="2400" b="1" i="1" dirty="0">
                <a:latin typeface="Times New Roman" panose="02020603050405020304" pitchFamily="18" charset="0"/>
              </a:rPr>
              <a:t>n</a:t>
            </a:r>
            <a:r>
              <a:rPr lang="zh-CN" altLang="en-US" sz="2400" b="1" dirty="0">
                <a:latin typeface="Times New Roman" panose="02020603050405020304" pitchFamily="18" charset="0"/>
              </a:rPr>
              <a:t>的一次函数</a:t>
            </a:r>
            <a:r>
              <a:rPr lang="en-US" sz="2400" b="1" dirty="0"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2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208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2" grpId="0" autoUpdateAnimBg="0"/>
      <p:bldP spid="302083" grpId="0" autoUpdateAnimBg="0"/>
      <p:bldP spid="3020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2"/>
          <p:cNvSpPr txBox="1">
            <a:spLocks noChangeArrowheads="1"/>
          </p:cNvSpPr>
          <p:nvPr/>
        </p:nvSpPr>
        <p:spPr bwMode="auto">
          <a:xfrm>
            <a:off x="0" y="836613"/>
            <a:ext cx="8839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</a:rPr>
              <a:t>已知函数</a:t>
            </a:r>
            <a:r>
              <a:rPr lang="en-US" altLang="zh-CN" sz="2800" b="1" dirty="0">
                <a:latin typeface="Times New Roman" panose="02020603050405020304" pitchFamily="18" charset="0"/>
              </a:rPr>
              <a:t>y=(2-m)x+2m-3.</a:t>
            </a:r>
            <a:r>
              <a:rPr lang="zh-CN" altLang="en-US" sz="2800" b="1" dirty="0">
                <a:latin typeface="Times New Roman" panose="02020603050405020304" pitchFamily="18" charset="0"/>
              </a:rPr>
              <a:t>求当</a:t>
            </a:r>
            <a:r>
              <a:rPr lang="en-US" altLang="zh-CN" sz="2800" b="1" dirty="0">
                <a:latin typeface="Times New Roman" panose="02020603050405020304" pitchFamily="18" charset="0"/>
              </a:rPr>
              <a:t>m</a:t>
            </a:r>
            <a:r>
              <a:rPr lang="zh-CN" altLang="en-US" sz="2800" b="1" dirty="0">
                <a:latin typeface="Times New Roman" panose="02020603050405020304" pitchFamily="18" charset="0"/>
              </a:rPr>
              <a:t>为何值时</a:t>
            </a:r>
            <a:r>
              <a:rPr lang="en-US" altLang="zh-CN" sz="2800" b="1" dirty="0">
                <a:latin typeface="Times New Roman" panose="02020603050405020304" pitchFamily="18" charset="0"/>
              </a:rPr>
              <a:t>,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(1)</a:t>
            </a:r>
            <a:r>
              <a:rPr lang="zh-CN" altLang="en-US" sz="2800" b="1" dirty="0">
                <a:latin typeface="Times New Roman" panose="02020603050405020304" pitchFamily="18" charset="0"/>
              </a:rPr>
              <a:t>此函数为正比例函数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(2)</a:t>
            </a:r>
            <a:r>
              <a:rPr lang="zh-CN" altLang="en-US" sz="2800" b="1" dirty="0">
                <a:latin typeface="Times New Roman" panose="02020603050405020304" pitchFamily="18" charset="0"/>
              </a:rPr>
              <a:t>此函数为一次函数</a:t>
            </a:r>
          </a:p>
        </p:txBody>
      </p:sp>
      <p:sp>
        <p:nvSpPr>
          <p:cNvPr id="303107" name="Text Box 3"/>
          <p:cNvSpPr txBox="1">
            <a:spLocks noChangeArrowheads="1"/>
          </p:cNvSpPr>
          <p:nvPr/>
        </p:nvSpPr>
        <p:spPr bwMode="auto">
          <a:xfrm>
            <a:off x="838200" y="4724400"/>
            <a:ext cx="76676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(2)</a:t>
            </a:r>
            <a:r>
              <a:rPr lang="zh-CN" altLang="en-US" sz="3600" b="1" dirty="0">
                <a:latin typeface="Times New Roman" panose="02020603050405020304" pitchFamily="18" charset="0"/>
              </a:rPr>
              <a:t>由题意得</a:t>
            </a:r>
            <a:r>
              <a:rPr lang="en-US" altLang="zh-CN" sz="3600" b="1" dirty="0">
                <a:latin typeface="Times New Roman" panose="02020603050405020304" pitchFamily="18" charset="0"/>
              </a:rPr>
              <a:t>2-m≠0, m≠2,</a:t>
            </a:r>
            <a:r>
              <a:rPr lang="zh-CN" altLang="en-US" sz="3600" b="1" dirty="0">
                <a:latin typeface="Times New Roman" panose="02020603050405020304" pitchFamily="18" charset="0"/>
              </a:rPr>
              <a:t>所以</a:t>
            </a:r>
            <a:r>
              <a:rPr lang="en-US" altLang="zh-CN" sz="3600" b="1" dirty="0">
                <a:latin typeface="Times New Roman" panose="02020603050405020304" pitchFamily="18" charset="0"/>
              </a:rPr>
              <a:t>m≠2</a:t>
            </a:r>
            <a:r>
              <a:rPr lang="zh-CN" altLang="en-US" sz="3600" b="1" dirty="0">
                <a:latin typeface="Times New Roman" panose="02020603050405020304" pitchFamily="18" charset="0"/>
              </a:rPr>
              <a:t>时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此函数为一次函数</a:t>
            </a:r>
          </a:p>
        </p:txBody>
      </p:sp>
      <p:sp>
        <p:nvSpPr>
          <p:cNvPr id="303108" name="Oval 17"/>
          <p:cNvSpPr>
            <a:spLocks noChangeArrowheads="1"/>
          </p:cNvSpPr>
          <p:nvPr/>
        </p:nvSpPr>
        <p:spPr bwMode="auto">
          <a:xfrm>
            <a:off x="107950" y="117475"/>
            <a:ext cx="4032250" cy="71913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bg1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0000FF"/>
                </a:solidFill>
              </a:rPr>
              <a:t>拓展提高</a:t>
            </a:r>
          </a:p>
        </p:txBody>
      </p:sp>
      <p:sp>
        <p:nvSpPr>
          <p:cNvPr id="303109" name="Text Box 5"/>
          <p:cNvSpPr txBox="1">
            <a:spLocks noChangeArrowheads="1"/>
          </p:cNvSpPr>
          <p:nvPr/>
        </p:nvSpPr>
        <p:spPr bwMode="auto">
          <a:xfrm>
            <a:off x="0" y="2349500"/>
            <a:ext cx="8886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2、若函数y=(m-1)x</a:t>
            </a:r>
            <a:r>
              <a:rPr lang="zh-CN" altLang="en-US" sz="2800" b="1" baseline="30000" dirty="0">
                <a:latin typeface="Times New Roman" panose="02020603050405020304" pitchFamily="18" charset="0"/>
              </a:rPr>
              <a:t>|m|</a:t>
            </a:r>
            <a:r>
              <a:rPr lang="zh-CN" altLang="en-US" sz="2800" b="1" dirty="0">
                <a:latin typeface="Times New Roman" panose="02020603050405020304" pitchFamily="18" charset="0"/>
              </a:rPr>
              <a:t>+m是关于x的一次函数,试求m的值.</a:t>
            </a:r>
            <a:endParaRPr lang="zh-CN" altLang="en-US" sz="2800" dirty="0"/>
          </a:p>
        </p:txBody>
      </p:sp>
      <p:grpSp>
        <p:nvGrpSpPr>
          <p:cNvPr id="303110" name="Group 6"/>
          <p:cNvGrpSpPr/>
          <p:nvPr/>
        </p:nvGrpSpPr>
        <p:grpSpPr bwMode="auto">
          <a:xfrm>
            <a:off x="179388" y="2997200"/>
            <a:ext cx="8763000" cy="1671638"/>
            <a:chOff x="240" y="1976"/>
            <a:chExt cx="5520" cy="1053"/>
          </a:xfrm>
        </p:grpSpPr>
        <p:sp>
          <p:nvSpPr>
            <p:cNvPr id="303111" name="Text Box 7"/>
            <p:cNvSpPr txBox="1">
              <a:spLocks noChangeArrowheads="1"/>
            </p:cNvSpPr>
            <p:nvPr/>
          </p:nvSpPr>
          <p:spPr bwMode="auto">
            <a:xfrm>
              <a:off x="240" y="2024"/>
              <a:ext cx="5520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Times New Roman" panose="02020603050405020304" pitchFamily="18" charset="0"/>
                </a:rPr>
                <a:t>解</a:t>
              </a:r>
              <a:r>
                <a:rPr lang="en-US" altLang="zh-CN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:(1)</a:t>
              </a:r>
              <a:r>
                <a:rPr lang="zh-CN" altLang="en-US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由题意得</a:t>
              </a:r>
              <a:r>
                <a:rPr lang="en-US" altLang="zh-CN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,2m-3=0,m=     ,</a:t>
              </a:r>
              <a:r>
                <a:rPr lang="zh-CN" altLang="en-US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所以当</a:t>
              </a:r>
            </a:p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      </a:t>
              </a:r>
              <a:r>
                <a:rPr lang="en-US" altLang="zh-CN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m=      </a:t>
              </a:r>
              <a:r>
                <a:rPr lang="zh-CN" altLang="en-US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时</a:t>
              </a:r>
              <a:r>
                <a:rPr lang="en-US" altLang="zh-CN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,</a:t>
              </a:r>
              <a:r>
                <a:rPr lang="zh-CN" altLang="en-US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函数为正比例函数</a:t>
              </a:r>
              <a:r>
                <a:rPr lang="en-US" altLang="zh-CN" sz="3600" b="1" dirty="0">
                  <a:latin typeface="Times New Roman" panose="02020603050405020304" pitchFamily="18" charset="0"/>
                  <a:sym typeface="Wingdings" panose="05000000000000000000" pitchFamily="2" charset="2"/>
                </a:rPr>
                <a:t>y=</a:t>
              </a:r>
              <a:endParaRPr lang="en-US" altLang="zh-CN" sz="3600" b="1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03112" name="Object 8"/>
            <p:cNvGraphicFramePr/>
            <p:nvPr/>
          </p:nvGraphicFramePr>
          <p:xfrm>
            <a:off x="3696" y="1976"/>
            <a:ext cx="47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3129" r:id="rId3" imgW="127000" imgH="229235" progId="Equation.3">
                    <p:embed/>
                  </p:oleObj>
                </mc:Choice>
                <mc:Fallback>
                  <p:oleObj r:id="rId3" imgW="127000" imgH="229235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976"/>
                          <a:ext cx="47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3113" name="Object 9"/>
            <p:cNvGraphicFramePr/>
            <p:nvPr/>
          </p:nvGraphicFramePr>
          <p:xfrm>
            <a:off x="1152" y="2456"/>
            <a:ext cx="472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3130" r:id="rId5" imgW="127000" imgH="228600" progId="Equation.3">
                    <p:embed/>
                  </p:oleObj>
                </mc:Choice>
                <mc:Fallback>
                  <p:oleObj r:id="rId5" imgW="127000" imgH="228600" progId="Equation.3">
                    <p:embed/>
                    <p:pic>
                      <p:nvPicPr>
                        <p:cNvPr id="0" name="Object 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456"/>
                          <a:ext cx="472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3114" name="Object 10"/>
            <p:cNvGraphicFramePr/>
            <p:nvPr/>
          </p:nvGraphicFramePr>
          <p:xfrm>
            <a:off x="4558" y="2501"/>
            <a:ext cx="80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3131" name="公式" r:id="rId7" imgW="215900" imgH="228600" progId="Equation.3">
                    <p:embed/>
                  </p:oleObj>
                </mc:Choice>
                <mc:Fallback>
                  <p:oleObj name="公式" r:id="rId7" imgW="215900" imgH="22860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58" y="2501"/>
                          <a:ext cx="803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3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8512175" cy="210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600" b="1">
                <a:latin typeface="Times New Roman" panose="02020603050405020304" pitchFamily="18" charset="0"/>
              </a:rPr>
              <a:t>3</a:t>
            </a:r>
            <a:r>
              <a:rPr lang="zh-CN" altLang="en-US" sz="3200" b="1">
                <a:latin typeface="Times New Roman" panose="02020603050405020304" pitchFamily="18" charset="0"/>
              </a:rPr>
              <a:t>.汽车油箱中原有油50升,如果行驶中每小时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用油5升,求油箱的油量y(单位:升)随行驶时间x(单位:时)变化的函数关系式,并写出自变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量x的取值范围.y是x的一次函数吗?</a:t>
            </a:r>
          </a:p>
        </p:txBody>
      </p:sp>
      <p:sp>
        <p:nvSpPr>
          <p:cNvPr id="304131" name="Text Box 3"/>
          <p:cNvSpPr txBox="1">
            <a:spLocks noChangeArrowheads="1"/>
          </p:cNvSpPr>
          <p:nvPr/>
        </p:nvSpPr>
        <p:spPr bwMode="auto">
          <a:xfrm>
            <a:off x="323850" y="3068638"/>
            <a:ext cx="838200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" panose="02020603050405020304" pitchFamily="18" charset="0"/>
              </a:rPr>
              <a:t>解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  <a:r>
              <a:rPr lang="zh-CN" altLang="en-US" sz="3200" b="1">
                <a:latin typeface="Times New Roman" panose="02020603050405020304" pitchFamily="18" charset="0"/>
              </a:rPr>
              <a:t>由题意得</a:t>
            </a:r>
            <a:r>
              <a:rPr lang="en-US" altLang="zh-CN" sz="3200" b="1">
                <a:latin typeface="Times New Roman" panose="02020603050405020304" pitchFamily="18" charset="0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</a:rPr>
              <a:t>函数关系式为</a:t>
            </a:r>
            <a:r>
              <a:rPr lang="en-US" altLang="zh-CN" sz="3200" b="1">
                <a:latin typeface="Times New Roman" panose="02020603050405020304" pitchFamily="18" charset="0"/>
              </a:rPr>
              <a:t>y=50-5t.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  </a:t>
            </a:r>
            <a:r>
              <a:rPr lang="zh-CN" altLang="en-US" sz="3200" b="1">
                <a:latin typeface="Times New Roman" panose="02020603050405020304" pitchFamily="18" charset="0"/>
              </a:rPr>
              <a:t>自变量</a:t>
            </a:r>
            <a:r>
              <a:rPr lang="en-US" altLang="zh-CN" sz="3200" b="1">
                <a:latin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</a:rPr>
              <a:t>的取值范围是</a:t>
            </a:r>
            <a:r>
              <a:rPr lang="en-US" altLang="zh-CN" sz="3200" b="1">
                <a:latin typeface="Times New Roman" panose="02020603050405020304" pitchFamily="18" charset="0"/>
              </a:rPr>
              <a:t>0≤t≤10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Times New Roman" panose="02020603050405020304" pitchFamily="18" charset="0"/>
              </a:rPr>
              <a:t>      y</a:t>
            </a:r>
            <a:r>
              <a:rPr lang="zh-CN" altLang="en-US" sz="3200" b="1">
                <a:latin typeface="Times New Roman" panose="02020603050405020304" pitchFamily="18" charset="0"/>
              </a:rPr>
              <a:t>是</a:t>
            </a:r>
            <a:r>
              <a:rPr lang="en-US" altLang="zh-CN" sz="3200" b="1">
                <a:latin typeface="Times New Roman" panose="02020603050405020304" pitchFamily="18" charset="0"/>
              </a:rPr>
              <a:t>x</a:t>
            </a:r>
            <a:r>
              <a:rPr lang="zh-CN" altLang="en-US" sz="3200" b="1">
                <a:latin typeface="Times New Roman" panose="02020603050405020304" pitchFamily="18" charset="0"/>
              </a:rPr>
              <a:t>的一次函数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4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4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Text Box 2"/>
          <p:cNvSpPr txBox="1">
            <a:spLocks noChangeArrowheads="1"/>
          </p:cNvSpPr>
          <p:nvPr/>
        </p:nvSpPr>
        <p:spPr bwMode="auto">
          <a:xfrm>
            <a:off x="2590800" y="60960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305155" name="WordArt 3" descr="纸袋"/>
          <p:cNvSpPr>
            <a:spLocks noChangeArrowheads="1" noChangeShapeType="1"/>
          </p:cNvSpPr>
          <p:nvPr/>
        </p:nvSpPr>
        <p:spPr bwMode="auto">
          <a:xfrm>
            <a:off x="304800" y="228600"/>
            <a:ext cx="2286000" cy="14001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TopLeft">
                <a:rot lat="0" lon="20519999" rev="0"/>
              </a:camera>
              <a:lightRig rig="legacyFlat1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zh-CN" altLang="en-US" sz="3600" dirty="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小结</a:t>
            </a:r>
          </a:p>
        </p:txBody>
      </p:sp>
      <p:sp>
        <p:nvSpPr>
          <p:cNvPr id="305156" name="Text Box 4"/>
          <p:cNvSpPr txBox="1">
            <a:spLocks noChangeArrowheads="1"/>
          </p:cNvSpPr>
          <p:nvPr/>
        </p:nvSpPr>
        <p:spPr bwMode="auto">
          <a:xfrm>
            <a:off x="827584" y="1627857"/>
            <a:ext cx="3749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</a:rPr>
              <a:t>一次函数的定义</a:t>
            </a:r>
          </a:p>
        </p:txBody>
      </p:sp>
      <p:sp>
        <p:nvSpPr>
          <p:cNvPr id="305157" name="Text Box 5"/>
          <p:cNvSpPr txBox="1">
            <a:spLocks noChangeArrowheads="1"/>
          </p:cNvSpPr>
          <p:nvPr/>
        </p:nvSpPr>
        <p:spPr bwMode="auto">
          <a:xfrm>
            <a:off x="903784" y="2466057"/>
            <a:ext cx="65119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2.</a:t>
            </a:r>
            <a:r>
              <a:rPr lang="zh-CN" altLang="en-US" sz="3600" b="1" dirty="0">
                <a:latin typeface="Times New Roman" panose="02020603050405020304" pitchFamily="18" charset="0"/>
              </a:rPr>
              <a:t>正比例函数是特殊的一次函数</a:t>
            </a:r>
          </a:p>
        </p:txBody>
      </p:sp>
      <p:sp>
        <p:nvSpPr>
          <p:cNvPr id="305158" name="Text Box 6"/>
          <p:cNvSpPr txBox="1">
            <a:spLocks noChangeArrowheads="1"/>
          </p:cNvSpPr>
          <p:nvPr/>
        </p:nvSpPr>
        <p:spPr bwMode="auto">
          <a:xfrm>
            <a:off x="899592" y="3228057"/>
            <a:ext cx="77787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3.</a:t>
            </a:r>
            <a:r>
              <a:rPr lang="zh-CN" altLang="en-US" sz="3600" b="1" dirty="0">
                <a:latin typeface="Times New Roman" panose="02020603050405020304" pitchFamily="18" charset="0"/>
              </a:rPr>
              <a:t>对于日常生活中的实际问题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解题的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关键是把问题转化成数学问题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即构建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相应的数学模型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建立函数关系式</a:t>
            </a:r>
            <a:r>
              <a:rPr lang="en-US" altLang="zh-CN" sz="3600" b="1" dirty="0">
                <a:latin typeface="Times New Roman" panose="02020603050405020304" pitchFamily="18" charset="0"/>
              </a:rPr>
              <a:t>,</a:t>
            </a:r>
            <a:r>
              <a:rPr lang="zh-CN" altLang="en-US" sz="3600" b="1" dirty="0">
                <a:latin typeface="Times New Roman" panose="02020603050405020304" pitchFamily="18" charset="0"/>
              </a:rPr>
              <a:t>通过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Times New Roman" panose="02020603050405020304" pitchFamily="18" charset="0"/>
              </a:rPr>
              <a:t>题中条件做出答案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498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  <p:bldP spid="305157" grpId="0" autoUpdateAnimBg="0"/>
      <p:bldP spid="3051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178" name="标题 1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-209550"/>
            <a:ext cx="8905875" cy="1027113"/>
          </a:xfrm>
        </p:spPr>
      </p:pic>
      <p:sp>
        <p:nvSpPr>
          <p:cNvPr id="306179" name="内容占位符 2"/>
          <p:cNvSpPr>
            <a:spLocks noGrp="1"/>
          </p:cNvSpPr>
          <p:nvPr>
            <p:ph idx="4294967295"/>
          </p:nvPr>
        </p:nvSpPr>
        <p:spPr>
          <a:xfrm>
            <a:off x="358775" y="692150"/>
            <a:ext cx="8785225" cy="5976938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</a:rPr>
              <a:t>1.</a:t>
            </a:r>
            <a:r>
              <a:rPr lang="zh-CN" altLang="en-US" sz="2800" b="1" dirty="0">
                <a:solidFill>
                  <a:srgbClr val="0033CC"/>
                </a:solidFill>
              </a:rPr>
              <a:t>写出下列函数关系式是否为一次函数</a:t>
            </a:r>
            <a:r>
              <a:rPr lang="en-US" sz="2800" b="1" dirty="0">
                <a:solidFill>
                  <a:srgbClr val="0033CC"/>
                </a:solidFill>
              </a:rPr>
              <a:t>?</a:t>
            </a:r>
            <a:r>
              <a:rPr lang="zh-CN" altLang="en-US" sz="2800" b="1" dirty="0">
                <a:solidFill>
                  <a:srgbClr val="0033CC"/>
                </a:solidFill>
              </a:rPr>
              <a:t>是否为正比例函数</a:t>
            </a:r>
            <a:r>
              <a:rPr lang="en-US" sz="2800" b="1" dirty="0">
                <a:solidFill>
                  <a:srgbClr val="0033CC"/>
                </a:solidFill>
              </a:rPr>
              <a:t>?</a:t>
            </a:r>
            <a:r>
              <a:rPr lang="zh-CN" altLang="en-US" sz="2800" b="1" dirty="0">
                <a:solidFill>
                  <a:srgbClr val="0033CC"/>
                </a:solidFill>
              </a:rPr>
              <a:t>如果是正比例函数，指出比例系数</a:t>
            </a:r>
            <a:r>
              <a:rPr lang="en-US" sz="2800" b="1" i="1" dirty="0">
                <a:solidFill>
                  <a:srgbClr val="0033CC"/>
                </a:solidFill>
              </a:rPr>
              <a:t>k</a:t>
            </a:r>
            <a:r>
              <a:rPr lang="zh-CN" altLang="en-US" sz="2800" b="1" dirty="0">
                <a:solidFill>
                  <a:srgbClr val="0033CC"/>
                </a:solidFill>
              </a:rPr>
              <a:t>的值</a:t>
            </a:r>
            <a:r>
              <a:rPr lang="en-US" sz="2800" b="1" dirty="0">
                <a:solidFill>
                  <a:srgbClr val="0033CC"/>
                </a:solidFill>
              </a:rPr>
              <a:t>.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</a:rPr>
              <a:t>(1)</a:t>
            </a:r>
            <a:r>
              <a:rPr lang="zh-CN" altLang="en-US" sz="2800" b="1" dirty="0">
                <a:solidFill>
                  <a:srgbClr val="0033CC"/>
                </a:solidFill>
              </a:rPr>
              <a:t>圆的周长</a:t>
            </a:r>
            <a:r>
              <a:rPr lang="en-US" sz="2800" b="1" i="1" dirty="0">
                <a:solidFill>
                  <a:srgbClr val="0033CC"/>
                </a:solidFill>
              </a:rPr>
              <a:t>C</a:t>
            </a:r>
            <a:r>
              <a:rPr lang="zh-CN" altLang="en-US" sz="2800" b="1" dirty="0">
                <a:solidFill>
                  <a:srgbClr val="0033CC"/>
                </a:solidFill>
              </a:rPr>
              <a:t>与它的半径</a:t>
            </a:r>
            <a:r>
              <a:rPr lang="en-US" sz="2800" b="1" i="1" dirty="0">
                <a:solidFill>
                  <a:srgbClr val="0033CC"/>
                </a:solidFill>
              </a:rPr>
              <a:t>r</a:t>
            </a:r>
            <a:r>
              <a:rPr lang="zh-CN" altLang="en-US" sz="2800" b="1" dirty="0">
                <a:solidFill>
                  <a:srgbClr val="0033CC"/>
                </a:solidFill>
              </a:rPr>
              <a:t>之间的关系；</a:t>
            </a:r>
            <a:endParaRPr lang="en-US" sz="2800" b="1" dirty="0">
              <a:solidFill>
                <a:srgbClr val="0033CC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endParaRPr lang="en-US" sz="2800" b="1" dirty="0">
              <a:solidFill>
                <a:srgbClr val="0033CC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</a:rPr>
              <a:t>(2)</a:t>
            </a:r>
            <a:r>
              <a:rPr lang="zh-CN" altLang="en-US" sz="2800" b="1" dirty="0">
                <a:solidFill>
                  <a:srgbClr val="0033CC"/>
                </a:solidFill>
              </a:rPr>
              <a:t>圆的面积</a:t>
            </a:r>
            <a:r>
              <a:rPr lang="en-US" sz="2800" b="1" i="1" dirty="0">
                <a:solidFill>
                  <a:srgbClr val="0033CC"/>
                </a:solidFill>
              </a:rPr>
              <a:t>s</a:t>
            </a:r>
            <a:r>
              <a:rPr lang="zh-CN" altLang="en-US" sz="2800" b="1" dirty="0">
                <a:solidFill>
                  <a:srgbClr val="0033CC"/>
                </a:solidFill>
              </a:rPr>
              <a:t>与与它的半径</a:t>
            </a:r>
            <a:r>
              <a:rPr lang="en-US" sz="2800" b="1" i="1" dirty="0">
                <a:solidFill>
                  <a:srgbClr val="0033CC"/>
                </a:solidFill>
              </a:rPr>
              <a:t>r</a:t>
            </a:r>
            <a:r>
              <a:rPr lang="zh-CN" altLang="en-US" sz="2800" b="1" dirty="0">
                <a:solidFill>
                  <a:srgbClr val="0033CC"/>
                </a:solidFill>
              </a:rPr>
              <a:t>之间的关系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endParaRPr lang="en-US" sz="2800" b="1" dirty="0">
              <a:solidFill>
                <a:srgbClr val="0033CC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</a:rPr>
              <a:t>(3)</a:t>
            </a:r>
            <a:r>
              <a:rPr lang="zh-CN" altLang="en-US" sz="2800" b="1" dirty="0">
                <a:solidFill>
                  <a:srgbClr val="0033CC"/>
                </a:solidFill>
              </a:rPr>
              <a:t>正方形周长</a:t>
            </a:r>
            <a:r>
              <a:rPr lang="en-US" sz="2800" b="1" dirty="0">
                <a:solidFill>
                  <a:srgbClr val="0033CC"/>
                </a:solidFill>
              </a:rPr>
              <a:t>l</a:t>
            </a:r>
            <a:r>
              <a:rPr lang="zh-CN" altLang="en-US" sz="2800" b="1" dirty="0">
                <a:solidFill>
                  <a:srgbClr val="0033CC"/>
                </a:solidFill>
              </a:rPr>
              <a:t>与边长</a:t>
            </a:r>
            <a:r>
              <a:rPr lang="en-US" sz="2800" b="1" dirty="0">
                <a:solidFill>
                  <a:srgbClr val="0033CC"/>
                </a:solidFill>
              </a:rPr>
              <a:t>a</a:t>
            </a:r>
            <a:r>
              <a:rPr lang="zh-CN" altLang="en-US" sz="2800" b="1" dirty="0">
                <a:solidFill>
                  <a:srgbClr val="0033CC"/>
                </a:solidFill>
              </a:rPr>
              <a:t>之间的函数关系</a:t>
            </a:r>
            <a:r>
              <a:rPr lang="en-US" sz="2800" b="1" dirty="0">
                <a:solidFill>
                  <a:srgbClr val="0033CC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endParaRPr lang="en-US" sz="2800" b="1" dirty="0">
              <a:solidFill>
                <a:srgbClr val="0033CC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800" b="1" dirty="0">
                <a:solidFill>
                  <a:srgbClr val="0033CC"/>
                </a:solidFill>
              </a:rPr>
              <a:t>(4)</a:t>
            </a:r>
            <a:r>
              <a:rPr lang="zh-CN" altLang="en-US" sz="2800" b="1" dirty="0">
                <a:solidFill>
                  <a:srgbClr val="0033CC"/>
                </a:solidFill>
              </a:rPr>
              <a:t>梯形上底长</a:t>
            </a:r>
            <a:r>
              <a:rPr lang="en-US" sz="2800" b="1" dirty="0">
                <a:solidFill>
                  <a:srgbClr val="0033CC"/>
                </a:solidFill>
              </a:rPr>
              <a:t>2</a:t>
            </a:r>
            <a:r>
              <a:rPr lang="zh-CN" altLang="en-US" sz="2800" b="1" dirty="0">
                <a:solidFill>
                  <a:srgbClr val="0033CC"/>
                </a:solidFill>
              </a:rPr>
              <a:t>，高为</a:t>
            </a:r>
            <a:r>
              <a:rPr lang="en-US" sz="2800" b="1" dirty="0">
                <a:solidFill>
                  <a:srgbClr val="0033CC"/>
                </a:solidFill>
              </a:rPr>
              <a:t>3</a:t>
            </a:r>
            <a:r>
              <a:rPr lang="zh-CN" altLang="en-US" sz="2800" b="1" dirty="0">
                <a:solidFill>
                  <a:srgbClr val="0033CC"/>
                </a:solidFill>
              </a:rPr>
              <a:t>，梯形面积</a:t>
            </a:r>
            <a:r>
              <a:rPr lang="en-US" sz="2800" b="1" dirty="0">
                <a:solidFill>
                  <a:srgbClr val="0033CC"/>
                </a:solidFill>
              </a:rPr>
              <a:t>s</a:t>
            </a:r>
            <a:r>
              <a:rPr lang="zh-CN" altLang="en-US" sz="2800" b="1" dirty="0">
                <a:solidFill>
                  <a:srgbClr val="0033CC"/>
                </a:solidFill>
              </a:rPr>
              <a:t>与下底</a:t>
            </a:r>
            <a:r>
              <a:rPr lang="en-US" sz="2800" b="1" dirty="0">
                <a:solidFill>
                  <a:srgbClr val="0033CC"/>
                </a:solidFill>
              </a:rPr>
              <a:t>b</a:t>
            </a:r>
            <a:r>
              <a:rPr lang="zh-CN" altLang="en-US" sz="2800" b="1" dirty="0">
                <a:solidFill>
                  <a:srgbClr val="0033CC"/>
                </a:solidFill>
              </a:rPr>
              <a:t>之间的关系。</a:t>
            </a:r>
            <a:endParaRPr lang="en-US" sz="2800" b="1" dirty="0">
              <a:solidFill>
                <a:srgbClr val="0033CC"/>
              </a:solidFill>
            </a:endParaRPr>
          </a:p>
        </p:txBody>
      </p:sp>
      <p:pic>
        <p:nvPicPr>
          <p:cNvPr id="306180" name="TextBox 5"/>
          <p:cNvPicPr>
            <a:picLocks noRot="1" noChangeAspect="1" noEditPoints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33450" y="6119813"/>
            <a:ext cx="1681163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81" name="TextBox 8"/>
          <p:cNvSpPr txBox="1">
            <a:spLocks noChangeArrowheads="1"/>
          </p:cNvSpPr>
          <p:nvPr/>
        </p:nvSpPr>
        <p:spPr bwMode="auto">
          <a:xfrm>
            <a:off x="2124075" y="3667125"/>
            <a:ext cx="56880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不是一次函数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也不是正比例函数</a:t>
            </a:r>
          </a:p>
        </p:txBody>
      </p:sp>
      <p:sp>
        <p:nvSpPr>
          <p:cNvPr id="306182" name="TextBox 13"/>
          <p:cNvSpPr txBox="1">
            <a:spLocks noChangeArrowheads="1"/>
          </p:cNvSpPr>
          <p:nvPr/>
        </p:nvSpPr>
        <p:spPr bwMode="auto">
          <a:xfrm>
            <a:off x="2727325" y="6226175"/>
            <a:ext cx="64166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是</a:t>
            </a:r>
            <a:r>
              <a:rPr 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的一次函数，但不是正比例函数</a:t>
            </a:r>
          </a:p>
        </p:txBody>
      </p:sp>
      <p:pic>
        <p:nvPicPr>
          <p:cNvPr id="306183" name="Picture 1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4513" y="3573463"/>
            <a:ext cx="209708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184" name="Picture 1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4953000"/>
            <a:ext cx="77724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85" name="矩形 17"/>
          <p:cNvSpPr>
            <a:spLocks noChangeArrowheads="1"/>
          </p:cNvSpPr>
          <p:nvPr/>
        </p:nvSpPr>
        <p:spPr bwMode="auto">
          <a:xfrm>
            <a:off x="557213" y="2386013"/>
            <a:ext cx="1249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i="1" dirty="0">
                <a:solidFill>
                  <a:srgbClr val="CC0066"/>
                </a:solidFill>
                <a:latin typeface="Times New Roman" panose="02020603050405020304" pitchFamily="18" charset="0"/>
              </a:rPr>
              <a:t>C</a:t>
            </a:r>
            <a:r>
              <a:rPr lang="en-US" sz="2800" b="1" dirty="0">
                <a:solidFill>
                  <a:srgbClr val="CC0066"/>
                </a:solidFill>
              </a:rPr>
              <a:t>=2π</a:t>
            </a:r>
            <a:r>
              <a:rPr lang="en-US" sz="2800" b="1" i="1" dirty="0">
                <a:solidFill>
                  <a:srgbClr val="CC0066"/>
                </a:solidFill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306186" name="TextBox 18"/>
          <p:cNvSpPr txBox="1">
            <a:spLocks noChangeArrowheads="1"/>
          </p:cNvSpPr>
          <p:nvPr/>
        </p:nvSpPr>
        <p:spPr bwMode="auto">
          <a:xfrm>
            <a:off x="2124075" y="2386013"/>
            <a:ext cx="6759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是</a:t>
            </a:r>
            <a:r>
              <a:rPr lang="en-US" sz="2800" b="1" i="1" dirty="0">
                <a:solidFill>
                  <a:srgbClr val="FF00FF"/>
                </a:solidFill>
                <a:latin typeface="Times New Roman" panose="02020603050405020304" pitchFamily="18" charset="0"/>
              </a:rPr>
              <a:t>r</a:t>
            </a:r>
            <a:r>
              <a:rPr lang="zh-CN" altLang="en-US" sz="2800" b="1" dirty="0">
                <a:solidFill>
                  <a:srgbClr val="FF00FF"/>
                </a:solidFill>
              </a:rPr>
              <a:t>的</a:t>
            </a:r>
            <a:r>
              <a:rPr lang="zh-CN" altLang="en-US" sz="28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一次函数，也是正</a:t>
            </a:r>
            <a:r>
              <a:rPr lang="zh-CN" altLang="en-US" sz="2800" b="1" dirty="0">
                <a:solidFill>
                  <a:srgbClr val="FF00FF"/>
                </a:solidFill>
              </a:rPr>
              <a:t>比例函数，</a:t>
            </a:r>
            <a:r>
              <a:rPr lang="en-US" sz="28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k</a:t>
            </a:r>
            <a:r>
              <a:rPr lang="en-US" sz="2800" b="1" dirty="0">
                <a:solidFill>
                  <a:srgbClr val="FF00FF"/>
                </a:solidFill>
              </a:rPr>
              <a:t>=2</a:t>
            </a:r>
            <a:r>
              <a:rPr lang="en-US" sz="2800" b="1" i="1" dirty="0">
                <a:solidFill>
                  <a:srgbClr val="0033CC"/>
                </a:solidFill>
                <a:latin typeface="Times New Roman" panose="02020603050405020304" pitchFamily="18" charset="0"/>
              </a:rPr>
              <a:t>π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6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6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6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6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6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81" grpId="0" autoUpdateAnimBg="0"/>
      <p:bldP spid="306182" grpId="0" autoUpdateAnimBg="0"/>
      <p:bldP spid="306185" grpId="0" autoUpdateAnimBg="0"/>
      <p:bldP spid="30618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4441825" y="3658394"/>
            <a:ext cx="1841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endParaRPr lang="zh-CN" altLang="en-US" sz="4800">
              <a:solidFill>
                <a:schemeClr val="tx2"/>
              </a:solidFill>
              <a:latin typeface="Arial Narrow" panose="020B0606020202030204" pitchFamily="34" charset="0"/>
            </a:endParaRPr>
          </a:p>
        </p:txBody>
      </p:sp>
      <p:sp>
        <p:nvSpPr>
          <p:cNvPr id="307203" name="Rectangle 3"/>
          <p:cNvSpPr>
            <a:spLocks noChangeArrowheads="1"/>
          </p:cNvSpPr>
          <p:nvPr/>
        </p:nvSpPr>
        <p:spPr bwMode="auto">
          <a:xfrm>
            <a:off x="190500" y="640556"/>
            <a:ext cx="2478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</a:t>
            </a:r>
            <a:r>
              <a:rPr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填空：</a:t>
            </a:r>
          </a:p>
        </p:txBody>
      </p:sp>
      <p:sp>
        <p:nvSpPr>
          <p:cNvPr id="307204" name="Rectangle 4"/>
          <p:cNvSpPr>
            <a:spLocks noChangeArrowheads="1"/>
          </p:cNvSpPr>
          <p:nvPr/>
        </p:nvSpPr>
        <p:spPr bwMode="auto">
          <a:xfrm>
            <a:off x="190500" y="2712244"/>
            <a:ext cx="8915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</a:rPr>
              <a:t>②若</a:t>
            </a:r>
            <a:r>
              <a:rPr lang="en-US" sz="3200" b="1" dirty="0">
                <a:latin typeface="Times New Roman" panose="02020603050405020304" pitchFamily="18" charset="0"/>
              </a:rPr>
              <a:t>x=5,y=1</a:t>
            </a:r>
            <a:r>
              <a:rPr lang="zh-CN" altLang="en-US" sz="3200" b="1" dirty="0">
                <a:latin typeface="Times New Roman" panose="02020603050405020304" pitchFamily="18" charset="0"/>
              </a:rPr>
              <a:t>，则函数关系式 </a:t>
            </a:r>
            <a:r>
              <a:rPr lang="zh-CN" altLang="en-US" sz="3200" b="1" u="sng" dirty="0">
                <a:latin typeface="Times New Roman" panose="02020603050405020304" pitchFamily="18" charset="0"/>
              </a:rPr>
              <a:t>  </a:t>
            </a:r>
            <a:r>
              <a:rPr lang="zh-CN" altLang="en-US" sz="32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        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</p:txBody>
      </p:sp>
      <p:grpSp>
        <p:nvGrpSpPr>
          <p:cNvPr id="307205" name="Group 5"/>
          <p:cNvGrpSpPr/>
          <p:nvPr/>
        </p:nvGrpSpPr>
        <p:grpSpPr bwMode="auto">
          <a:xfrm>
            <a:off x="95250" y="1631156"/>
            <a:ext cx="8843963" cy="927100"/>
            <a:chOff x="0" y="0"/>
            <a:chExt cx="5571" cy="584"/>
          </a:xfrm>
        </p:grpSpPr>
        <p:graphicFrame>
          <p:nvGraphicFramePr>
            <p:cNvPr id="307206" name="Object 6"/>
            <p:cNvGraphicFramePr>
              <a:graphicFrameLocks noChangeAspect="1"/>
            </p:cNvGraphicFramePr>
            <p:nvPr/>
          </p:nvGraphicFramePr>
          <p:xfrm>
            <a:off x="1980" y="0"/>
            <a:ext cx="460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30" r:id="rId3" imgW="241300" imgH="394335" progId="Equation.DSMT4">
                    <p:embed/>
                  </p:oleObj>
                </mc:Choice>
                <mc:Fallback>
                  <p:oleObj r:id="rId3" imgW="241300" imgH="394335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0" y="0"/>
                          <a:ext cx="460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07" name="Text Box 10"/>
            <p:cNvSpPr txBox="1">
              <a:spLocks noChangeArrowheads="1"/>
            </p:cNvSpPr>
            <p:nvPr/>
          </p:nvSpPr>
          <p:spPr bwMode="auto">
            <a:xfrm>
              <a:off x="0" y="144"/>
              <a:ext cx="55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200" b="1" dirty="0">
                  <a:latin typeface="Times New Roman" panose="02020603050405020304" pitchFamily="18" charset="0"/>
                </a:rPr>
                <a:t>①若比例系数为        </a:t>
              </a:r>
              <a:r>
                <a:rPr lang="en-US" sz="3200" b="1" dirty="0">
                  <a:latin typeface="Times New Roman" panose="02020603050405020304" pitchFamily="18" charset="0"/>
                </a:rPr>
                <a:t>, </a:t>
              </a:r>
              <a:r>
                <a:rPr lang="zh-CN" altLang="en-US" sz="3200" b="1" dirty="0">
                  <a:latin typeface="Times New Roman" panose="02020603050405020304" pitchFamily="18" charset="0"/>
                </a:rPr>
                <a:t>则函数关系式为</a:t>
              </a:r>
              <a:r>
                <a:rPr lang="zh-CN" altLang="en-US" sz="3200" b="1" u="sng" dirty="0">
                  <a:latin typeface="Times New Roman" panose="02020603050405020304" pitchFamily="18" charset="0"/>
                </a:rPr>
                <a:t>               </a:t>
              </a:r>
              <a:r>
                <a:rPr lang="zh-CN" altLang="en-US" sz="3200" b="1" dirty="0">
                  <a:latin typeface="Times New Roman" panose="02020603050405020304" pitchFamily="18" charset="0"/>
                </a:rPr>
                <a:t>；</a:t>
              </a:r>
            </a:p>
          </p:txBody>
        </p:sp>
      </p:grpSp>
      <p:sp>
        <p:nvSpPr>
          <p:cNvPr id="307208" name="Text Box 17"/>
          <p:cNvSpPr txBox="1">
            <a:spLocks noChangeArrowheads="1"/>
          </p:cNvSpPr>
          <p:nvPr/>
        </p:nvSpPr>
        <p:spPr bwMode="auto">
          <a:xfrm>
            <a:off x="266700" y="3963194"/>
            <a:ext cx="88392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endParaRPr lang="zh-CN" altLang="en-US" sz="3200" b="1">
              <a:latin typeface="Times New Roman" panose="02020603050405020304" pitchFamily="18" charset="0"/>
            </a:endParaRPr>
          </a:p>
          <a:p>
            <a:pPr eaLnBrk="0" hangingPunct="0"/>
            <a:endParaRPr lang="zh-CN" altLang="en-US" sz="3200" b="1">
              <a:latin typeface="Times New Roman" panose="02020603050405020304" pitchFamily="18" charset="0"/>
            </a:endParaRPr>
          </a:p>
          <a:p>
            <a:pPr eaLnBrk="0" hangingPunct="0"/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endParaRPr lang="zh-CN" altLang="en-US">
              <a:ea typeface="华文新魏" panose="02010800040101010101" pitchFamily="2" charset="-122"/>
            </a:endParaRPr>
          </a:p>
        </p:txBody>
      </p:sp>
      <p:sp>
        <p:nvSpPr>
          <p:cNvPr id="307209" name="Text Box 18"/>
          <p:cNvSpPr txBox="1">
            <a:spLocks noChangeArrowheads="1"/>
          </p:cNvSpPr>
          <p:nvPr/>
        </p:nvSpPr>
        <p:spPr bwMode="auto">
          <a:xfrm>
            <a:off x="1077913" y="3782219"/>
            <a:ext cx="51323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）</a:t>
            </a:r>
            <a:r>
              <a:rPr lang="zh-CN" altLang="en-US" sz="3200" b="1" dirty="0">
                <a:latin typeface="Times New Roman" panose="02020603050405020304" pitchFamily="18" charset="0"/>
              </a:rPr>
              <a:t>已知函数</a:t>
            </a:r>
            <a:r>
              <a:rPr lang="en-US" sz="3200" b="1" dirty="0">
                <a:latin typeface="Times New Roman" panose="02020603050405020304" pitchFamily="18" charset="0"/>
              </a:rPr>
              <a:t>y=(m-3)x</a:t>
            </a:r>
            <a:r>
              <a:rPr lang="en-US" sz="3200" b="1" baseline="30000" dirty="0">
                <a:latin typeface="Times New Roman" panose="02020603050405020304" pitchFamily="18" charset="0"/>
              </a:rPr>
              <a:t>m-1</a:t>
            </a:r>
            <a:r>
              <a:rPr lang="zh-CN" altLang="en-US" sz="3200" b="1" baseline="30000" dirty="0"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307210" name="Text Box 19"/>
          <p:cNvSpPr txBox="1">
            <a:spLocks noChangeArrowheads="1"/>
          </p:cNvSpPr>
          <p:nvPr/>
        </p:nvSpPr>
        <p:spPr bwMode="auto">
          <a:xfrm>
            <a:off x="501650" y="4645819"/>
            <a:ext cx="6635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zh-CN" altLang="en-US" sz="3200" b="1" dirty="0">
                <a:latin typeface="Times New Roman" panose="02020603050405020304" pitchFamily="18" charset="0"/>
              </a:rPr>
              <a:t>当</a:t>
            </a:r>
            <a:r>
              <a:rPr lang="en-US" sz="3200" b="1" dirty="0">
                <a:latin typeface="Times New Roman" panose="02020603050405020304" pitchFamily="18" charset="0"/>
              </a:rPr>
              <a:t>m </a:t>
            </a:r>
            <a:r>
              <a:rPr lang="en-US" sz="3200" b="1" u="sng" dirty="0">
                <a:latin typeface="Times New Roman" panose="02020603050405020304" pitchFamily="18" charset="0"/>
              </a:rPr>
              <a:t>          </a:t>
            </a:r>
            <a:r>
              <a:rPr lang="en-US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时，</a:t>
            </a:r>
            <a:r>
              <a:rPr lang="en-US" sz="3200" b="1" dirty="0">
                <a:latin typeface="Times New Roman" panose="02020603050405020304" pitchFamily="18" charset="0"/>
              </a:rPr>
              <a:t>y</a:t>
            </a:r>
            <a:r>
              <a:rPr lang="zh-CN" altLang="en-US" sz="3200" b="1" dirty="0">
                <a:latin typeface="Times New Roman" panose="02020603050405020304" pitchFamily="18" charset="0"/>
              </a:rPr>
              <a:t>是</a:t>
            </a:r>
            <a:r>
              <a:rPr lang="en-US" sz="3200" b="1" dirty="0">
                <a:latin typeface="Times New Roman" panose="02020603050405020304" pitchFamily="18" charset="0"/>
              </a:rPr>
              <a:t>x</a:t>
            </a:r>
            <a:r>
              <a:rPr lang="zh-CN" altLang="en-US" sz="3200" b="1" dirty="0">
                <a:latin typeface="Times New Roman" panose="02020603050405020304" pitchFamily="18" charset="0"/>
              </a:rPr>
              <a:t>的正比例函数；</a:t>
            </a:r>
            <a:endParaRPr lang="zh-CN" altLang="en-US" dirty="0">
              <a:ea typeface="华文新魏" panose="02010800040101010101" pitchFamily="2" charset="-122"/>
            </a:endParaRPr>
          </a:p>
        </p:txBody>
      </p:sp>
      <p:sp>
        <p:nvSpPr>
          <p:cNvPr id="307211" name="Text Box 20"/>
          <p:cNvSpPr txBox="1">
            <a:spLocks noChangeArrowheads="1"/>
          </p:cNvSpPr>
          <p:nvPr/>
        </p:nvSpPr>
        <p:spPr bwMode="auto">
          <a:xfrm>
            <a:off x="1509713" y="4861719"/>
            <a:ext cx="590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>
                <a:solidFill>
                  <a:srgbClr val="FF0000"/>
                </a:solidFill>
                <a:ea typeface="华文新魏" panose="02010800040101010101" pitchFamily="2" charset="-122"/>
              </a:rPr>
              <a:t>=2</a:t>
            </a:r>
          </a:p>
        </p:txBody>
      </p:sp>
      <p:sp>
        <p:nvSpPr>
          <p:cNvPr id="307212" name="Text Box 22"/>
          <p:cNvSpPr txBox="1">
            <a:spLocks noChangeArrowheads="1"/>
          </p:cNvSpPr>
          <p:nvPr/>
        </p:nvSpPr>
        <p:spPr bwMode="auto">
          <a:xfrm>
            <a:off x="365125" y="6270625"/>
            <a:ext cx="2454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307213" name="Text Box 27"/>
          <p:cNvSpPr txBox="1">
            <a:spLocks noChangeArrowheads="1"/>
          </p:cNvSpPr>
          <p:nvPr/>
        </p:nvSpPr>
        <p:spPr bwMode="auto">
          <a:xfrm>
            <a:off x="1941513" y="900906"/>
            <a:ext cx="65516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3200" b="1" dirty="0">
                <a:latin typeface="Times New Roman" panose="02020603050405020304" pitchFamily="18" charset="0"/>
              </a:rPr>
              <a:t>正比例函数</a:t>
            </a:r>
            <a:r>
              <a:rPr lang="en-US" sz="3200" b="1" dirty="0">
                <a:latin typeface="Times New Roman" panose="02020603050405020304" pitchFamily="18" charset="0"/>
              </a:rPr>
              <a:t>y=</a:t>
            </a:r>
            <a:r>
              <a:rPr lang="en-US" sz="3200" b="1" dirty="0" err="1">
                <a:latin typeface="Times New Roman" panose="02020603050405020304" pitchFamily="18" charset="0"/>
              </a:rPr>
              <a:t>kx</a:t>
            </a:r>
            <a:r>
              <a:rPr lang="en-US" sz="3200" b="1" dirty="0">
                <a:latin typeface="Times New Roman" panose="02020603050405020304" pitchFamily="18" charset="0"/>
              </a:rPr>
              <a:t>(k≠0)</a:t>
            </a:r>
          </a:p>
        </p:txBody>
      </p:sp>
      <p:graphicFrame>
        <p:nvGraphicFramePr>
          <p:cNvPr id="307214" name="Object 14"/>
          <p:cNvGraphicFramePr>
            <a:graphicFrameLocks noChangeAspect="1"/>
          </p:cNvGraphicFramePr>
          <p:nvPr/>
        </p:nvGraphicFramePr>
        <p:xfrm>
          <a:off x="5605463" y="2569369"/>
          <a:ext cx="10715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1" r:id="rId5" imgW="483235" imgH="394335" progId="Equation.DSMT4">
                  <p:embed/>
                </p:oleObj>
              </mc:Choice>
              <mc:Fallback>
                <p:oleObj r:id="rId5" imgW="483235" imgH="3943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2569369"/>
                        <a:ext cx="107156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15" name="Object 15"/>
          <p:cNvGraphicFramePr>
            <a:graphicFrameLocks noChangeAspect="1"/>
          </p:cNvGraphicFramePr>
          <p:nvPr/>
        </p:nvGraphicFramePr>
        <p:xfrm>
          <a:off x="6962775" y="1497806"/>
          <a:ext cx="12858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2" r:id="rId7" imgW="584200" imgH="393700" progId="Equation.DSMT4">
                  <p:embed/>
                </p:oleObj>
              </mc:Choice>
              <mc:Fallback>
                <p:oleObj r:id="rId7" imgW="584200" imgH="3937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2775" y="1497806"/>
                        <a:ext cx="12858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30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0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0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autoUpdateAnimBg="0"/>
      <p:bldP spid="307204" grpId="0" autoUpdateAnimBg="0"/>
      <p:bldP spid="307208" grpId="0" autoUpdateAnimBg="0"/>
      <p:bldP spid="307209" grpId="0" autoUpdateAnimBg="0"/>
      <p:bldP spid="307210" grpId="0" autoUpdateAnimBg="0"/>
      <p:bldP spid="307211" grpId="0" autoUpdateAnimBg="0"/>
      <p:bldP spid="307212" grpId="0" autoUpdateAnimBg="0"/>
      <p:bldP spid="30721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标题 1"/>
          <p:cNvSpPr>
            <a:spLocks noGrp="1"/>
          </p:cNvSpPr>
          <p:nvPr>
            <p:ph type="title" idx="4294967295"/>
          </p:nvPr>
        </p:nvSpPr>
        <p:spPr>
          <a:xfrm>
            <a:off x="0" y="1071563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3.</a:t>
            </a:r>
            <a:r>
              <a:rPr lang="zh-CN" altLang="en-US">
                <a:solidFill>
                  <a:srgbClr val="0000FF"/>
                </a:solidFill>
              </a:rPr>
              <a:t>已知函数</a:t>
            </a:r>
            <a:r>
              <a:rPr lang="en-US">
                <a:solidFill>
                  <a:srgbClr val="0000FF"/>
                </a:solidFill>
              </a:rPr>
              <a:t>y=kx+2,</a:t>
            </a:r>
            <a:r>
              <a:rPr lang="zh-CN" altLang="en-US">
                <a:solidFill>
                  <a:srgbClr val="0000FF"/>
                </a:solidFill>
              </a:rPr>
              <a:t>当</a:t>
            </a:r>
            <a:r>
              <a:rPr lang="en-US">
                <a:solidFill>
                  <a:srgbClr val="0000FF"/>
                </a:solidFill>
              </a:rPr>
              <a:t>x=2</a:t>
            </a:r>
            <a:r>
              <a:rPr lang="zh-CN" altLang="en-US">
                <a:solidFill>
                  <a:srgbClr val="0000FF"/>
                </a:solidFill>
              </a:rPr>
              <a:t>时，</a:t>
            </a:r>
            <a:r>
              <a:rPr lang="en-US">
                <a:solidFill>
                  <a:srgbClr val="0000FF"/>
                </a:solidFill>
              </a:rPr>
              <a:t>y</a:t>
            </a:r>
            <a:r>
              <a:rPr lang="zh-CN" altLang="en-US">
                <a:solidFill>
                  <a:srgbClr val="0000FF"/>
                </a:solidFill>
              </a:rPr>
              <a:t>值为</a:t>
            </a:r>
            <a:r>
              <a:rPr lang="en-US">
                <a:solidFill>
                  <a:srgbClr val="0000FF"/>
                </a:solidFill>
              </a:rPr>
              <a:t>4</a:t>
            </a:r>
            <a:r>
              <a:rPr lang="zh-CN" altLang="en-US">
                <a:solidFill>
                  <a:srgbClr val="0000FF"/>
                </a:solidFill>
              </a:rPr>
              <a:t>，求</a:t>
            </a:r>
            <a:r>
              <a:rPr lang="en-US">
                <a:solidFill>
                  <a:srgbClr val="0000FF"/>
                </a:solidFill>
              </a:rPr>
              <a:t>k</a:t>
            </a:r>
            <a:r>
              <a:rPr lang="zh-CN" altLang="en-US">
                <a:solidFill>
                  <a:srgbClr val="0000FF"/>
                </a:solidFill>
              </a:rPr>
              <a:t>的值。</a:t>
            </a:r>
          </a:p>
        </p:txBody>
      </p:sp>
      <p:sp>
        <p:nvSpPr>
          <p:cNvPr id="308227" name="内容占位符 2"/>
          <p:cNvSpPr>
            <a:spLocks noGrp="1"/>
          </p:cNvSpPr>
          <p:nvPr>
            <p:ph idx="4294967295"/>
          </p:nvPr>
        </p:nvSpPr>
        <p:spPr>
          <a:xfrm>
            <a:off x="0" y="2357438"/>
            <a:ext cx="5643563" cy="411480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解：把</a:t>
            </a:r>
            <a:r>
              <a:rPr lang="en-US" sz="4000" b="1" dirty="0">
                <a:solidFill>
                  <a:srgbClr val="FF0000"/>
                </a:solidFill>
              </a:rPr>
              <a:t>x=2,y=4</a:t>
            </a:r>
            <a:r>
              <a:rPr lang="zh-CN" altLang="en-US" sz="4000" b="1" dirty="0">
                <a:solidFill>
                  <a:srgbClr val="FF0000"/>
                </a:solidFill>
              </a:rPr>
              <a:t>代入，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en-US" sz="4400" dirty="0">
                <a:solidFill>
                  <a:srgbClr val="0000FF"/>
                </a:solidFill>
              </a:rPr>
              <a:t>              </a:t>
            </a:r>
            <a:r>
              <a:rPr lang="en-US" sz="4400" dirty="0">
                <a:solidFill>
                  <a:srgbClr val="FF0000"/>
                </a:solidFill>
              </a:rPr>
              <a:t>y=kx+2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 algn="just">
              <a:buFontTx/>
              <a:buNone/>
            </a:pPr>
            <a:r>
              <a:rPr lang="en-US" sz="4000" b="1" dirty="0">
                <a:solidFill>
                  <a:srgbClr val="FF0000"/>
                </a:solidFill>
              </a:rPr>
              <a:t>               </a:t>
            </a:r>
            <a:r>
              <a:rPr lang="zh-CN" altLang="en-US" sz="4000" b="1" dirty="0">
                <a:solidFill>
                  <a:srgbClr val="FF0000"/>
                </a:solidFill>
              </a:rPr>
              <a:t>得，</a:t>
            </a:r>
            <a:r>
              <a:rPr lang="en-US" sz="4000" b="1" dirty="0">
                <a:solidFill>
                  <a:srgbClr val="FF0000"/>
                </a:solidFill>
              </a:rPr>
              <a:t>4=2k+2,</a:t>
            </a:r>
          </a:p>
          <a:p>
            <a:pPr marL="0" indent="0" algn="just">
              <a:buFontTx/>
              <a:buNone/>
            </a:pPr>
            <a:r>
              <a:rPr lang="en-US" sz="4000" b="1" dirty="0">
                <a:solidFill>
                  <a:srgbClr val="FF0000"/>
                </a:solidFill>
              </a:rPr>
              <a:t>                     k=1.</a:t>
            </a:r>
          </a:p>
          <a:p>
            <a:pPr marL="0" indent="0" algn="just"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               所以，</a:t>
            </a:r>
            <a:r>
              <a:rPr lang="en-US" sz="4000" b="1" dirty="0">
                <a:solidFill>
                  <a:srgbClr val="FF0000"/>
                </a:solidFill>
              </a:rPr>
              <a:t> k=1.</a:t>
            </a:r>
            <a:endParaRPr lang="zh-CN" altLang="en-US" sz="6000" b="1" dirty="0">
              <a:solidFill>
                <a:srgbClr val="FF0000"/>
              </a:solidFill>
            </a:endParaRPr>
          </a:p>
        </p:txBody>
      </p:sp>
      <p:pic>
        <p:nvPicPr>
          <p:cNvPr id="3082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6021388"/>
            <a:ext cx="6889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29" name="标题 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8912225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0818" name="标题 1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0" y="-26988"/>
            <a:ext cx="4440238" cy="1527176"/>
          </a:xfrm>
        </p:spPr>
      </p:pic>
      <p:pic>
        <p:nvPicPr>
          <p:cNvPr id="290821" name="Picture 6" descr="C:\Documents and Settings\Administrator\桌面\01300000329092125026655506557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4859338" y="1557338"/>
            <a:ext cx="4284662" cy="4967287"/>
          </a:xfrm>
          <a:noFill/>
        </p:spPr>
      </p:pic>
      <p:sp>
        <p:nvSpPr>
          <p:cNvPr id="290819" name="TextBox 5"/>
          <p:cNvSpPr txBox="1">
            <a:spLocks noChangeArrowheads="1"/>
          </p:cNvSpPr>
          <p:nvPr/>
        </p:nvSpPr>
        <p:spPr bwMode="auto">
          <a:xfrm>
            <a:off x="1258888" y="5373688"/>
            <a:ext cx="25860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i="1">
                <a:solidFill>
                  <a:srgbClr val="FC2514"/>
                </a:solidFill>
                <a:latin typeface="Times New Roman" panose="02020603050405020304" pitchFamily="18" charset="0"/>
              </a:rPr>
              <a:t>S</a:t>
            </a:r>
            <a:r>
              <a:rPr lang="en-US" sz="4000">
                <a:solidFill>
                  <a:srgbClr val="FC2514"/>
                </a:solidFill>
              </a:rPr>
              <a:t>=10+300</a:t>
            </a:r>
            <a:r>
              <a:rPr lang="en-US" sz="4000">
                <a:solidFill>
                  <a:srgbClr val="FC2514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290820" name="矩形 2"/>
          <p:cNvSpPr>
            <a:spLocks noChangeArrowheads="1"/>
          </p:cNvSpPr>
          <p:nvPr/>
        </p:nvSpPr>
        <p:spPr bwMode="auto">
          <a:xfrm>
            <a:off x="179388" y="1700213"/>
            <a:ext cx="45720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　　一列高铁列车自北京站出发，运行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10km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后，便以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300km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∕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的速度匀速行驶。如果从运行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10km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后开始计时，你能写出该列车离开浦东机场站的距离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（单位：米）与时间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（单位：秒）之间的函数 关系式吗？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autoUpdateAnimBg="0"/>
      <p:bldP spid="29082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75928"/>
            <a:ext cx="83820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1</a:t>
            </a:r>
            <a:r>
              <a:rPr lang="zh-CN" altLang="en-US" sz="2800" b="1" dirty="0"/>
              <a:t>、今有小李带</a:t>
            </a:r>
            <a:r>
              <a:rPr lang="en-US" sz="2800" b="1" dirty="0"/>
              <a:t>50</a:t>
            </a:r>
            <a:r>
              <a:rPr lang="zh-CN" altLang="en-US" sz="2800" b="1" dirty="0"/>
              <a:t>元去买笔记本，已知笔记本每本售价</a:t>
            </a:r>
            <a:r>
              <a:rPr lang="en-US" sz="2800" b="1" dirty="0"/>
              <a:t>3</a:t>
            </a:r>
            <a:r>
              <a:rPr lang="zh-CN" altLang="en-US" sz="2800" b="1" dirty="0"/>
              <a:t>元，小李剩下的钱</a:t>
            </a:r>
            <a:r>
              <a:rPr lang="en-US" sz="2800" b="1" dirty="0"/>
              <a:t>Y</a:t>
            </a:r>
            <a:r>
              <a:rPr lang="zh-CN" altLang="en-US" sz="2800" b="1" dirty="0"/>
              <a:t>（元）与买笔记本的数量</a:t>
            </a:r>
            <a:r>
              <a:rPr lang="en-US" sz="2800" b="1" dirty="0"/>
              <a:t>X</a:t>
            </a:r>
            <a:r>
              <a:rPr lang="zh-CN" altLang="en-US" sz="2800" b="1" dirty="0"/>
              <a:t>（本）之间的函数关系式为</a:t>
            </a:r>
            <a:r>
              <a:rPr lang="zh-CN" altLang="en-US" sz="2800" b="1" u="sng" dirty="0"/>
              <a:t>　　　　　　</a:t>
            </a:r>
            <a:r>
              <a:rPr lang="zh-CN" altLang="en-US" sz="2800" b="1" dirty="0"/>
              <a:t>。</a:t>
            </a:r>
          </a:p>
          <a:p>
            <a:pPr>
              <a:buFontTx/>
              <a:buNone/>
            </a:pPr>
            <a:r>
              <a:rPr lang="en-US" sz="2800" b="1" dirty="0"/>
              <a:t>2.</a:t>
            </a:r>
            <a:r>
              <a:rPr lang="zh-CN" altLang="en-US" sz="2800" b="1" dirty="0"/>
              <a:t>小张准备将平时的零用钱节约一些储存起来，他已存有</a:t>
            </a:r>
            <a:r>
              <a:rPr lang="en-US" sz="2800" b="1" dirty="0"/>
              <a:t>60</a:t>
            </a:r>
            <a:r>
              <a:rPr lang="zh-CN" altLang="en-US" sz="2800" b="1" dirty="0"/>
              <a:t>元，从现在起每个月节存</a:t>
            </a:r>
            <a:r>
              <a:rPr lang="en-US" sz="2800" b="1" dirty="0"/>
              <a:t>12</a:t>
            </a:r>
            <a:r>
              <a:rPr lang="zh-CN" altLang="en-US" sz="2800" b="1" dirty="0"/>
              <a:t>元。试写出小张的存款</a:t>
            </a:r>
            <a:r>
              <a:rPr lang="en-US" sz="2800" b="1" dirty="0"/>
              <a:t>Y(</a:t>
            </a:r>
            <a:r>
              <a:rPr lang="zh-CN" altLang="en-US" sz="2800" b="1" dirty="0"/>
              <a:t>元</a:t>
            </a:r>
            <a:r>
              <a:rPr lang="en-US" sz="2800" b="1" dirty="0"/>
              <a:t>)</a:t>
            </a:r>
            <a:r>
              <a:rPr lang="zh-CN" altLang="en-US" sz="2800" b="1" dirty="0"/>
              <a:t>与从现在开始的月份数</a:t>
            </a:r>
            <a:r>
              <a:rPr lang="en-US" sz="2800" b="1" dirty="0"/>
              <a:t>X</a:t>
            </a:r>
            <a:r>
              <a:rPr lang="zh-CN" altLang="en-US" sz="2800" b="1" dirty="0"/>
              <a:t>之间的函数关系式</a:t>
            </a:r>
            <a:r>
              <a:rPr lang="zh-CN" altLang="en-US" sz="2800" b="1" u="sng" dirty="0"/>
              <a:t>　　　　　　　　　</a:t>
            </a:r>
            <a:r>
              <a:rPr lang="zh-CN" altLang="en-US" sz="2800" b="1" dirty="0"/>
              <a:t>。</a:t>
            </a:r>
          </a:p>
          <a:p>
            <a:pPr>
              <a:buFontTx/>
              <a:buNone/>
            </a:pPr>
            <a:r>
              <a:rPr lang="en-US" sz="2800" b="1" dirty="0"/>
              <a:t>3.</a:t>
            </a:r>
            <a:r>
              <a:rPr lang="zh-CN" altLang="en-US" sz="2800" b="1" dirty="0"/>
              <a:t>某同学的家离学校</a:t>
            </a:r>
            <a:r>
              <a:rPr lang="en-US" sz="2800" b="1" dirty="0"/>
              <a:t>2000</a:t>
            </a:r>
            <a:r>
              <a:rPr lang="zh-CN" altLang="en-US" sz="2800" b="1" dirty="0"/>
              <a:t>米，骑自行车返校时他每分钟行驶</a:t>
            </a:r>
            <a:r>
              <a:rPr lang="en-US" sz="2800" b="1" dirty="0"/>
              <a:t>200</a:t>
            </a:r>
            <a:r>
              <a:rPr lang="zh-CN" altLang="en-US" sz="2800" b="1" dirty="0"/>
              <a:t>米。他骑车所用的时间</a:t>
            </a:r>
            <a:r>
              <a:rPr lang="en-US" sz="2800" b="1" dirty="0"/>
              <a:t>X(</a:t>
            </a:r>
            <a:r>
              <a:rPr lang="zh-CN" altLang="en-US" sz="2800" b="1" dirty="0"/>
              <a:t>分钟</a:t>
            </a:r>
            <a:r>
              <a:rPr lang="en-US" sz="2800" b="1" dirty="0"/>
              <a:t>)</a:t>
            </a:r>
            <a:r>
              <a:rPr lang="zh-CN" altLang="en-US" sz="2800" b="1" dirty="0"/>
              <a:t>与剩下的路程</a:t>
            </a:r>
            <a:r>
              <a:rPr lang="en-US" sz="2800" b="1" dirty="0"/>
              <a:t>Y(</a:t>
            </a:r>
            <a:r>
              <a:rPr lang="zh-CN" altLang="en-US" sz="2800" b="1" dirty="0"/>
              <a:t>米</a:t>
            </a:r>
            <a:r>
              <a:rPr lang="en-US" sz="2800" b="1" dirty="0"/>
              <a:t>)</a:t>
            </a:r>
            <a:r>
              <a:rPr lang="zh-CN" altLang="en-US" sz="2800" b="1" dirty="0"/>
              <a:t>之间的函数关系式为</a:t>
            </a:r>
            <a:r>
              <a:rPr lang="zh-CN" altLang="en-US" u="sng" dirty="0"/>
              <a:t>　　　　　</a:t>
            </a:r>
            <a:r>
              <a:rPr lang="zh-CN" altLang="en-US" dirty="0"/>
              <a:t>。</a:t>
            </a:r>
          </a:p>
        </p:txBody>
      </p:sp>
      <p:sp>
        <p:nvSpPr>
          <p:cNvPr id="291843" name="Text Box 3"/>
          <p:cNvSpPr txBox="1">
            <a:spLocks noChangeArrowheads="1"/>
          </p:cNvSpPr>
          <p:nvPr/>
        </p:nvSpPr>
        <p:spPr bwMode="auto">
          <a:xfrm>
            <a:off x="5076825" y="2139528"/>
            <a:ext cx="2193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3300"/>
                </a:solidFill>
              </a:rPr>
              <a:t>y=50-3x</a:t>
            </a:r>
          </a:p>
        </p:txBody>
      </p:sp>
      <p:sp>
        <p:nvSpPr>
          <p:cNvPr id="291844" name="AutoShape 21" descr="羊皮纸"/>
          <p:cNvSpPr>
            <a:spLocks noChangeArrowheads="1"/>
          </p:cNvSpPr>
          <p:nvPr/>
        </p:nvSpPr>
        <p:spPr bwMode="auto">
          <a:xfrm>
            <a:off x="107950" y="188913"/>
            <a:ext cx="3241675" cy="649287"/>
          </a:xfrm>
          <a:prstGeom prst="homePlate">
            <a:avLst>
              <a:gd name="adj" fmla="val 124817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44450">
            <a:solidFill>
              <a:srgbClr val="0066FF"/>
            </a:solidFill>
            <a:beve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4400" dirty="0">
                <a:solidFill>
                  <a:srgbClr val="660066"/>
                </a:solidFill>
                <a:ea typeface="华文中宋" panose="02010600040101010101" pitchFamily="2" charset="-122"/>
              </a:rPr>
              <a:t>你会列吗？</a:t>
            </a:r>
          </a:p>
        </p:txBody>
      </p:sp>
      <p:pic>
        <p:nvPicPr>
          <p:cNvPr id="291845" name="Picture 8" descr="PE01561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75824" y="5589240"/>
            <a:ext cx="1800225" cy="12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91846" name="Text Box 6"/>
          <p:cNvSpPr txBox="1">
            <a:spLocks noChangeArrowheads="1"/>
          </p:cNvSpPr>
          <p:nvPr/>
        </p:nvSpPr>
        <p:spPr bwMode="auto">
          <a:xfrm>
            <a:off x="1908175" y="3868316"/>
            <a:ext cx="29178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</a:rPr>
              <a:t>y=60+12x</a:t>
            </a:r>
          </a:p>
        </p:txBody>
      </p:sp>
      <p:sp>
        <p:nvSpPr>
          <p:cNvPr id="291847" name="Line 91"/>
          <p:cNvSpPr>
            <a:spLocks noChangeShapeType="1"/>
          </p:cNvSpPr>
          <p:nvPr/>
        </p:nvSpPr>
        <p:spPr bwMode="auto">
          <a:xfrm>
            <a:off x="2628900" y="2212553"/>
            <a:ext cx="1223963" cy="0"/>
          </a:xfrm>
          <a:prstGeom prst="line">
            <a:avLst/>
          </a:prstGeom>
          <a:noFill/>
          <a:ln w="50800">
            <a:solidFill>
              <a:schemeClr val="hlink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48" name="Line 91"/>
          <p:cNvSpPr>
            <a:spLocks noChangeShapeType="1"/>
          </p:cNvSpPr>
          <p:nvPr/>
        </p:nvSpPr>
        <p:spPr bwMode="auto">
          <a:xfrm>
            <a:off x="7596188" y="5308178"/>
            <a:ext cx="936625" cy="0"/>
          </a:xfrm>
          <a:prstGeom prst="line">
            <a:avLst/>
          </a:prstGeom>
          <a:noFill/>
          <a:ln w="50800">
            <a:solidFill>
              <a:schemeClr val="hlink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1849" name="Text Box 9"/>
          <p:cNvSpPr txBox="1">
            <a:spLocks noChangeArrowheads="1"/>
          </p:cNvSpPr>
          <p:nvPr/>
        </p:nvSpPr>
        <p:spPr bwMode="auto">
          <a:xfrm>
            <a:off x="5436096" y="5229200"/>
            <a:ext cx="3170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3300"/>
                </a:solidFill>
                <a:sym typeface="Arial" panose="020B0604020202020204" pitchFamily="34" charset="0"/>
              </a:rPr>
              <a:t>y=2000-200x</a:t>
            </a:r>
          </a:p>
        </p:txBody>
      </p:sp>
      <p:sp>
        <p:nvSpPr>
          <p:cNvPr id="291850" name="Line 91"/>
          <p:cNvSpPr>
            <a:spLocks noChangeShapeType="1"/>
          </p:cNvSpPr>
          <p:nvPr/>
        </p:nvSpPr>
        <p:spPr bwMode="auto">
          <a:xfrm>
            <a:off x="3349625" y="3939753"/>
            <a:ext cx="3022600" cy="1588"/>
          </a:xfrm>
          <a:prstGeom prst="line">
            <a:avLst/>
          </a:prstGeom>
          <a:noFill/>
          <a:ln w="50800">
            <a:solidFill>
              <a:schemeClr val="hlink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1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9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9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1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9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bldLvl="0" autoUpdateAnimBg="0"/>
      <p:bldP spid="291846" grpId="0" bldLvl="0" autoUpdateAnimBg="0"/>
      <p:bldP spid="291847" grpId="0" animBg="1"/>
      <p:bldP spid="291848" grpId="0" animBg="1"/>
      <p:bldP spid="291849" grpId="0" bldLvl="0" autoUpdateAnimBg="0"/>
      <p:bldP spid="2918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7" name="Text Box 4"/>
          <p:cNvSpPr txBox="1">
            <a:spLocks noChangeArrowheads="1"/>
          </p:cNvSpPr>
          <p:nvPr/>
        </p:nvSpPr>
        <p:spPr bwMode="auto">
          <a:xfrm>
            <a:off x="250825" y="2781300"/>
            <a:ext cx="8305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   </a:t>
            </a:r>
            <a:endParaRPr lang="zh-CN" altLang="en-US" sz="3200" b="1" dirty="0"/>
          </a:p>
          <a:p>
            <a:pPr>
              <a:spcBef>
                <a:spcPct val="50000"/>
              </a:spcBef>
            </a:pPr>
            <a:r>
              <a:rPr lang="en-US" sz="3200" b="1" dirty="0"/>
              <a:t>1.</a:t>
            </a:r>
            <a:r>
              <a:rPr lang="zh-CN" altLang="en-US" sz="2800" b="1" dirty="0"/>
              <a:t>这些函数都有</a:t>
            </a:r>
            <a:r>
              <a:rPr lang="en-US" sz="2800" b="1" dirty="0"/>
              <a:t>____</a:t>
            </a:r>
            <a:r>
              <a:rPr lang="zh-CN" altLang="en-US" sz="2800" b="1" dirty="0"/>
              <a:t>个变量，自变量的次数都为</a:t>
            </a:r>
            <a:r>
              <a:rPr lang="en-US" sz="2800" b="1" dirty="0"/>
              <a:t>___</a:t>
            </a:r>
            <a:r>
              <a:rPr lang="zh-CN" altLang="en-US" sz="2800" b="1" dirty="0"/>
              <a:t>，自变量的系数</a:t>
            </a:r>
            <a:r>
              <a:rPr lang="en-US" sz="2800" b="1" dirty="0"/>
              <a:t>_____0(</a:t>
            </a:r>
            <a:r>
              <a:rPr lang="zh-CN" altLang="en-US" sz="2800" b="1" dirty="0"/>
              <a:t>填</a:t>
            </a:r>
            <a:r>
              <a:rPr lang="en-US" sz="2800" b="1" dirty="0"/>
              <a:t>=, ≠)</a:t>
            </a:r>
            <a:r>
              <a:rPr lang="zh-CN" altLang="en-US" sz="2800" b="1" dirty="0"/>
              <a:t>。</a:t>
            </a:r>
          </a:p>
          <a:p>
            <a:pPr>
              <a:spcBef>
                <a:spcPct val="50000"/>
              </a:spcBef>
            </a:pPr>
            <a:r>
              <a:rPr lang="en-US" sz="2800" b="1" dirty="0"/>
              <a:t>2.</a:t>
            </a:r>
            <a:r>
              <a:rPr lang="zh-CN" altLang="en-US" sz="2800" b="1" dirty="0"/>
              <a:t>这些函数表达式都是自变量的 </a:t>
            </a:r>
            <a:r>
              <a:rPr lang="zh-CN" altLang="en-US" sz="2800" b="1" u="sng" dirty="0"/>
              <a:t>           </a:t>
            </a:r>
            <a:r>
              <a:rPr lang="zh-CN" altLang="en-US" sz="2800" b="1" dirty="0"/>
              <a:t>式，</a:t>
            </a:r>
            <a:endParaRPr lang="zh-CN" alt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 dirty="0"/>
              <a:t>它们的一般形式是</a:t>
            </a:r>
            <a:r>
              <a:rPr lang="en-US" sz="2800" b="1" dirty="0" smtClean="0"/>
              <a:t>___________</a:t>
            </a:r>
            <a:r>
              <a:rPr lang="zh-CN" altLang="en-US" sz="2800" b="1" dirty="0" smtClean="0"/>
              <a:t>。</a:t>
            </a:r>
            <a:endParaRPr lang="zh-CN" altLang="en-US" sz="2800" b="1" dirty="0"/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 flipH="1">
            <a:off x="323850" y="3929683"/>
            <a:ext cx="533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92869" name="Text Box 5"/>
          <p:cNvSpPr txBox="1">
            <a:spLocks noChangeArrowheads="1"/>
          </p:cNvSpPr>
          <p:nvPr/>
        </p:nvSpPr>
        <p:spPr bwMode="auto">
          <a:xfrm>
            <a:off x="3060700" y="3425626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92870" name="Text Box 6"/>
          <p:cNvSpPr txBox="1">
            <a:spLocks noChangeArrowheads="1"/>
          </p:cNvSpPr>
          <p:nvPr/>
        </p:nvSpPr>
        <p:spPr bwMode="auto">
          <a:xfrm>
            <a:off x="3347864" y="5091906"/>
            <a:ext cx="187215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0000"/>
                </a:solidFill>
              </a:rPr>
              <a:t>y=</a:t>
            </a:r>
            <a:r>
              <a:rPr lang="en-US" sz="3600" b="1" dirty="0" err="1">
                <a:solidFill>
                  <a:srgbClr val="FF0000"/>
                </a:solidFill>
              </a:rPr>
              <a:t>kx+b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92871" name="Text Box 7"/>
          <p:cNvSpPr txBox="1">
            <a:spLocks noChangeArrowheads="1"/>
          </p:cNvSpPr>
          <p:nvPr/>
        </p:nvSpPr>
        <p:spPr bwMode="auto">
          <a:xfrm>
            <a:off x="3563938" y="3807445"/>
            <a:ext cx="64802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FF0000"/>
                </a:solidFill>
              </a:rPr>
              <a:t>≠</a:t>
            </a:r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>
            <a:off x="3563938" y="1967483"/>
            <a:ext cx="21547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(</a:t>
            </a:r>
            <a:r>
              <a:rPr lang="zh-CN" altLang="en-US" sz="3200" dirty="0" smtClean="0">
                <a:solidFill>
                  <a:srgbClr val="FF3300"/>
                </a:solidFill>
                <a:sym typeface="Arial" panose="020B0604020202020204" pitchFamily="34" charset="0"/>
              </a:rPr>
              <a:t>2)y=50-3x</a:t>
            </a:r>
            <a:endParaRPr lang="zh-CN" altLang="en-US" sz="3200" dirty="0">
              <a:solidFill>
                <a:srgbClr val="FF3300"/>
              </a:solidFill>
              <a:sym typeface="Arial" panose="020B0604020202020204" pitchFamily="34" charset="0"/>
            </a:endParaRPr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5724525" y="1967483"/>
            <a:ext cx="24622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(3)y=60+12x</a:t>
            </a:r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611188" y="2759645"/>
            <a:ext cx="3171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(4)y=2000-200x</a:t>
            </a:r>
          </a:p>
        </p:txBody>
      </p:sp>
      <p:sp>
        <p:nvSpPr>
          <p:cNvPr id="292875" name="TextBox 5"/>
          <p:cNvSpPr txBox="1">
            <a:spLocks noChangeArrowheads="1"/>
          </p:cNvSpPr>
          <p:nvPr/>
        </p:nvSpPr>
        <p:spPr bwMode="auto">
          <a:xfrm>
            <a:off x="611188" y="1967483"/>
            <a:ext cx="26654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(1)</a:t>
            </a:r>
            <a:r>
              <a:rPr 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S=10+300t</a:t>
            </a:r>
          </a:p>
        </p:txBody>
      </p:sp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755650" y="1268760"/>
            <a:ext cx="58721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/>
              <a:t>观察六个函数关系式完成下列填空：</a:t>
            </a:r>
          </a:p>
        </p:txBody>
      </p:sp>
      <p:sp>
        <p:nvSpPr>
          <p:cNvPr id="292879" name="Text Box 15"/>
          <p:cNvSpPr txBox="1">
            <a:spLocks noChangeArrowheads="1"/>
          </p:cNvSpPr>
          <p:nvPr/>
        </p:nvSpPr>
        <p:spPr bwMode="auto">
          <a:xfrm>
            <a:off x="573308" y="730029"/>
            <a:ext cx="2233107" cy="39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观察与思考</a:t>
            </a:r>
          </a:p>
        </p:txBody>
      </p:sp>
      <p:sp>
        <p:nvSpPr>
          <p:cNvPr id="292880" name="Text Box 16"/>
          <p:cNvSpPr txBox="1">
            <a:spLocks noChangeArrowheads="1"/>
          </p:cNvSpPr>
          <p:nvPr/>
        </p:nvSpPr>
        <p:spPr bwMode="auto">
          <a:xfrm>
            <a:off x="5436096" y="4566072"/>
            <a:ext cx="893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</a:rPr>
              <a:t>一次</a:t>
            </a:r>
          </a:p>
        </p:txBody>
      </p:sp>
      <p:sp>
        <p:nvSpPr>
          <p:cNvPr id="292881" name="Text Box 17"/>
          <p:cNvSpPr txBox="1">
            <a:spLocks noChangeArrowheads="1"/>
          </p:cNvSpPr>
          <p:nvPr/>
        </p:nvSpPr>
        <p:spPr bwMode="auto">
          <a:xfrm>
            <a:off x="3708400" y="2759645"/>
            <a:ext cx="234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3300"/>
                </a:solidFill>
                <a:sym typeface="Arial" panose="020B0604020202020204" pitchFamily="34" charset="0"/>
              </a:rPr>
              <a:t>(5)y=-5x+2</a:t>
            </a:r>
          </a:p>
        </p:txBody>
      </p:sp>
      <p:graphicFrame>
        <p:nvGraphicFramePr>
          <p:cNvPr id="292882" name="Object 18"/>
          <p:cNvGraphicFramePr>
            <a:graphicFrameLocks noChangeAspect="1"/>
          </p:cNvGraphicFramePr>
          <p:nvPr/>
        </p:nvGraphicFramePr>
        <p:xfrm>
          <a:off x="5867400" y="2615183"/>
          <a:ext cx="19113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2889" r:id="rId3" imgW="838200" imgH="393700" progId="Equation.3">
                  <p:embed/>
                </p:oleObj>
              </mc:Choice>
              <mc:Fallback>
                <p:oleObj r:id="rId3" imgW="838200" imgH="3937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615183"/>
                        <a:ext cx="1911350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bevel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2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2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2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autoUpdateAnimBg="0"/>
      <p:bldP spid="292868" grpId="0" autoUpdateAnimBg="0"/>
      <p:bldP spid="292869" grpId="0" autoUpdateAnimBg="0"/>
      <p:bldP spid="292870" grpId="0" autoUpdateAnimBg="0"/>
      <p:bldP spid="292871" grpId="0" autoUpdateAnimBg="0"/>
      <p:bldP spid="29288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标题 1"/>
          <p:cNvSpPr>
            <a:spLocks noGrp="1"/>
          </p:cNvSpPr>
          <p:nvPr>
            <p:ph type="title" idx="4294967295"/>
          </p:nvPr>
        </p:nvSpPr>
        <p:spPr>
          <a:xfrm>
            <a:off x="3275856" y="914425"/>
            <a:ext cx="5286375" cy="7143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zh-CN" altLang="en-US" b="1" dirty="0">
                <a:solidFill>
                  <a:srgbClr val="FF3300"/>
                </a:solidFill>
                <a:ea typeface="楷体_GB2312" pitchFamily="49" charset="-122"/>
              </a:rPr>
              <a:t>一次函数的定义</a:t>
            </a:r>
            <a:endParaRPr lang="zh-CN" altLang="en-US" dirty="0"/>
          </a:p>
        </p:txBody>
      </p:sp>
      <p:sp>
        <p:nvSpPr>
          <p:cNvPr id="293891" name="内容占位符 2"/>
          <p:cNvSpPr>
            <a:spLocks noGrp="1"/>
          </p:cNvSpPr>
          <p:nvPr>
            <p:ph idx="4294967295"/>
          </p:nvPr>
        </p:nvSpPr>
        <p:spPr>
          <a:xfrm>
            <a:off x="0" y="1773932"/>
            <a:ext cx="9144000" cy="4031332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0033CC"/>
                </a:solidFill>
              </a:rPr>
              <a:t>形如</a:t>
            </a:r>
            <a:r>
              <a:rPr lang="en-US" sz="2800" b="1" dirty="0">
                <a:solidFill>
                  <a:srgbClr val="0033CC"/>
                </a:solidFill>
              </a:rPr>
              <a:t>y=</a:t>
            </a:r>
            <a:r>
              <a:rPr lang="en-US" sz="2800" b="1" dirty="0" err="1">
                <a:solidFill>
                  <a:srgbClr val="0033CC"/>
                </a:solidFill>
              </a:rPr>
              <a:t>k</a:t>
            </a:r>
            <a:r>
              <a:rPr lang="en-US" sz="2800" b="1" i="1" dirty="0" err="1">
                <a:solidFill>
                  <a:srgbClr val="0033CC"/>
                </a:solidFill>
              </a:rPr>
              <a:t>x+b</a:t>
            </a:r>
            <a:r>
              <a:rPr lang="zh-CN" altLang="en-US" sz="2800" b="1" dirty="0">
                <a:solidFill>
                  <a:srgbClr val="0033CC"/>
                </a:solidFill>
              </a:rPr>
              <a:t>（</a:t>
            </a:r>
            <a:r>
              <a:rPr lang="en-US" sz="2800" b="1" dirty="0" err="1">
                <a:solidFill>
                  <a:srgbClr val="0033CC"/>
                </a:solidFill>
              </a:rPr>
              <a:t>k,b</a:t>
            </a:r>
            <a:r>
              <a:rPr lang="zh-CN" altLang="en-US" sz="2800" b="1" dirty="0">
                <a:solidFill>
                  <a:srgbClr val="0033CC"/>
                </a:solidFill>
              </a:rPr>
              <a:t>是常数，</a:t>
            </a:r>
            <a:r>
              <a:rPr lang="en-US" sz="2800" b="1" dirty="0">
                <a:solidFill>
                  <a:srgbClr val="FF6600"/>
                </a:solidFill>
              </a:rPr>
              <a:t>k≠0</a:t>
            </a:r>
            <a:r>
              <a:rPr lang="zh-CN" altLang="en-US" sz="2800" b="1" dirty="0">
                <a:solidFill>
                  <a:srgbClr val="0033CC"/>
                </a:solidFill>
              </a:rPr>
              <a:t>）的函数，叫做</a:t>
            </a:r>
            <a:r>
              <a:rPr lang="en-US" sz="2800" b="1" i="1" dirty="0">
                <a:solidFill>
                  <a:srgbClr val="0033CC"/>
                </a:solidFill>
              </a:rPr>
              <a:t>x</a:t>
            </a:r>
            <a:r>
              <a:rPr lang="zh-CN" altLang="en-US" sz="2800" b="1" dirty="0">
                <a:solidFill>
                  <a:srgbClr val="0033CC"/>
                </a:solidFill>
              </a:rPr>
              <a:t>的</a:t>
            </a:r>
            <a:r>
              <a:rPr lang="zh-CN" altLang="en-US" sz="2800" b="1" dirty="0">
                <a:solidFill>
                  <a:srgbClr val="FF3300"/>
                </a:solidFill>
              </a:rPr>
              <a:t>一次函数</a:t>
            </a:r>
            <a:r>
              <a:rPr lang="zh-CN" altLang="en-US" sz="2800" b="1" dirty="0">
                <a:solidFill>
                  <a:srgbClr val="0033CC"/>
                </a:solidFill>
              </a:rPr>
              <a:t>。</a:t>
            </a:r>
            <a:endParaRPr lang="en-US" sz="2800" b="1" dirty="0">
              <a:solidFill>
                <a:srgbClr val="0033CC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思考：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当</a:t>
            </a:r>
            <a:r>
              <a:rPr 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b=0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时，观察一次函数</a:t>
            </a:r>
            <a:r>
              <a:rPr 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y=</a:t>
            </a:r>
            <a:r>
              <a:rPr lang="en-US" sz="2800" b="1" dirty="0" err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kx+b</a:t>
            </a:r>
            <a:r>
              <a:rPr lang="zh-CN" altLang="en-US" sz="2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会有什么变化？</a:t>
            </a:r>
            <a:endParaRPr lang="en-US" sz="2800" b="1" dirty="0">
              <a:solidFill>
                <a:srgbClr val="0033CC"/>
              </a:solidFill>
              <a:latin typeface="楷体_GB2312" pitchFamily="49" charset="-122"/>
              <a:ea typeface="楷体_GB2312" pitchFamily="49" charset="-122"/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4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y=</a:t>
            </a:r>
            <a:r>
              <a:rPr lang="en-US" sz="4800" b="1" dirty="0" err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kx+b</a:t>
            </a:r>
            <a:r>
              <a:rPr lang="en-US" sz="4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en-US" sz="4000" b="1" dirty="0">
                <a:solidFill>
                  <a:srgbClr val="FF6600"/>
                </a:solidFill>
              </a:rPr>
              <a:t>k≠0</a:t>
            </a:r>
            <a:r>
              <a:rPr lang="en-US" sz="4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zh-CN" altLang="en-US" b="1" dirty="0">
                <a:solidFill>
                  <a:srgbClr val="0033CC"/>
                </a:solidFill>
              </a:rPr>
              <a:t>当</a:t>
            </a:r>
            <a:r>
              <a:rPr lang="en-US" b="1" i="1" dirty="0">
                <a:solidFill>
                  <a:srgbClr val="FF0000"/>
                </a:solidFill>
              </a:rPr>
              <a:t>b</a:t>
            </a:r>
            <a:r>
              <a:rPr lang="zh-CN" altLang="en-US" b="1" dirty="0">
                <a:solidFill>
                  <a:srgbClr val="FF0000"/>
                </a:solidFill>
              </a:rPr>
              <a:t>＝</a:t>
            </a:r>
            <a:r>
              <a:rPr lang="en-US" b="1" dirty="0">
                <a:solidFill>
                  <a:srgbClr val="FF0000"/>
                </a:solidFill>
              </a:rPr>
              <a:t>0</a:t>
            </a:r>
            <a:r>
              <a:rPr lang="zh-CN" altLang="en-US" b="1" dirty="0">
                <a:solidFill>
                  <a:srgbClr val="0033CC"/>
                </a:solidFill>
              </a:rPr>
              <a:t>时</a:t>
            </a:r>
            <a:r>
              <a:rPr lang="en-US" b="1" dirty="0">
                <a:solidFill>
                  <a:srgbClr val="0033CC"/>
                </a:solidFill>
              </a:rPr>
              <a:t>,</a:t>
            </a:r>
            <a:r>
              <a:rPr lang="zh-CN" altLang="en-US" b="1" dirty="0">
                <a:solidFill>
                  <a:srgbClr val="0033CC"/>
                </a:solidFill>
              </a:rPr>
              <a:t>一次函数</a:t>
            </a:r>
            <a:r>
              <a:rPr lang="en-US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y=</a:t>
            </a:r>
            <a:r>
              <a:rPr lang="en-US" b="1" dirty="0" err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kx</a:t>
            </a:r>
            <a:r>
              <a:rPr lang="zh-CN" altLang="en-US" b="1" dirty="0">
                <a:solidFill>
                  <a:srgbClr val="0000CC"/>
                </a:solidFill>
              </a:rPr>
              <a:t>（</a:t>
            </a:r>
            <a:r>
              <a:rPr lang="en-US" b="1" dirty="0">
                <a:solidFill>
                  <a:srgbClr val="FF6600"/>
                </a:solidFill>
              </a:rPr>
              <a:t>k≠0</a:t>
            </a:r>
            <a:r>
              <a:rPr lang="en-US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b="1" dirty="0">
                <a:solidFill>
                  <a:srgbClr val="0033CC"/>
                </a:solidFill>
              </a:rPr>
              <a:t>也叫做</a:t>
            </a:r>
            <a:r>
              <a:rPr lang="zh-CN" altLang="en-US" b="1" dirty="0">
                <a:solidFill>
                  <a:srgbClr val="FF0000"/>
                </a:solidFill>
              </a:rPr>
              <a:t>正比例函数</a:t>
            </a:r>
            <a:r>
              <a:rPr lang="en-US" b="1" dirty="0">
                <a:solidFill>
                  <a:srgbClr val="0033CC"/>
                </a:solidFill>
              </a:rPr>
              <a:t>.</a:t>
            </a:r>
            <a:r>
              <a:rPr lang="en-US" b="1" i="1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k</a:t>
            </a:r>
            <a:r>
              <a:rPr lang="zh-CN" altLang="en-US" b="1" dirty="0">
                <a:solidFill>
                  <a:srgbClr val="0033CC"/>
                </a:solidFill>
              </a:rPr>
              <a:t>叫做比例系数。</a:t>
            </a:r>
            <a:endParaRPr lang="en-US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3892" name="TextBox 4"/>
          <p:cNvSpPr txBox="1">
            <a:spLocks noChangeArrowheads="1"/>
          </p:cNvSpPr>
          <p:nvPr/>
        </p:nvSpPr>
        <p:spPr bwMode="auto">
          <a:xfrm>
            <a:off x="3924300" y="3501131"/>
            <a:ext cx="15144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b=0</a:t>
            </a:r>
          </a:p>
        </p:txBody>
      </p:sp>
      <p:sp>
        <p:nvSpPr>
          <p:cNvPr id="293893" name="右箭头 5"/>
          <p:cNvSpPr>
            <a:spLocks noChangeArrowheads="1"/>
          </p:cNvSpPr>
          <p:nvPr/>
        </p:nvSpPr>
        <p:spPr bwMode="auto">
          <a:xfrm>
            <a:off x="3779838" y="4077394"/>
            <a:ext cx="2016125" cy="484187"/>
          </a:xfrm>
          <a:prstGeom prst="rightArrow">
            <a:avLst>
              <a:gd name="adj1" fmla="val 50000"/>
              <a:gd name="adj2" fmla="val 5004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 wrap="none"/>
          <a:lstStyle/>
          <a:p>
            <a:pPr>
              <a:buFont typeface="Arial" panose="020B0604020202020204" pitchFamily="34" charset="0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93894" name="TextBox 6"/>
          <p:cNvSpPr txBox="1">
            <a:spLocks noChangeArrowheads="1"/>
          </p:cNvSpPr>
          <p:nvPr/>
        </p:nvSpPr>
        <p:spPr bwMode="auto">
          <a:xfrm>
            <a:off x="5724525" y="3790056"/>
            <a:ext cx="3311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y=</a:t>
            </a:r>
            <a:r>
              <a:rPr lang="en-US" sz="4800" b="1" dirty="0" err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kx</a:t>
            </a:r>
            <a:r>
              <a:rPr lang="zh-CN" altLang="en-US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（</a:t>
            </a:r>
            <a:r>
              <a:rPr lang="en-US" sz="40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k≠0</a:t>
            </a:r>
            <a:r>
              <a:rPr lang="en-US" sz="4800" b="1" dirty="0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pic>
        <p:nvPicPr>
          <p:cNvPr id="293895" name="Picture 20" descr="161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7050" y="5999163"/>
            <a:ext cx="68897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8" name="Text Box 10"/>
          <p:cNvSpPr txBox="1">
            <a:spLocks noChangeArrowheads="1"/>
          </p:cNvSpPr>
          <p:nvPr/>
        </p:nvSpPr>
        <p:spPr bwMode="auto">
          <a:xfrm>
            <a:off x="611560" y="1018061"/>
            <a:ext cx="2233107" cy="39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339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归纳与总结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3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3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0" grpId="0" autoUpdateAnimBg="0"/>
      <p:bldP spid="293892" grpId="0" autoUpdateAnimBg="0"/>
      <p:bldP spid="293893" grpId="0" bldLvl="0" animBg="1" autoUpdateAnimBg="0"/>
      <p:bldP spid="29389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4" name="标题 1"/>
          <p:cNvPicPr>
            <a:picLocks noGrp="1" noChangeArrowheads="1"/>
          </p:cNvPicPr>
          <p:nvPr>
            <p:ph type="title"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0" y="-142875"/>
            <a:ext cx="3201988" cy="1123950"/>
          </a:xfrm>
        </p:spPr>
      </p:pic>
      <p:pic>
        <p:nvPicPr>
          <p:cNvPr id="294915" name="内容占位符 2"/>
          <p:cNvPicPr>
            <a:picLocks noGrp="1" noRot="1" noChangeAspect="1" noEditPoints="1" noChangeArrowheads="1"/>
          </p:cNvPicPr>
          <p:nvPr>
            <p:ph idx="4294967295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168275" y="836737"/>
            <a:ext cx="8975725" cy="4968527"/>
          </a:xfrm>
        </p:spPr>
      </p:pic>
      <p:sp>
        <p:nvSpPr>
          <p:cNvPr id="294916" name="TextBox 3"/>
          <p:cNvSpPr txBox="1">
            <a:spLocks noChangeArrowheads="1"/>
          </p:cNvSpPr>
          <p:nvPr/>
        </p:nvSpPr>
        <p:spPr bwMode="auto">
          <a:xfrm>
            <a:off x="2844800" y="2833117"/>
            <a:ext cx="523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是一次函数，也是正比例函数。</a:t>
            </a:r>
          </a:p>
        </p:txBody>
      </p:sp>
      <p:sp>
        <p:nvSpPr>
          <p:cNvPr id="294917" name="TextBox 4"/>
          <p:cNvSpPr txBox="1">
            <a:spLocks noChangeArrowheads="1"/>
          </p:cNvSpPr>
          <p:nvPr/>
        </p:nvSpPr>
        <p:spPr bwMode="auto">
          <a:xfrm>
            <a:off x="10044113" y="4527550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294918" name="TextBox 5"/>
          <p:cNvSpPr txBox="1">
            <a:spLocks noChangeArrowheads="1"/>
          </p:cNvSpPr>
          <p:nvPr/>
        </p:nvSpPr>
        <p:spPr bwMode="auto">
          <a:xfrm>
            <a:off x="2627313" y="1469728"/>
            <a:ext cx="6100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是一次函数，不是正比例函数。</a:t>
            </a:r>
          </a:p>
        </p:txBody>
      </p:sp>
      <p:sp>
        <p:nvSpPr>
          <p:cNvPr id="294919" name="TextBox 6"/>
          <p:cNvSpPr txBox="1">
            <a:spLocks noChangeArrowheads="1"/>
          </p:cNvSpPr>
          <p:nvPr/>
        </p:nvSpPr>
        <p:spPr bwMode="auto">
          <a:xfrm>
            <a:off x="2844800" y="2113037"/>
            <a:ext cx="5953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不是一次函数，也不是正比例函数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94920" name="TextBox 7"/>
          <p:cNvSpPr txBox="1">
            <a:spLocks noChangeArrowheads="1"/>
          </p:cNvSpPr>
          <p:nvPr/>
        </p:nvSpPr>
        <p:spPr bwMode="auto">
          <a:xfrm>
            <a:off x="2916238" y="3482776"/>
            <a:ext cx="52339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是一次函数，不是正比例函数。</a:t>
            </a:r>
          </a:p>
        </p:txBody>
      </p:sp>
      <p:sp>
        <p:nvSpPr>
          <p:cNvPr id="294921" name="TextBox 9"/>
          <p:cNvSpPr txBox="1">
            <a:spLocks noChangeArrowheads="1"/>
          </p:cNvSpPr>
          <p:nvPr/>
        </p:nvSpPr>
        <p:spPr bwMode="auto">
          <a:xfrm>
            <a:off x="2339975" y="4293096"/>
            <a:ext cx="63373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不是一次函数，也不是正比例函数</a:t>
            </a:r>
          </a:p>
        </p:txBody>
      </p:sp>
      <p:sp>
        <p:nvSpPr>
          <p:cNvPr id="294922" name="TextBox 10"/>
          <p:cNvSpPr txBox="1">
            <a:spLocks noChangeArrowheads="1"/>
          </p:cNvSpPr>
          <p:nvPr/>
        </p:nvSpPr>
        <p:spPr bwMode="auto">
          <a:xfrm>
            <a:off x="2987675" y="5013176"/>
            <a:ext cx="5235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是一次函数，不是正比例函数。</a:t>
            </a:r>
          </a:p>
        </p:txBody>
      </p:sp>
      <p:sp>
        <p:nvSpPr>
          <p:cNvPr id="294923" name="TextBox 4"/>
          <p:cNvSpPr txBox="1">
            <a:spLocks noChangeArrowheads="1"/>
          </p:cNvSpPr>
          <p:nvPr/>
        </p:nvSpPr>
        <p:spPr bwMode="auto">
          <a:xfrm>
            <a:off x="179388" y="888901"/>
            <a:ext cx="8964612" cy="523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下列函数中，哪些是一次函数，哪些是正比例函数？</a:t>
            </a:r>
          </a:p>
        </p:txBody>
      </p:sp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85724" y="5919663"/>
            <a:ext cx="8963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</a:rPr>
              <a:t>2、要使y=(m-2)x</a:t>
            </a:r>
            <a:r>
              <a:rPr lang="zh-CN" altLang="en-US" sz="2400" b="1" baseline="30000" dirty="0">
                <a:latin typeface="Times New Roman" panose="02020603050405020304" pitchFamily="18" charset="0"/>
              </a:rPr>
              <a:t>n-1</a:t>
            </a:r>
            <a:r>
              <a:rPr lang="zh-CN" altLang="en-US" sz="2400" b="1" dirty="0">
                <a:latin typeface="Times New Roman" panose="02020603050405020304" pitchFamily="18" charset="0"/>
              </a:rPr>
              <a:t>+n是关于x的一次函数,n,m应满足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         </a:t>
            </a:r>
            <a:r>
              <a:rPr lang="zh-CN" altLang="en-US" sz="2400" b="1" dirty="0">
                <a:latin typeface="Times New Roman" panose="02020603050405020304" pitchFamily="18" charset="0"/>
              </a:rPr>
              <a:t>, </a:t>
            </a:r>
            <a:r>
              <a:rPr lang="zh-CN" altLang="en-US" sz="2400" b="1" u="sng" dirty="0">
                <a:latin typeface="Times New Roman" panose="02020603050405020304" pitchFamily="18" charset="0"/>
              </a:rPr>
              <a:t>          </a:t>
            </a:r>
            <a:r>
              <a:rPr lang="zh-CN" altLang="en-US" sz="2400" b="1" dirty="0" smtClean="0">
                <a:latin typeface="Times New Roman" panose="02020603050405020304" pitchFamily="18" charset="0"/>
              </a:rPr>
              <a:t>.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94925" name="Text Box 13"/>
          <p:cNvSpPr txBox="1">
            <a:spLocks noChangeArrowheads="1"/>
          </p:cNvSpPr>
          <p:nvPr/>
        </p:nvSpPr>
        <p:spPr bwMode="auto">
          <a:xfrm>
            <a:off x="7164288" y="5595962"/>
            <a:ext cx="114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n=2</a:t>
            </a:r>
          </a:p>
        </p:txBody>
      </p:sp>
      <p:sp>
        <p:nvSpPr>
          <p:cNvPr id="294926" name="Text Box 14"/>
          <p:cNvSpPr txBox="1">
            <a:spLocks noChangeArrowheads="1"/>
          </p:cNvSpPr>
          <p:nvPr/>
        </p:nvSpPr>
        <p:spPr bwMode="auto">
          <a:xfrm>
            <a:off x="7959725" y="5564212"/>
            <a:ext cx="118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m≠2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4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49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4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49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4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49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4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49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4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49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4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49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4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4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4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6" grpId="0" autoUpdateAnimBg="0"/>
      <p:bldP spid="294918" grpId="0" autoUpdateAnimBg="0"/>
      <p:bldP spid="294919" grpId="0" autoUpdateAnimBg="0"/>
      <p:bldP spid="294920" grpId="0" autoUpdateAnimBg="0"/>
      <p:bldP spid="294921" grpId="0" autoUpdateAnimBg="0"/>
      <p:bldP spid="294922" grpId="0" autoUpdateAnimBg="0"/>
      <p:bldP spid="294925" grpId="0" build="p" autoUpdateAnimBg="0"/>
      <p:bldP spid="29492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Text Box 2"/>
          <p:cNvSpPr txBox="1">
            <a:spLocks noChangeArrowheads="1"/>
          </p:cNvSpPr>
          <p:nvPr/>
        </p:nvSpPr>
        <p:spPr bwMode="auto">
          <a:xfrm>
            <a:off x="1736725" y="85407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endParaRPr lang="zh-CN" altLang="en-US" sz="3600" b="1">
              <a:latin typeface="Times New Roman" panose="02020603050405020304" pitchFamily="18" charset="0"/>
            </a:endParaRPr>
          </a:p>
        </p:txBody>
      </p:sp>
      <p:grpSp>
        <p:nvGrpSpPr>
          <p:cNvPr id="295939" name="Group 3"/>
          <p:cNvGrpSpPr/>
          <p:nvPr/>
        </p:nvGrpSpPr>
        <p:grpSpPr bwMode="auto">
          <a:xfrm>
            <a:off x="990600" y="0"/>
            <a:ext cx="7639050" cy="2724150"/>
            <a:chOff x="0" y="0"/>
            <a:chExt cx="4812" cy="1884"/>
          </a:xfrm>
        </p:grpSpPr>
        <p:graphicFrame>
          <p:nvGraphicFramePr>
            <p:cNvPr id="295940" name="Object 4"/>
            <p:cNvGraphicFramePr/>
            <p:nvPr/>
          </p:nvGraphicFramePr>
          <p:xfrm>
            <a:off x="3408" y="0"/>
            <a:ext cx="912" cy="9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5965" r:id="rId3" imgW="393700" imgH="393700" progId="Equation.3">
                    <p:embed/>
                  </p:oleObj>
                </mc:Choice>
                <mc:Fallback>
                  <p:oleObj r:id="rId3" imgW="393700" imgH="393700" progId="Equation.3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0"/>
                          <a:ext cx="912" cy="9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95941" name="Group 5"/>
            <p:cNvGrpSpPr/>
            <p:nvPr/>
          </p:nvGrpSpPr>
          <p:grpSpPr bwMode="auto">
            <a:xfrm>
              <a:off x="0" y="268"/>
              <a:ext cx="4812" cy="1616"/>
              <a:chOff x="0" y="0"/>
              <a:chExt cx="4812" cy="1616"/>
            </a:xfrm>
          </p:grpSpPr>
          <p:sp>
            <p:nvSpPr>
              <p:cNvPr id="295942" name="Text Box 6"/>
              <p:cNvSpPr txBox="1">
                <a:spLocks noChangeArrowheads="1"/>
              </p:cNvSpPr>
              <p:nvPr/>
            </p:nvSpPr>
            <p:spPr bwMode="auto">
              <a:xfrm>
                <a:off x="278" y="0"/>
                <a:ext cx="4522" cy="4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3600" b="1">
                    <a:latin typeface="Times New Roman" panose="02020603050405020304" pitchFamily="18" charset="0"/>
                  </a:rPr>
                  <a:t>3.已知下列函数:y=2x+1;     </a:t>
                </a:r>
              </a:p>
            </p:txBody>
          </p:sp>
          <p:graphicFrame>
            <p:nvGraphicFramePr>
              <p:cNvPr id="295943" name="Object 7"/>
              <p:cNvGraphicFramePr/>
              <p:nvPr/>
            </p:nvGraphicFramePr>
            <p:xfrm>
              <a:off x="0" y="452"/>
              <a:ext cx="1352" cy="7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5966" r:id="rId5" imgW="787400" imgH="393700" progId="Equation.3">
                      <p:embed/>
                    </p:oleObj>
                  </mc:Choice>
                  <mc:Fallback>
                    <p:oleObj r:id="rId5" imgW="787400" imgH="393700" progId="Equation.3">
                      <p:embed/>
                      <p:pic>
                        <p:nvPicPr>
                          <p:cNvPr id="0" name="Object 7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452"/>
                            <a:ext cx="1352" cy="7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95944" name="Text Box 8"/>
              <p:cNvSpPr txBox="1">
                <a:spLocks noChangeArrowheads="1"/>
              </p:cNvSpPr>
              <p:nvPr/>
            </p:nvSpPr>
            <p:spPr bwMode="auto">
              <a:xfrm>
                <a:off x="1344" y="548"/>
                <a:ext cx="3468" cy="8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en-US" altLang="zh-CN" sz="3600" b="1">
                    <a:latin typeface="Times New Roman" panose="02020603050405020304" pitchFamily="18" charset="0"/>
                  </a:rPr>
                  <a:t>;s=60t;y=100-25x,</a:t>
                </a:r>
                <a:r>
                  <a:rPr lang="zh-CN" altLang="en-US" sz="2800" b="1">
                    <a:latin typeface="Times New Roman" panose="02020603050405020304" pitchFamily="18" charset="0"/>
                  </a:rPr>
                  <a:t>其中表示</a:t>
                </a:r>
              </a:p>
              <a:p>
                <a:pPr>
                  <a:buFont typeface="Arial" panose="020B0604020202020204" pitchFamily="34" charset="0"/>
                  <a:buNone/>
                </a:pPr>
                <a:endParaRPr lang="zh-CN" altLang="en-US" sz="3600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95945" name="Text Box 9"/>
              <p:cNvSpPr txBox="1">
                <a:spLocks noChangeArrowheads="1"/>
              </p:cNvSpPr>
              <p:nvPr/>
            </p:nvSpPr>
            <p:spPr bwMode="auto">
              <a:xfrm>
                <a:off x="48" y="1172"/>
                <a:ext cx="2408" cy="4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anose="020B0604020202020204" pitchFamily="34" charset="0"/>
                  <a:buNone/>
                </a:pPr>
                <a:r>
                  <a:rPr lang="zh-CN" altLang="en-US" sz="2800" b="1">
                    <a:latin typeface="Times New Roman" panose="02020603050405020304" pitchFamily="18" charset="0"/>
                  </a:rPr>
                  <a:t>一次函数的有</a:t>
                </a:r>
                <a:r>
                  <a:rPr lang="en-US" altLang="zh-CN" sz="2800" b="1">
                    <a:latin typeface="Times New Roman" panose="02020603050405020304" pitchFamily="18" charset="0"/>
                  </a:rPr>
                  <a:t>(     </a:t>
                </a:r>
                <a:r>
                  <a:rPr lang="en-US" altLang="zh-CN" sz="3600" b="1">
                    <a:latin typeface="Times New Roman" panose="02020603050405020304" pitchFamily="18" charset="0"/>
                  </a:rPr>
                  <a:t>)</a:t>
                </a:r>
              </a:p>
            </p:txBody>
          </p:sp>
        </p:grpSp>
      </p:grpSp>
      <p:grpSp>
        <p:nvGrpSpPr>
          <p:cNvPr id="295946" name="Group 10"/>
          <p:cNvGrpSpPr/>
          <p:nvPr/>
        </p:nvGrpSpPr>
        <p:grpSpPr bwMode="auto">
          <a:xfrm>
            <a:off x="828675" y="2762251"/>
            <a:ext cx="6408738" cy="668338"/>
            <a:chOff x="0" y="79"/>
            <a:chExt cx="4496" cy="421"/>
          </a:xfrm>
        </p:grpSpPr>
        <p:sp>
          <p:nvSpPr>
            <p:cNvPr id="295947" name="Text Box 11"/>
            <p:cNvSpPr txBox="1">
              <a:spLocks noChangeArrowheads="1"/>
            </p:cNvSpPr>
            <p:nvPr/>
          </p:nvSpPr>
          <p:spPr bwMode="auto">
            <a:xfrm>
              <a:off x="0" y="96"/>
              <a:ext cx="116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(A )1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个</a:t>
              </a:r>
            </a:p>
          </p:txBody>
        </p:sp>
        <p:sp>
          <p:nvSpPr>
            <p:cNvPr id="295948" name="Text Box 12"/>
            <p:cNvSpPr txBox="1">
              <a:spLocks noChangeArrowheads="1"/>
            </p:cNvSpPr>
            <p:nvPr/>
          </p:nvSpPr>
          <p:spPr bwMode="auto">
            <a:xfrm>
              <a:off x="1202" y="87"/>
              <a:ext cx="164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( B)2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个</a:t>
              </a:r>
            </a:p>
          </p:txBody>
        </p:sp>
        <p:sp>
          <p:nvSpPr>
            <p:cNvPr id="295949" name="Rectangle 13"/>
            <p:cNvSpPr>
              <a:spLocks noChangeArrowheads="1"/>
            </p:cNvSpPr>
            <p:nvPr/>
          </p:nvSpPr>
          <p:spPr bwMode="auto">
            <a:xfrm>
              <a:off x="2400" y="79"/>
              <a:ext cx="144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( C)3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个</a:t>
              </a:r>
            </a:p>
          </p:txBody>
        </p:sp>
        <p:sp>
          <p:nvSpPr>
            <p:cNvPr id="295950" name="Rectangle 14"/>
            <p:cNvSpPr>
              <a:spLocks noChangeArrowheads="1"/>
            </p:cNvSpPr>
            <p:nvPr/>
          </p:nvSpPr>
          <p:spPr bwMode="auto">
            <a:xfrm>
              <a:off x="3504" y="87"/>
              <a:ext cx="99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800" b="1" dirty="0">
                  <a:latin typeface="Times New Roman" panose="02020603050405020304" pitchFamily="18" charset="0"/>
                </a:rPr>
                <a:t>( D)4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个</a:t>
              </a:r>
            </a:p>
          </p:txBody>
        </p:sp>
      </p:grpSp>
      <p:sp>
        <p:nvSpPr>
          <p:cNvPr id="295951" name="Text Box 15"/>
          <p:cNvSpPr txBox="1">
            <a:spLocks noChangeArrowheads="1"/>
          </p:cNvSpPr>
          <p:nvPr/>
        </p:nvSpPr>
        <p:spPr bwMode="auto">
          <a:xfrm>
            <a:off x="3348038" y="2133600"/>
            <a:ext cx="2743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295952" name="Text Box 16"/>
          <p:cNvSpPr txBox="1">
            <a:spLocks noChangeArrowheads="1"/>
          </p:cNvSpPr>
          <p:nvPr/>
        </p:nvSpPr>
        <p:spPr bwMode="auto">
          <a:xfrm>
            <a:off x="1202460" y="3458257"/>
            <a:ext cx="48285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</a:rPr>
              <a:t>4、下列说法不正确的是 </a:t>
            </a:r>
            <a:r>
              <a:rPr lang="en-US" sz="2800" b="1" dirty="0">
                <a:solidFill>
                  <a:srgbClr val="0000FF"/>
                </a:solidFill>
              </a:rPr>
              <a:t>(     </a:t>
            </a:r>
            <a:r>
              <a:rPr lang="en-US" sz="2800" b="1" dirty="0" smtClean="0">
                <a:solidFill>
                  <a:srgbClr val="0000FF"/>
                </a:solidFill>
              </a:rPr>
              <a:t>)</a:t>
            </a:r>
            <a:endParaRPr lang="zh-CN" altLang="en-US" sz="2800" dirty="0"/>
          </a:p>
        </p:txBody>
      </p:sp>
      <p:sp>
        <p:nvSpPr>
          <p:cNvPr id="295953" name="Text Box 17"/>
          <p:cNvSpPr txBox="1">
            <a:spLocks noChangeArrowheads="1"/>
          </p:cNvSpPr>
          <p:nvPr/>
        </p:nvSpPr>
        <p:spPr bwMode="auto">
          <a:xfrm>
            <a:off x="1094909" y="4221088"/>
            <a:ext cx="6555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sz="2800" b="1" dirty="0">
                <a:solidFill>
                  <a:srgbClr val="0000FF"/>
                </a:solidFill>
              </a:rPr>
              <a:t>A)</a:t>
            </a:r>
            <a:r>
              <a:rPr lang="zh-CN" altLang="en-US" sz="2800" b="1" dirty="0">
                <a:solidFill>
                  <a:srgbClr val="0000FF"/>
                </a:solidFill>
              </a:rPr>
              <a:t>一次函数不一定是正比例函数。</a:t>
            </a:r>
            <a:endParaRPr lang="en-US" sz="2800" b="1" dirty="0">
              <a:solidFill>
                <a:srgbClr val="0000FF"/>
              </a:solidFill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sz="2800" b="1" dirty="0">
                <a:solidFill>
                  <a:srgbClr val="0000FF"/>
                </a:solidFill>
              </a:rPr>
              <a:t>B)</a:t>
            </a:r>
            <a:r>
              <a:rPr lang="zh-CN" altLang="en-US" sz="2800" b="1" dirty="0">
                <a:solidFill>
                  <a:srgbClr val="0000FF"/>
                </a:solidFill>
              </a:rPr>
              <a:t>不是一次函数就一定不是正比例函数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sz="2800" b="1" dirty="0">
                <a:solidFill>
                  <a:srgbClr val="0000FF"/>
                </a:solidFill>
              </a:rPr>
              <a:t>C)</a:t>
            </a:r>
            <a:r>
              <a:rPr lang="zh-CN" altLang="en-US" sz="2800" b="1" dirty="0">
                <a:solidFill>
                  <a:srgbClr val="0000FF"/>
                </a:solidFill>
              </a:rPr>
              <a:t>正比例函数是特定的一次函数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2800" b="1" dirty="0" smtClean="0">
                <a:solidFill>
                  <a:srgbClr val="0000FF"/>
                </a:solidFill>
              </a:rPr>
              <a:t>(</a:t>
            </a:r>
            <a:r>
              <a:rPr lang="en-US" sz="2800" b="1" dirty="0">
                <a:solidFill>
                  <a:srgbClr val="0000FF"/>
                </a:solidFill>
              </a:rPr>
              <a:t>D)</a:t>
            </a:r>
            <a:r>
              <a:rPr lang="zh-CN" altLang="en-US" sz="2800" b="1" dirty="0">
                <a:solidFill>
                  <a:srgbClr val="0000FF"/>
                </a:solidFill>
              </a:rPr>
              <a:t>不是正比例函数就不是一次函</a:t>
            </a:r>
            <a:r>
              <a:rPr lang="zh-CN" altLang="en-US" sz="2800" b="1" dirty="0" smtClean="0">
                <a:solidFill>
                  <a:srgbClr val="0000FF"/>
                </a:solidFill>
              </a:rPr>
              <a:t>数</a:t>
            </a:r>
            <a:endParaRPr lang="zh-CN" altLang="en-US" sz="2800" b="1" dirty="0">
              <a:solidFill>
                <a:srgbClr val="0000FF"/>
              </a:solidFill>
            </a:endParaRPr>
          </a:p>
        </p:txBody>
      </p:sp>
      <p:sp>
        <p:nvSpPr>
          <p:cNvPr id="295954" name="Text Box 18"/>
          <p:cNvSpPr txBox="1">
            <a:spLocks noChangeArrowheads="1"/>
          </p:cNvSpPr>
          <p:nvPr/>
        </p:nvSpPr>
        <p:spPr bwMode="auto">
          <a:xfrm>
            <a:off x="5364163" y="3429000"/>
            <a:ext cx="4397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5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51" grpId="0" build="p" autoUpdateAnimBg="0"/>
      <p:bldP spid="295954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标题 1"/>
          <p:cNvSpPr>
            <a:spLocks noGrp="1"/>
          </p:cNvSpPr>
          <p:nvPr>
            <p:ph type="title" idx="4294967295"/>
          </p:nvPr>
        </p:nvSpPr>
        <p:spPr>
          <a:xfrm>
            <a:off x="395536" y="836712"/>
            <a:ext cx="7772400" cy="1143000"/>
          </a:xfrm>
        </p:spPr>
        <p:txBody>
          <a:bodyPr/>
          <a:lstStyle/>
          <a:p>
            <a:r>
              <a:rPr lang="zh-CN" altLang="en-US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一次函数和正比例函数的关系</a:t>
            </a:r>
          </a:p>
        </p:txBody>
      </p:sp>
      <p:sp>
        <p:nvSpPr>
          <p:cNvPr id="296963" name="内容占位符 2"/>
          <p:cNvSpPr>
            <a:spLocks noGrp="1"/>
          </p:cNvSpPr>
          <p:nvPr>
            <p:ph idx="4294967295"/>
          </p:nvPr>
        </p:nvSpPr>
        <p:spPr>
          <a:xfrm>
            <a:off x="467544" y="2120071"/>
            <a:ext cx="8134350" cy="857250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solidFill>
                  <a:srgbClr val="0033CC"/>
                </a:solidFill>
                <a:ea typeface="楷体_GB2312" pitchFamily="49" charset="-122"/>
              </a:rPr>
              <a:t>正比例函数是一种特殊的一次函数</a:t>
            </a:r>
          </a:p>
        </p:txBody>
      </p:sp>
      <p:sp>
        <p:nvSpPr>
          <p:cNvPr id="296964" name="Oval 1028"/>
          <p:cNvSpPr>
            <a:spLocks noChangeArrowheads="1"/>
          </p:cNvSpPr>
          <p:nvPr/>
        </p:nvSpPr>
        <p:spPr bwMode="auto">
          <a:xfrm>
            <a:off x="827088" y="2997200"/>
            <a:ext cx="7056437" cy="25527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rgbClr val="000000"/>
                </a:solidFill>
              </a:rPr>
              <a:t>一次函数</a:t>
            </a:r>
          </a:p>
        </p:txBody>
      </p:sp>
      <p:sp>
        <p:nvSpPr>
          <p:cNvPr id="296965" name="Oval 1029"/>
          <p:cNvSpPr>
            <a:spLocks noChangeArrowheads="1"/>
          </p:cNvSpPr>
          <p:nvPr/>
        </p:nvSpPr>
        <p:spPr bwMode="auto">
          <a:xfrm>
            <a:off x="3714750" y="3786188"/>
            <a:ext cx="3597275" cy="1152525"/>
          </a:xfrm>
          <a:prstGeom prst="ellipse">
            <a:avLst/>
          </a:prstGeom>
          <a:solidFill>
            <a:srgbClr val="47FFD1"/>
          </a:solidFill>
          <a:ln w="9525">
            <a:solidFill>
              <a:srgbClr val="000000"/>
            </a:solidFill>
            <a:round/>
          </a:ln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000000"/>
                </a:solidFill>
              </a:rPr>
              <a:t>正比例函数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2" grpId="0" autoUpdateAnimBg="0"/>
      <p:bldP spid="296964" grpId="0" bldLvl="0" animBg="1" autoUpdateAnimBg="0"/>
      <p:bldP spid="296965" grpId="0" bldLvl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986" name="标题 1"/>
          <p:cNvPicPr>
            <a:picLocks noGrp="1" noChangeArrowheads="1"/>
          </p:cNvPicPr>
          <p:nvPr>
            <p:ph type="title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512" y="176895"/>
            <a:ext cx="2660650" cy="1546225"/>
          </a:xfrm>
        </p:spPr>
      </p:pic>
      <p:sp>
        <p:nvSpPr>
          <p:cNvPr id="297987" name="矩形 2"/>
          <p:cNvSpPr>
            <a:spLocks noChangeArrowheads="1"/>
          </p:cNvSpPr>
          <p:nvPr/>
        </p:nvSpPr>
        <p:spPr bwMode="auto">
          <a:xfrm>
            <a:off x="248071" y="1700808"/>
            <a:ext cx="8496300" cy="3222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铜的质量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（单位：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g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）与它的体积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（单位：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cm</a:t>
            </a:r>
            <a:r>
              <a:rPr lang="en-US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）是成正比例的量。当铜的体积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v=3cm</a:t>
            </a:r>
            <a:r>
              <a:rPr lang="en-US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时，测得它的质量是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m=26.7g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）求</a:t>
            </a:r>
            <a:r>
              <a:rPr lang="zh-CN" altLang="en-US" sz="2800" b="1" dirty="0">
                <a:solidFill>
                  <a:srgbClr val="3333CC"/>
                </a:solidFill>
                <a:latin typeface="宋体" panose="02010600030101010101" pitchFamily="2" charset="-122"/>
              </a:rPr>
              <a:t>铜的质量</a:t>
            </a:r>
            <a:r>
              <a:rPr lang="en-US" sz="2800" b="1" dirty="0">
                <a:solidFill>
                  <a:srgbClr val="3333CC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800" b="1" dirty="0">
                <a:solidFill>
                  <a:srgbClr val="3333CC"/>
                </a:solidFill>
                <a:latin typeface="宋体" panose="02010600030101010101" pitchFamily="2" charset="-122"/>
              </a:rPr>
              <a:t>与体积</a:t>
            </a:r>
            <a:r>
              <a:rPr lang="en-US" sz="2800" b="1" dirty="0">
                <a:solidFill>
                  <a:srgbClr val="3333CC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800" b="1" dirty="0">
                <a:solidFill>
                  <a:srgbClr val="3333CC"/>
                </a:solidFill>
                <a:latin typeface="宋体" panose="02010600030101010101" pitchFamily="2" charset="-122"/>
              </a:rPr>
              <a:t>之间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的函数表达式；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）当铜块的体积为</a:t>
            </a:r>
            <a:r>
              <a:rPr 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2.5cm</a:t>
            </a:r>
            <a:r>
              <a:rPr lang="en-US" sz="2800" b="1" baseline="30000" dirty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时，求它的质量。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080C2"/>
      </a:accent2>
      <a:accent3>
        <a:srgbClr val="FFFFFF"/>
      </a:accent3>
      <a:accent4>
        <a:srgbClr val="2A2A2A"/>
      </a:accent4>
      <a:accent5>
        <a:srgbClr val="ADB8CA"/>
      </a:accent5>
      <a:accent6>
        <a:srgbClr val="2A73B0"/>
      </a:accent6>
      <a:hlink>
        <a:srgbClr val="75A3D1"/>
      </a:hlink>
      <a:folHlink>
        <a:srgbClr val="CCECFF"/>
      </a:folHlink>
    </a:clrScheme>
    <a:fontScheme name="浅蓝色简约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浅蓝色简约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7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8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0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1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2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5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</Template>
  <TotalTime>0</TotalTime>
  <Words>1426</Words>
  <Application>Microsoft Office PowerPoint</Application>
  <PresentationFormat>全屏显示(4:3)</PresentationFormat>
  <Paragraphs>159</Paragraphs>
  <Slides>19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19</vt:i4>
      </vt:variant>
    </vt:vector>
  </HeadingPairs>
  <TitlesOfParts>
    <vt:vector size="34" baseType="lpstr">
      <vt:lpstr>华康海报体W12(P)</vt:lpstr>
      <vt:lpstr>华文新魏</vt:lpstr>
      <vt:lpstr>华文中宋</vt:lpstr>
      <vt:lpstr>楷体_GB2312</vt:lpstr>
      <vt:lpstr>隶书</vt:lpstr>
      <vt:lpstr>宋体</vt:lpstr>
      <vt:lpstr>微软雅黑</vt:lpstr>
      <vt:lpstr>Arial</vt:lpstr>
      <vt:lpstr>Arial Narrow</vt:lpstr>
      <vt:lpstr>Times New Roman</vt:lpstr>
      <vt:lpstr>Wingdings</vt:lpstr>
      <vt:lpstr>WWW.2PPT.COM</vt:lpstr>
      <vt:lpstr>Equation.3</vt:lpstr>
      <vt:lpstr>公式</vt:lpstr>
      <vt:lpstr>Equation.DSMT4</vt:lpstr>
      <vt:lpstr>PowerPoint 演示文稿</vt:lpstr>
      <vt:lpstr>PowerPoint 演示文稿</vt:lpstr>
      <vt:lpstr>PowerPoint 演示文稿</vt:lpstr>
      <vt:lpstr>PowerPoint 演示文稿</vt:lpstr>
      <vt:lpstr>一次函数的定义</vt:lpstr>
      <vt:lpstr>PowerPoint 演示文稿</vt:lpstr>
      <vt:lpstr>PowerPoint 演示文稿</vt:lpstr>
      <vt:lpstr>一次函数和正比例函数的关系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3.已知函数y=kx+2,当x=2时，y值为4，求k的值。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2022-01-05T01:18:15Z</dcterms:created>
  <dcterms:modified xsi:type="dcterms:W3CDTF">2023-01-16T16:25:09Z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540FD720D4FA418FBD97088AF127372A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