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1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86" autoAdjust="0"/>
    <p:restoredTop sz="94660" autoAdjust="0"/>
  </p:normalViewPr>
  <p:slideViewPr>
    <p:cSldViewPr snapToObjects="1">
      <p:cViewPr>
        <p:scale>
          <a:sx n="150" d="100"/>
          <a:sy n="150" d="100"/>
        </p:scale>
        <p:origin x="-504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4" cy="21602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B785A3-6425-4A99-940F-70F71F2124E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D25DB97-AB57-48B1-9C16-272200EA1FC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99B549-D980-418D-9725-70583C84EFD9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551BC54-2D98-4368-911B-4C0A07213DAB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62B018-1A9B-47EB-8BEE-84AFDBA6EF65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D31101-1D1F-4466-B6B2-05527AC3349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CD570A-DBC7-4B0C-BB8E-6FB915CF4F22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36F9B4-56A5-4471-950F-3B2C14290C0C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6C2D90-4EC6-4A76-9F36-156FA1A5F6F5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EDD9A66-EF66-4A30-AD8A-090E3C0AF0F0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08B018-179E-4EAB-B65A-7790247F018F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599167-0EA8-4819-9FEC-B4D512EC750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E488CA-1ACB-459D-B5DB-69C912D42C6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F14B75-D0B8-4A5C-AE53-5B6F1F5C091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3122-3BEC-4C82-B2C7-C54E43C5DD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动作按钮: 后退或前一项 11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3" name="动作按钮: 前进或下一项 12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结束 13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129B-65F1-48F2-9E97-710654E28D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3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动作按钮: 后退或前一项 6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10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11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12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9AFA-EDCC-4886-B15B-600E7F2602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8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4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9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1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2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noProof="1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80E96143-A46E-4270-927F-B5DC4BDC84E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0BDD4-4BBE-4968-BD90-2CE66A3656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85F67-0B64-465E-A372-1EC17A4380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0A88C95-2CCC-4D77-88D6-AAAA7D9F4FD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96CBCB02-180B-49DE-B72D-1E7C1EEADF31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YR3-4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04" y="671513"/>
            <a:ext cx="2082403" cy="24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171778" y="1275606"/>
            <a:ext cx="5006050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+mn-lt"/>
                <a:ea typeface="+mn-ea"/>
                <a:cs typeface="+mn-ea"/>
                <a:sym typeface="+mn-lt"/>
              </a:rPr>
              <a:t>Unit </a:t>
            </a:r>
            <a:r>
              <a:rPr lang="en-US" altLang="zh-CN" sz="3200" b="1" kern="1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3200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kern="10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b="1" dirty="0" smtClean="0">
                <a:latin typeface="+mn-lt"/>
                <a:ea typeface="+mn-ea"/>
                <a:cs typeface="+mn-ea"/>
                <a:sym typeface="+mn-lt"/>
              </a:rPr>
              <a:t>Diverse 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Cultures</a:t>
            </a:r>
            <a:endParaRPr lang="zh-CN" altLang="zh-CN" sz="32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153" y="4299942"/>
            <a:ext cx="908835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50110" y="3107532"/>
            <a:ext cx="8428435" cy="62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5015" algn="l"/>
              </a:tabLst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Section Ⅱ</a:t>
            </a:r>
            <a:r>
              <a:rPr lang="zh-CN" altLang="zh-CN" sz="2400" b="1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Reading and Thinking(1)</a:t>
            </a:r>
            <a:endParaRPr lang="zh-CN" altLang="zh-CN" sz="2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语言现象感知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59569" y="1141810"/>
            <a:ext cx="8428435" cy="29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Ⅰ.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单词理解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体会句中加黑单词的词性和含义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1.She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admitted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having done wrong.____________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2.I saw the child reading a science fiction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comic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.____________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3.The police are still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seeking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the men involved in last week’s robbery.____________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4.His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claim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to own the house is valid.______________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77879" y="1977629"/>
            <a:ext cx="8646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承认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7763" y="2409826"/>
            <a:ext cx="12606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漫画杂志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56835" y="2819401"/>
            <a:ext cx="8646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寻找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70735" y="3219451"/>
            <a:ext cx="14914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宣称；断言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334566" y="681038"/>
            <a:ext cx="8261747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Ⅱ.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词块积累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395287" y="1113235"/>
            <a:ext cx="8262938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写出下列词块的含义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1.sit on the top of big hills 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2.one of the oldest parts of the city 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3.used to be a poor area 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4.a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centre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for art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5.a real mix of cultures 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1560" y="157757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位于大山顶上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1172" y="1977629"/>
            <a:ext cx="29084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这个城市最古老的地方之一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3688" y="2407444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过去是一个贫困区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935" y="2819401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艺术中心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55094" y="3218260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真正的文化融合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1"/>
          <p:cNvSpPr>
            <a:spLocks noChangeArrowheads="1"/>
          </p:cNvSpPr>
          <p:nvPr/>
        </p:nvSpPr>
        <p:spPr bwMode="auto">
          <a:xfrm>
            <a:off x="520304" y="1017985"/>
            <a:ext cx="7940278" cy="25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6.head to a local museum ________________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7.gold rush ____________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8.earn a living ____________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9.open up shops ____________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10.immigrants from different countries and cultures __________________________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0135" y="1059657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去当地的博物馆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0010" y="1491854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淘金热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4569" y="189071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谋生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68153" y="2312194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开商店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89960" y="2701529"/>
            <a:ext cx="29084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来自不同国家和文化的移民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341710" y="563166"/>
            <a:ext cx="8345090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Ⅲ.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句式欣赏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326232" y="995363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动词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形式作宾语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Today was my first day back in San Francisco after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camping in the Redwood Forest and visiting the wine country of Napa Valley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2.it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作形式主语，不定式是真正的主语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I have to admit that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it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definitely feels good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to be back in the city again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3.how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引导宾语从句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>
              <a:lnSpc>
                <a:spcPct val="150000"/>
              </a:lnSpc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The museum did a really good job of showing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how America was built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by immigrants from different countries and cultures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. 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2301479"/>
            <a:ext cx="8428434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Discussing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—Look at the following pictures and answer the questions.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219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1168004"/>
            <a:ext cx="86165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1924050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426244" y="2689623"/>
            <a:ext cx="8180785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(1)What do you know about the city of Beijing?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222" name="Picture 6" descr="YR3-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5925" y="3188494"/>
            <a:ext cx="526256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454819" y="4299348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595" y="4245769"/>
            <a:ext cx="2325380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answer is open.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(2)What do you want to know about the city of San Francisco?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2571750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267" name="Picture 4" descr="YR3-2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2" y="1233488"/>
            <a:ext cx="5787629" cy="12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51222" y="3165873"/>
            <a:ext cx="8428434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Predicting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—Look at the pictures on Page 28 and predict what the text is probably about?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454819" y="3705225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595" y="2518173"/>
            <a:ext cx="2325380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answer is open.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5736" y="3651648"/>
            <a:ext cx="5846665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text is probably about the city of San Francisco.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844154"/>
            <a:ext cx="8428434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First reading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—Read the passage carefully and answer the following questions.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38350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(1)Where are many beautiful old buildings in San Francisco?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(2)What started in the Mission District?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(3)Why did many people from all over the world come to San Francisco?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(4)What is so special about Chinatown?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315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519113"/>
            <a:ext cx="5669756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5072" y="1847851"/>
            <a:ext cx="219194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On top of big hills.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073" y="2669382"/>
            <a:ext cx="55880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An art movement called 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the“Mission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School”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．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5073" y="3489723"/>
            <a:ext cx="24876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seek their fortune.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5072" y="4331494"/>
            <a:ext cx="54991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There were so many good 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cafès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and restaurants.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Second reading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—Fill in the blanks according to the passage.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21494" y="1113235"/>
          <a:ext cx="8047435" cy="2901399"/>
        </p:xfrm>
        <a:graphic>
          <a:graphicData uri="http://schemas.openxmlformats.org/drawingml/2006/table">
            <a:tbl>
              <a:tblPr/>
              <a:tblGrid>
                <a:gridCol w="194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2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Before coming to San Francisco</a:t>
                      </a:r>
                      <a:endParaRPr lang="zh-CN" sz="1800" kern="1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35013" marR="135013" marT="108005" marB="108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①____________ in the Redwood Forest and visited </a:t>
                      </a:r>
                      <a:endParaRPr lang="en-US" sz="1800" kern="100" dirty="0" smtClean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②_</a:t>
                      </a: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 </a:t>
                      </a: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of Napa Valley</a:t>
                      </a:r>
                      <a:endParaRPr lang="zh-CN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35013" marR="135013" marT="108005" marB="108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 the morning</a:t>
                      </a:r>
                      <a:endParaRPr lang="zh-CN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35013" marR="135013" marT="108005" marB="108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walked around ③____________ the ④____________ for a few hours and ⑤____________ some delicious 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Mexican-Chinese ⑥</a:t>
                      </a: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____________</a:t>
                      </a:r>
                      <a:endParaRPr lang="zh-CN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35013" marR="135013" marT="108005" marB="108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014663" y="1221582"/>
            <a:ext cx="10249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camped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97981" y="1653779"/>
            <a:ext cx="20095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wine country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23172" y="2289573"/>
            <a:ext cx="12541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looking at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42473" y="2289573"/>
            <a:ext cx="114595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street art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7003" y="2711054"/>
            <a:ext cx="4828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ate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69531" y="3143251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noodles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21494" y="951310"/>
          <a:ext cx="8154591" cy="2719386"/>
        </p:xfrm>
        <a:graphic>
          <a:graphicData uri="http://schemas.openxmlformats.org/drawingml/2006/table">
            <a:tbl>
              <a:tblPr/>
              <a:tblGrid>
                <a:gridCol w="232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28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 the afternoon</a:t>
                      </a:r>
                      <a:endParaRPr lang="zh-CN" sz="1800" kern="1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0999" marR="80999" marT="107972" marB="1079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headed to a ⑦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</a:t>
                      </a: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 </a:t>
                      </a: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and learned much about the 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⑧_______</a:t>
                      </a: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 </a:t>
                      </a: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 California</a:t>
                      </a:r>
                      <a:endParaRPr lang="zh-CN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0999" marR="80999" marT="107972" marB="1079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 the evening</a:t>
                      </a:r>
                      <a:endParaRPr lang="zh-CN" sz="1800" kern="1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0999" marR="80999" marT="107972" marB="1079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went to Chinatown and ate ⑨____________ in a Cantonese restaurant</a:t>
                      </a:r>
                      <a:endParaRPr lang="zh-CN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0999" marR="80999" marT="107972" marB="1079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tomorrow</a:t>
                      </a:r>
                      <a:endParaRPr lang="zh-CN" sz="1800" kern="1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0999" marR="80999" marT="107972" marB="1079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go to ⑩____________ in the Richmond District</a:t>
                      </a:r>
                      <a:endParaRPr lang="zh-CN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0999" marR="80999" marT="107972" marB="1079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463654" y="1091804"/>
            <a:ext cx="16773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local museum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86163" y="1469232"/>
            <a:ext cx="21194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historical changes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0244" y="2116932"/>
            <a:ext cx="1308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great food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5485" y="3153967"/>
            <a:ext cx="118199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 jazz bar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457200"/>
            <a:ext cx="8428434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3.Third reading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92907" y="869156"/>
            <a:ext cx="8428435" cy="37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(1)Summarizing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Read the passage again and try to summarize the main idea in one sentence.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(2)Thinking and discussing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What are the benefits and challenges of cultural diversity?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917" y="1632347"/>
            <a:ext cx="8098631" cy="85113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passage is a travel journal about the city of San Francisco and the writer’s travel experience in one </a:t>
            </a:r>
            <a:r>
              <a:rPr lang="en-US" altLang="zh-CN" kern="1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day. 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3147" y="2842022"/>
            <a:ext cx="8099822" cy="168232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Benefits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increased adaptability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broader serve range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variety of viewpoints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more effective execution...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Challenges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communication barriers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resistance to change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socio-cultural factors...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332185" y="917972"/>
            <a:ext cx="8428434" cy="33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Group work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Have you ever been to a place that has a diverse culture? What do you think brought about the cultural diversity? Please discuss these questions in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groups.You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may start like this.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Hello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glad to meet you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here.Have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ever been to a place that has a diverse culture?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Yes.I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went to San Francisco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 multi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cultural city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in the summer holidays.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...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506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529829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阅读技巧点拨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13147" y="1113235"/>
            <a:ext cx="8428434" cy="20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如何分类和组织信息？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1.By deciding the kind of information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e.g.dates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numbers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opinions.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2.By putting things in order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e.g.according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 how old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how much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what kind.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3.By drawing a diagram to organize the information.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aeoutd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全屏显示(16:9)</PresentationFormat>
  <Paragraphs>120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D56B5DB5B9A14D4EAB9AADAB6AF8E321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