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62" r:id="rId3"/>
    <p:sldId id="266" r:id="rId4"/>
    <p:sldId id="268" r:id="rId5"/>
    <p:sldId id="270" r:id="rId6"/>
    <p:sldId id="280" r:id="rId7"/>
    <p:sldId id="286" r:id="rId8"/>
    <p:sldId id="272" r:id="rId9"/>
    <p:sldId id="274" r:id="rId10"/>
    <p:sldId id="276" r:id="rId11"/>
    <p:sldId id="287" r:id="rId12"/>
    <p:sldId id="292" r:id="rId13"/>
    <p:sldId id="263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99"/>
    <a:srgbClr val="FFFF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20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EC7A9-1235-4E58-92D3-7E6D8BC4722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71FCB-A513-47BE-915E-A344CD8BF5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71FCB-A513-47BE-915E-A344CD8BF58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1413" y="1123950"/>
            <a:ext cx="6188075" cy="641350"/>
          </a:xfrm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>
                <a:solidFill>
                  <a:srgbClr val="663300"/>
                </a:solidFill>
              </a:defRPr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1765300"/>
            <a:ext cx="61849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rgbClr val="663300"/>
                </a:solidFill>
              </a:defRPr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6E2D3B0-53E1-4503-AFA9-C30F28A72BF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38C91-9FC6-4CC3-9295-3979B95A601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46875" y="188913"/>
            <a:ext cx="2095500" cy="5937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137275" cy="59372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59177-4282-4013-BD37-B31C42D3F3B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FA4E2-47AE-4F47-88BA-B190F022F90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03BFF-C6AB-47E2-9ED7-B6AE7D6BE13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3CD6E-1DAD-4F01-9BEB-358CCD8EA70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5FC71-9767-4D48-801B-F7270E0C403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68AF0-A81B-4F0F-BA58-6013CCB2B44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4DEA6-FC87-4E2F-9CB7-97479978B4E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0C473-2A09-491D-A093-9C350DB0CB7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374062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8D54DF0-3D2E-48C1-A185-2531844F9E06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95736" y="980728"/>
            <a:ext cx="6165851" cy="1323439"/>
          </a:xfrm>
        </p:spPr>
        <p:txBody>
          <a:bodyPr/>
          <a:lstStyle/>
          <a:p>
            <a:r>
              <a:rPr lang="zh-CN" altLang="en-US" sz="8000" b="1" dirty="0" smtClean="0">
                <a:solidFill>
                  <a:schemeClr val="accent2"/>
                </a:solidFill>
                <a:latin typeface="汉仪大宋简" pitchFamily="49" charset="-122"/>
                <a:ea typeface="汉仪大宋简" pitchFamily="49" charset="-122"/>
              </a:rPr>
              <a:t>17.5 反</a:t>
            </a:r>
            <a:r>
              <a:rPr lang="zh-CN" altLang="en-US" sz="8000" b="1" dirty="0">
                <a:solidFill>
                  <a:schemeClr val="accent2"/>
                </a:solidFill>
                <a:latin typeface="汉仪大宋简" pitchFamily="49" charset="-122"/>
                <a:ea typeface="汉仪大宋简" pitchFamily="49" charset="-122"/>
              </a:rPr>
              <a:t>证法</a:t>
            </a:r>
          </a:p>
        </p:txBody>
      </p:sp>
      <p:sp>
        <p:nvSpPr>
          <p:cNvPr id="7" name="矩形 6"/>
          <p:cNvSpPr/>
          <p:nvPr/>
        </p:nvSpPr>
        <p:spPr>
          <a:xfrm>
            <a:off x="2866555" y="5712271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/>
          </p:cNvSpPr>
          <p:nvPr/>
        </p:nvSpPr>
        <p:spPr bwMode="auto">
          <a:xfrm>
            <a:off x="250825" y="44450"/>
            <a:ext cx="1296988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360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>
              <a:ln w="9525" cmpd="sng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547813" y="549275"/>
            <a:ext cx="72009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 dirty="0">
                <a:latin typeface="Tahoma" panose="020B0604030504040204" pitchFamily="34" charset="0"/>
              </a:rPr>
              <a:t>求证</a:t>
            </a:r>
            <a:r>
              <a:rPr lang="zh-CN" altLang="zh-CN" sz="2800" b="1" dirty="0">
                <a:latin typeface="Tahoma" panose="020B0604030504040204" pitchFamily="34" charset="0"/>
              </a:rPr>
              <a:t>:</a:t>
            </a:r>
            <a:r>
              <a:rPr lang="zh-CN" sz="2800" b="1" dirty="0">
                <a:latin typeface="Tahoma" panose="020B0604030504040204" pitchFamily="34" charset="0"/>
              </a:rPr>
              <a:t>在同一平面内</a:t>
            </a:r>
            <a:r>
              <a:rPr lang="zh-CN" altLang="zh-CN" sz="2800" b="1" dirty="0">
                <a:latin typeface="Tahoma" panose="020B0604030504040204" pitchFamily="34" charset="0"/>
              </a:rPr>
              <a:t>,</a:t>
            </a:r>
            <a:r>
              <a:rPr lang="zh-CN" sz="2800" b="1" dirty="0">
                <a:latin typeface="Tahoma" panose="020B0604030504040204" pitchFamily="34" charset="0"/>
              </a:rPr>
              <a:t>如果一条直线和两条平行直线中的一条相交</a:t>
            </a:r>
            <a:r>
              <a:rPr lang="zh-CN" altLang="zh-CN" sz="2800" b="1" dirty="0">
                <a:latin typeface="Tahoma" panose="020B0604030504040204" pitchFamily="34" charset="0"/>
              </a:rPr>
              <a:t>,</a:t>
            </a:r>
            <a:r>
              <a:rPr lang="zh-CN" sz="2800" b="1" dirty="0">
                <a:latin typeface="Tahoma" panose="020B0604030504040204" pitchFamily="34" charset="0"/>
              </a:rPr>
              <a:t>那么和另一条也相交</a:t>
            </a:r>
            <a:r>
              <a:rPr lang="zh-CN" altLang="zh-CN" sz="2800" b="1" dirty="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3850" y="1773238"/>
            <a:ext cx="1223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>
                <a:latin typeface="Tahoma" panose="020B0604030504040204" pitchFamily="34" charset="0"/>
              </a:rPr>
              <a:t>已知</a:t>
            </a:r>
            <a:r>
              <a:rPr lang="zh-CN" altLang="zh-CN" sz="2800" b="1">
                <a:latin typeface="Tahoma" panose="020B0604030504040204" pitchFamily="34" charset="0"/>
              </a:rPr>
              <a:t>: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331913" y="1762125"/>
            <a:ext cx="741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 dirty="0">
                <a:latin typeface="Tahoma" panose="020B0604030504040204" pitchFamily="34" charset="0"/>
              </a:rPr>
              <a:t>直线</a:t>
            </a:r>
            <a:r>
              <a:rPr lang="zh-CN" altLang="zh-CN" sz="2800" b="1" dirty="0">
                <a:latin typeface="Tahoma" panose="020B0604030504040204" pitchFamily="34" charset="0"/>
              </a:rPr>
              <a:t>l</a:t>
            </a:r>
            <a:r>
              <a:rPr lang="zh-CN" altLang="zh-CN" sz="2800" b="1" baseline="-25000" dirty="0">
                <a:latin typeface="Tahoma" panose="020B0604030504040204" pitchFamily="34" charset="0"/>
              </a:rPr>
              <a:t>1</a:t>
            </a:r>
            <a:r>
              <a:rPr lang="zh-CN" altLang="zh-CN" sz="2800" b="1" dirty="0">
                <a:latin typeface="Tahoma" panose="020B0604030504040204" pitchFamily="34" charset="0"/>
              </a:rPr>
              <a:t>,l</a:t>
            </a:r>
            <a:r>
              <a:rPr lang="zh-CN" altLang="zh-CN" sz="2800" b="1" baseline="-25000" dirty="0">
                <a:latin typeface="Tahoma" panose="020B0604030504040204" pitchFamily="34" charset="0"/>
              </a:rPr>
              <a:t>2</a:t>
            </a:r>
            <a:r>
              <a:rPr lang="zh-CN" altLang="zh-CN" sz="2800" b="1" dirty="0">
                <a:latin typeface="Tahoma" panose="020B0604030504040204" pitchFamily="34" charset="0"/>
              </a:rPr>
              <a:t>,l</a:t>
            </a:r>
            <a:r>
              <a:rPr lang="zh-CN" altLang="zh-CN" sz="2800" b="1" baseline="-25000" dirty="0">
                <a:latin typeface="Tahoma" panose="020B0604030504040204" pitchFamily="34" charset="0"/>
              </a:rPr>
              <a:t>3</a:t>
            </a:r>
            <a:r>
              <a:rPr lang="zh-CN" sz="2800" b="1" dirty="0">
                <a:latin typeface="Tahoma" panose="020B0604030504040204" pitchFamily="34" charset="0"/>
              </a:rPr>
              <a:t>在同一平面内</a:t>
            </a:r>
            <a:r>
              <a:rPr lang="zh-CN" altLang="zh-CN" sz="2800" b="1" dirty="0">
                <a:latin typeface="Tahoma" panose="020B0604030504040204" pitchFamily="34" charset="0"/>
              </a:rPr>
              <a:t>,</a:t>
            </a:r>
            <a:r>
              <a:rPr lang="zh-CN" sz="2800" b="1" dirty="0">
                <a:latin typeface="Tahoma" panose="020B0604030504040204" pitchFamily="34" charset="0"/>
              </a:rPr>
              <a:t>且</a:t>
            </a:r>
            <a:r>
              <a:rPr lang="zh-CN" altLang="zh-CN" sz="2800" b="1" dirty="0">
                <a:latin typeface="Tahoma" panose="020B0604030504040204" pitchFamily="34" charset="0"/>
              </a:rPr>
              <a:t>l</a:t>
            </a:r>
            <a:r>
              <a:rPr lang="zh-CN" altLang="zh-CN" sz="2800" b="1" baseline="-25000" dirty="0">
                <a:latin typeface="Tahoma" panose="020B0604030504040204" pitchFamily="34" charset="0"/>
              </a:rPr>
              <a:t>1</a:t>
            </a:r>
            <a:r>
              <a:rPr lang="zh-CN" altLang="zh-CN" sz="2800" b="1" dirty="0">
                <a:latin typeface="Tahoma" panose="020B0604030504040204" pitchFamily="34" charset="0"/>
              </a:rPr>
              <a:t>∥l</a:t>
            </a:r>
            <a:r>
              <a:rPr lang="zh-CN" altLang="zh-CN" sz="2800" b="1" baseline="-25000" dirty="0">
                <a:latin typeface="Tahoma" panose="020B0604030504040204" pitchFamily="34" charset="0"/>
              </a:rPr>
              <a:t>2</a:t>
            </a:r>
            <a:r>
              <a:rPr lang="zh-CN" altLang="zh-CN" sz="2800" b="1" dirty="0">
                <a:latin typeface="Tahoma" panose="020B0604030504040204" pitchFamily="34" charset="0"/>
              </a:rPr>
              <a:t>,l</a:t>
            </a:r>
            <a:r>
              <a:rPr lang="zh-CN" altLang="zh-CN" sz="2800" b="1" baseline="-25000" dirty="0">
                <a:latin typeface="Tahoma" panose="020B0604030504040204" pitchFamily="34" charset="0"/>
              </a:rPr>
              <a:t>3</a:t>
            </a:r>
            <a:r>
              <a:rPr lang="zh-CN" sz="2800" b="1" dirty="0">
                <a:latin typeface="Tahoma" panose="020B0604030504040204" pitchFamily="34" charset="0"/>
              </a:rPr>
              <a:t>与</a:t>
            </a:r>
            <a:r>
              <a:rPr lang="zh-CN" altLang="zh-CN" sz="2800" b="1" dirty="0">
                <a:latin typeface="Tahoma" panose="020B0604030504040204" pitchFamily="34" charset="0"/>
              </a:rPr>
              <a:t>l</a:t>
            </a:r>
            <a:r>
              <a:rPr lang="zh-CN" altLang="zh-CN" sz="2800" b="1" baseline="-25000" dirty="0">
                <a:latin typeface="Tahoma" panose="020B0604030504040204" pitchFamily="34" charset="0"/>
              </a:rPr>
              <a:t>1</a:t>
            </a:r>
            <a:r>
              <a:rPr lang="zh-CN" sz="2800" b="1" dirty="0">
                <a:latin typeface="Tahoma" panose="020B0604030504040204" pitchFamily="34" charset="0"/>
              </a:rPr>
              <a:t>相交于点</a:t>
            </a:r>
            <a:r>
              <a:rPr lang="zh-CN" altLang="zh-CN" sz="2800" b="1" dirty="0">
                <a:latin typeface="Tahoma" panose="020B0604030504040204" pitchFamily="34" charset="0"/>
              </a:rPr>
              <a:t>P.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23850" y="276542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>
                <a:latin typeface="Tahoma" panose="020B0604030504040204" pitchFamily="34" charset="0"/>
              </a:rPr>
              <a:t>求证</a:t>
            </a:r>
            <a:r>
              <a:rPr lang="zh-CN" altLang="zh-CN" sz="2800" b="1">
                <a:latin typeface="Tahoma" panose="020B0604030504040204" pitchFamily="34" charset="0"/>
              </a:rPr>
              <a:t>: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476375" y="2781300"/>
            <a:ext cx="3240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latin typeface="Tahoma" panose="020B0604030504040204" pitchFamily="34" charset="0"/>
              </a:rPr>
              <a:t>l</a:t>
            </a:r>
            <a:r>
              <a:rPr lang="zh-CN" altLang="zh-CN" sz="2800" b="1" baseline="-25000" dirty="0">
                <a:latin typeface="Tahoma" panose="020B0604030504040204" pitchFamily="34" charset="0"/>
              </a:rPr>
              <a:t>3</a:t>
            </a:r>
            <a:r>
              <a:rPr lang="zh-CN" sz="2800" b="1" dirty="0">
                <a:latin typeface="Tahoma" panose="020B0604030504040204" pitchFamily="34" charset="0"/>
              </a:rPr>
              <a:t>与</a:t>
            </a:r>
            <a:r>
              <a:rPr lang="zh-CN" altLang="zh-CN" sz="2800" b="1" dirty="0">
                <a:latin typeface="Tahoma" panose="020B0604030504040204" pitchFamily="34" charset="0"/>
              </a:rPr>
              <a:t>l</a:t>
            </a:r>
            <a:r>
              <a:rPr lang="zh-CN" altLang="zh-CN" sz="2800" b="1" baseline="-25000" dirty="0">
                <a:latin typeface="Tahoma" panose="020B0604030504040204" pitchFamily="34" charset="0"/>
              </a:rPr>
              <a:t>2</a:t>
            </a:r>
            <a:r>
              <a:rPr lang="zh-CN" sz="2800" b="1" dirty="0">
                <a:latin typeface="Tahoma" panose="020B0604030504040204" pitchFamily="34" charset="0"/>
              </a:rPr>
              <a:t>相交</a:t>
            </a:r>
            <a:r>
              <a:rPr lang="zh-CN" altLang="zh-CN" sz="2800" b="1" dirty="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95288" y="3270250"/>
            <a:ext cx="1008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>
                <a:latin typeface="Tahoma" panose="020B0604030504040204" pitchFamily="34" charset="0"/>
              </a:rPr>
              <a:t>证明</a:t>
            </a:r>
            <a:r>
              <a:rPr lang="zh-CN" altLang="zh-CN" sz="2800" b="1">
                <a:latin typeface="Tahoma" panose="020B0604030504040204" pitchFamily="34" charset="0"/>
              </a:rPr>
              <a:t>: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547813" y="3275013"/>
            <a:ext cx="39608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 dirty="0">
                <a:latin typeface="Tahoma" panose="020B0604030504040204" pitchFamily="34" charset="0"/>
              </a:rPr>
              <a:t>假设</a:t>
            </a:r>
            <a:r>
              <a:rPr lang="zh-CN" altLang="zh-CN" sz="2800" b="1" dirty="0">
                <a:latin typeface="Tahoma" panose="020B0604030504040204" pitchFamily="34" charset="0"/>
              </a:rPr>
              <a:t>____________,</a:t>
            </a:r>
            <a:r>
              <a:rPr lang="zh-CN" sz="2800" b="1" dirty="0">
                <a:latin typeface="Tahoma" panose="020B0604030504040204" pitchFamily="34" charset="0"/>
              </a:rPr>
              <a:t>那么</a:t>
            </a:r>
            <a:r>
              <a:rPr lang="zh-CN" altLang="zh-CN" sz="2800" b="1" dirty="0">
                <a:latin typeface="Tahoma" panose="020B0604030504040204" pitchFamily="34" charset="0"/>
              </a:rPr>
              <a:t>_________.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39750" y="4211638"/>
            <a:ext cx="39608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>
                <a:latin typeface="Tahoma" panose="020B0604030504040204" pitchFamily="34" charset="0"/>
              </a:rPr>
              <a:t>因为已知</a:t>
            </a:r>
            <a:r>
              <a:rPr lang="zh-CN" altLang="zh-CN" sz="2800" b="1">
                <a:latin typeface="Tahoma" panose="020B0604030504040204" pitchFamily="34" charset="0"/>
              </a:rPr>
              <a:t>_________,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68313" y="5219700"/>
            <a:ext cx="6480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>
                <a:latin typeface="Tahoma" panose="020B0604030504040204" pitchFamily="34" charset="0"/>
              </a:rPr>
              <a:t>这与</a:t>
            </a:r>
            <a:r>
              <a:rPr lang="zh-CN" sz="2800" b="1">
                <a:latin typeface="Arial" panose="020B0604020202020204"/>
              </a:rPr>
              <a:t>“</a:t>
            </a:r>
            <a:r>
              <a:rPr lang="zh-CN" altLang="zh-CN" sz="2800" b="1">
                <a:latin typeface="Tahoma" panose="020B0604030504040204" pitchFamily="34" charset="0"/>
              </a:rPr>
              <a:t>_______________________   _____________</a:t>
            </a:r>
            <a:r>
              <a:rPr lang="zh-CN" altLang="zh-CN" sz="2800" b="1">
                <a:latin typeface="Arial" panose="020B0604020202020204"/>
              </a:rPr>
              <a:t>”</a:t>
            </a:r>
            <a:r>
              <a:rPr lang="zh-CN" sz="2800" b="1">
                <a:latin typeface="Tahoma" panose="020B0604030504040204" pitchFamily="34" charset="0"/>
              </a:rPr>
              <a:t>矛盾</a:t>
            </a:r>
            <a:r>
              <a:rPr lang="zh-CN" altLang="zh-CN" sz="2800" b="1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68313" y="6223000"/>
            <a:ext cx="6408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>
                <a:latin typeface="Tahoma" panose="020B0604030504040204" pitchFamily="34" charset="0"/>
              </a:rPr>
              <a:t>所以</a:t>
            </a:r>
            <a:r>
              <a:rPr lang="zh-CN" sz="2800" b="1">
                <a:solidFill>
                  <a:schemeClr val="folHlink"/>
                </a:solidFill>
                <a:latin typeface="Tahoma" panose="020B0604030504040204" pitchFamily="34" charset="0"/>
              </a:rPr>
              <a:t>假设不成立</a:t>
            </a:r>
            <a:r>
              <a:rPr lang="zh-CN" altLang="zh-CN" sz="2800" b="1">
                <a:latin typeface="Tahoma" panose="020B0604030504040204" pitchFamily="34" charset="0"/>
              </a:rPr>
              <a:t>,</a:t>
            </a:r>
            <a:r>
              <a:rPr lang="zh-CN" sz="2800" b="1">
                <a:latin typeface="Tahoma" panose="020B0604030504040204" pitchFamily="34" charset="0"/>
              </a:rPr>
              <a:t>即求证的命题正确</a:t>
            </a:r>
            <a:r>
              <a:rPr lang="zh-CN" altLang="zh-CN" sz="2800" b="1">
                <a:latin typeface="Tahoma" panose="020B0604030504040204" pitchFamily="34" charset="0"/>
              </a:rPr>
              <a:t>.</a:t>
            </a:r>
          </a:p>
        </p:txBody>
      </p:sp>
      <p:grpSp>
        <p:nvGrpSpPr>
          <p:cNvPr id="13325" name="Group 13"/>
          <p:cNvGrpSpPr/>
          <p:nvPr/>
        </p:nvGrpSpPr>
        <p:grpSpPr bwMode="auto">
          <a:xfrm>
            <a:off x="6372225" y="2455863"/>
            <a:ext cx="2555875" cy="2052637"/>
            <a:chOff x="0" y="0"/>
            <a:chExt cx="1610" cy="1293"/>
          </a:xfrm>
        </p:grpSpPr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0" y="386"/>
              <a:ext cx="1225" cy="0"/>
            </a:xfrm>
            <a:prstGeom prst="line">
              <a:avLst/>
            </a:prstGeom>
            <a:noFill/>
            <a:ln w="254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>
              <a:off x="0" y="931"/>
              <a:ext cx="1225" cy="0"/>
            </a:xfrm>
            <a:prstGeom prst="line">
              <a:avLst/>
            </a:prstGeom>
            <a:noFill/>
            <a:ln w="254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 flipH="1">
              <a:off x="272" y="114"/>
              <a:ext cx="499" cy="1179"/>
            </a:xfrm>
            <a:prstGeom prst="line">
              <a:avLst/>
            </a:prstGeom>
            <a:noFill/>
            <a:ln w="254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1270" y="272"/>
              <a:ext cx="2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000" b="1">
                  <a:latin typeface="Tahoma" panose="020B0604030504040204" pitchFamily="34" charset="0"/>
                </a:rPr>
                <a:t>l</a:t>
              </a:r>
              <a:r>
                <a:rPr lang="zh-CN" altLang="zh-CN" sz="2000" b="1" baseline="-200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330" name="Text Box 18"/>
            <p:cNvSpPr txBox="1">
              <a:spLocks noChangeArrowheads="1"/>
            </p:cNvSpPr>
            <p:nvPr/>
          </p:nvSpPr>
          <p:spPr bwMode="auto">
            <a:xfrm>
              <a:off x="1225" y="794"/>
              <a:ext cx="3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000" b="1">
                  <a:latin typeface="Tahoma" panose="020B0604030504040204" pitchFamily="34" charset="0"/>
                </a:rPr>
                <a:t>l</a:t>
              </a:r>
              <a:r>
                <a:rPr lang="zh-CN" altLang="zh-CN" sz="2000" b="1" baseline="-20000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3331" name="Text Box 19"/>
            <p:cNvSpPr txBox="1">
              <a:spLocks noChangeArrowheads="1"/>
            </p:cNvSpPr>
            <p:nvPr/>
          </p:nvSpPr>
          <p:spPr bwMode="auto">
            <a:xfrm>
              <a:off x="771" y="0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000" b="1">
                  <a:latin typeface="Tahoma" panose="020B0604030504040204" pitchFamily="34" charset="0"/>
                </a:rPr>
                <a:t>l</a:t>
              </a:r>
              <a:r>
                <a:rPr lang="zh-CN" altLang="zh-CN" sz="2000" b="1" baseline="-20000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635" y="408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000" b="1">
                  <a:latin typeface="Tahoma" panose="020B0604030504040204" pitchFamily="34" charset="0"/>
                </a:rPr>
                <a:t>P</a:t>
              </a:r>
            </a:p>
          </p:txBody>
        </p:sp>
      </p:grp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2627313" y="3213100"/>
            <a:ext cx="3240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l</a:t>
            </a:r>
            <a:r>
              <a:rPr lang="zh-CN" altLang="zh-CN" sz="2800" b="1" baseline="-25000" dirty="0">
                <a:solidFill>
                  <a:schemeClr val="folHlink"/>
                </a:solidFill>
                <a:latin typeface="Tahoma" panose="020B0604030504040204" pitchFamily="34" charset="0"/>
              </a:rPr>
              <a:t>3</a:t>
            </a:r>
            <a:r>
              <a:rPr lang="zh-CN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与</a:t>
            </a:r>
            <a:r>
              <a:rPr lang="zh-CN" altLang="zh-CN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l</a:t>
            </a:r>
            <a:r>
              <a:rPr lang="zh-CN" altLang="zh-CN" sz="2800" b="1" baseline="-25000" dirty="0">
                <a:solidFill>
                  <a:schemeClr val="folHlink"/>
                </a:solidFill>
                <a:latin typeface="Tahoma" panose="020B0604030504040204" pitchFamily="34" charset="0"/>
              </a:rPr>
              <a:t>2 </a:t>
            </a:r>
            <a:r>
              <a:rPr lang="zh-CN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不相交</a:t>
            </a:r>
            <a:r>
              <a:rPr lang="zh-CN" altLang="zh-CN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2627313" y="3644900"/>
            <a:ext cx="1655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folHlink"/>
                </a:solidFill>
                <a:latin typeface="Tahoma" panose="020B0604030504040204" pitchFamily="34" charset="0"/>
              </a:rPr>
              <a:t>l</a:t>
            </a:r>
            <a:r>
              <a:rPr lang="zh-CN" altLang="en-US" sz="2800" b="1" baseline="-25000">
                <a:solidFill>
                  <a:schemeClr val="folHlink"/>
                </a:solidFill>
                <a:latin typeface="Tahoma" panose="020B0604030504040204" pitchFamily="34" charset="0"/>
              </a:rPr>
              <a:t>3</a:t>
            </a:r>
            <a:r>
              <a:rPr lang="zh-CN" altLang="en-US" sz="2800" b="1">
                <a:solidFill>
                  <a:schemeClr val="folHlink"/>
                </a:solidFill>
                <a:latin typeface="Tahoma" panose="020B0604030504040204" pitchFamily="34" charset="0"/>
              </a:rPr>
              <a:t>∥l</a:t>
            </a:r>
            <a:r>
              <a:rPr lang="zh-CN" altLang="en-US" sz="2800" b="1" baseline="-25000">
                <a:solidFill>
                  <a:schemeClr val="folHlink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2627313" y="4149725"/>
            <a:ext cx="1800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folHlink"/>
                </a:solidFill>
                <a:latin typeface="Tahoma" panose="020B0604030504040204" pitchFamily="34" charset="0"/>
              </a:rPr>
              <a:t>l</a:t>
            </a:r>
            <a:r>
              <a:rPr lang="zh-CN" altLang="en-US" sz="2800" b="1" baseline="-25000">
                <a:solidFill>
                  <a:schemeClr val="folHlink"/>
                </a:solidFill>
                <a:latin typeface="Tahoma" panose="020B0604030504040204" pitchFamily="34" charset="0"/>
              </a:rPr>
              <a:t>1</a:t>
            </a:r>
            <a:r>
              <a:rPr lang="zh-CN" altLang="en-US" sz="2800" b="1">
                <a:solidFill>
                  <a:schemeClr val="folHlink"/>
                </a:solidFill>
                <a:latin typeface="Tahoma" panose="020B0604030504040204" pitchFamily="34" charset="0"/>
              </a:rPr>
              <a:t>∥l</a:t>
            </a:r>
            <a:r>
              <a:rPr lang="zh-CN" altLang="en-US" sz="2800" b="1" baseline="-25000">
                <a:solidFill>
                  <a:schemeClr val="folHlink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466725" y="5157788"/>
            <a:ext cx="66976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chemeClr val="folHlink"/>
                </a:solidFill>
                <a:latin typeface="Tahoma" panose="020B0604030504040204" pitchFamily="34" charset="0"/>
              </a:rPr>
              <a:t>            </a:t>
            </a:r>
            <a:r>
              <a:rPr lang="zh-CN" sz="2800" b="1">
                <a:solidFill>
                  <a:schemeClr val="folHlink"/>
                </a:solidFill>
                <a:latin typeface="Tahoma" panose="020B0604030504040204" pitchFamily="34" charset="0"/>
              </a:rPr>
              <a:t>经过直线外一点</a:t>
            </a:r>
            <a:r>
              <a:rPr lang="zh-CN" altLang="zh-CN" sz="2800" b="1">
                <a:solidFill>
                  <a:schemeClr val="folHlink"/>
                </a:solidFill>
                <a:latin typeface="Tahoma" panose="020B0604030504040204" pitchFamily="34" charset="0"/>
              </a:rPr>
              <a:t>,</a:t>
            </a:r>
            <a:r>
              <a:rPr lang="zh-CN" sz="2800" b="1">
                <a:solidFill>
                  <a:schemeClr val="folHlink"/>
                </a:solidFill>
                <a:latin typeface="Tahoma" panose="020B0604030504040204" pitchFamily="34" charset="0"/>
              </a:rPr>
              <a:t>有且只有一条直线平行于已知直线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539750" y="4652963"/>
            <a:ext cx="8353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>
                <a:latin typeface="Tahoma" panose="020B0604030504040204" pitchFamily="34" charset="0"/>
              </a:rPr>
              <a:t>所以过直线</a:t>
            </a:r>
            <a:r>
              <a:rPr lang="zh-CN" altLang="zh-CN" sz="2800" b="1">
                <a:latin typeface="Tahoma" panose="020B0604030504040204" pitchFamily="34" charset="0"/>
              </a:rPr>
              <a:t>l</a:t>
            </a:r>
            <a:r>
              <a:rPr lang="zh-CN" altLang="zh-CN" sz="2800" b="1" baseline="-20000">
                <a:latin typeface="Tahoma" panose="020B0604030504040204" pitchFamily="34" charset="0"/>
              </a:rPr>
              <a:t>2</a:t>
            </a:r>
            <a:r>
              <a:rPr lang="zh-CN" sz="2800" b="1">
                <a:latin typeface="Tahoma" panose="020B0604030504040204" pitchFamily="34" charset="0"/>
              </a:rPr>
              <a:t>外一点</a:t>
            </a:r>
            <a:r>
              <a:rPr lang="zh-CN" altLang="zh-CN" sz="2800" b="1">
                <a:latin typeface="Tahoma" panose="020B0604030504040204" pitchFamily="34" charset="0"/>
              </a:rPr>
              <a:t>P,</a:t>
            </a:r>
            <a:r>
              <a:rPr lang="zh-CN" sz="2800" b="1">
                <a:latin typeface="Tahoma" panose="020B0604030504040204" pitchFamily="34" charset="0"/>
              </a:rPr>
              <a:t>有</a:t>
            </a:r>
            <a:r>
              <a:rPr lang="zh-CN" sz="2800" b="1">
                <a:solidFill>
                  <a:schemeClr val="folHlink"/>
                </a:solidFill>
                <a:latin typeface="Tahoma" panose="020B0604030504040204" pitchFamily="34" charset="0"/>
              </a:rPr>
              <a:t>两条直线</a:t>
            </a:r>
            <a:r>
              <a:rPr lang="zh-CN" sz="2800" b="1">
                <a:latin typeface="Tahoma" panose="020B0604030504040204" pitchFamily="34" charset="0"/>
              </a:rPr>
              <a:t>和</a:t>
            </a:r>
            <a:r>
              <a:rPr lang="zh-CN" altLang="zh-CN" sz="2800" b="1">
                <a:latin typeface="Tahoma" panose="020B0604030504040204" pitchFamily="34" charset="0"/>
              </a:rPr>
              <a:t>l</a:t>
            </a:r>
            <a:r>
              <a:rPr lang="zh-CN" altLang="zh-CN" sz="2800" b="1" baseline="-20000">
                <a:latin typeface="Tahoma" panose="020B0604030504040204" pitchFamily="34" charset="0"/>
              </a:rPr>
              <a:t>2</a:t>
            </a:r>
            <a:r>
              <a:rPr lang="zh-CN" sz="2800" b="1">
                <a:latin typeface="Tahoma" panose="020B0604030504040204" pitchFamily="34" charset="0"/>
              </a:rPr>
              <a:t>平行</a:t>
            </a:r>
            <a:r>
              <a:rPr lang="zh-CN" altLang="zh-CN" sz="2800" b="1">
                <a:latin typeface="Tahoma" panose="020B0604030504040204" pitchFamily="34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7" grpId="0" autoUpdateAnimBg="0"/>
      <p:bldP spid="13318" grpId="0" autoUpdateAnimBg="0"/>
      <p:bldP spid="13319" grpId="0" autoUpdateAnimBg="0"/>
      <p:bldP spid="13320" grpId="0" autoUpdateAnimBg="0"/>
      <p:bldP spid="13321" grpId="0" autoUpdateAnimBg="0"/>
      <p:bldP spid="13322" grpId="0" autoUpdateAnimBg="0"/>
      <p:bldP spid="13323" grpId="0" autoUpdateAnimBg="0"/>
      <p:bldP spid="13324" grpId="0" autoUpdateAnimBg="0"/>
      <p:bldP spid="13333" grpId="0" autoUpdateAnimBg="0"/>
      <p:bldP spid="13334" grpId="0" autoUpdateAnimBg="0"/>
      <p:bldP spid="13335" grpId="0" autoUpdateAnimBg="0"/>
      <p:bldP spid="13336" grpId="0" autoUpdateAnimBg="0"/>
      <p:bldP spid="1333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6960" y="397074"/>
            <a:ext cx="8374062" cy="1077218"/>
          </a:xfrm>
        </p:spPr>
        <p:txBody>
          <a:bodyPr/>
          <a:lstStyle/>
          <a:p>
            <a:pPr algn="l"/>
            <a:r>
              <a:rPr lang="zh-CN" altLang="en-US" sz="3600" dirty="0"/>
              <a:t>用反证法证明平行线的性质定理一：</a:t>
            </a:r>
            <a:r>
              <a:rPr lang="zh-CN" altLang="en-US" sz="2800" dirty="0"/>
              <a:t/>
            </a:r>
            <a:br>
              <a:rPr lang="zh-CN" altLang="en-US" sz="2800" dirty="0"/>
            </a:br>
            <a:r>
              <a:rPr lang="zh-CN" altLang="en-US" sz="2800" dirty="0"/>
              <a:t>两条平行线被第三条直线所截同位角相等 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438" y="1889720"/>
            <a:ext cx="8229600" cy="1612305"/>
          </a:xfrm>
        </p:spPr>
        <p:txBody>
          <a:bodyPr/>
          <a:lstStyle/>
          <a:p>
            <a:r>
              <a:rPr lang="zh-CN" altLang="en-US" dirty="0"/>
              <a:t>已知：如图直线AB</a:t>
            </a:r>
            <a:r>
              <a:rPr lang="zh-CN" altLang="en-US" dirty="0">
                <a:sym typeface="宋体" panose="02010600030101010101" pitchFamily="2" charset="-122"/>
              </a:rPr>
              <a:t>‖</a:t>
            </a:r>
            <a:r>
              <a:rPr lang="zh-CN" altLang="en-US" dirty="0"/>
              <a:t>CD,直线EF分别与直线AB,CD交于点G,H.</a:t>
            </a:r>
            <a:r>
              <a:rPr lang="zh-CN" altLang="en-US" dirty="0">
                <a:sym typeface="宋体" panose="02010600030101010101" pitchFamily="2" charset="-122"/>
              </a:rPr>
              <a:t>∠</a:t>
            </a:r>
            <a:r>
              <a:rPr lang="zh-CN" altLang="en-US" dirty="0"/>
              <a:t>1和</a:t>
            </a:r>
            <a:r>
              <a:rPr lang="zh-CN" altLang="en-US" dirty="0">
                <a:sym typeface="宋体" panose="02010600030101010101" pitchFamily="2" charset="-122"/>
              </a:rPr>
              <a:t>∠</a:t>
            </a:r>
            <a:r>
              <a:rPr lang="zh-CN" altLang="en-US" dirty="0"/>
              <a:t>2是同位角。</a:t>
            </a:r>
          </a:p>
          <a:p>
            <a:r>
              <a:rPr lang="zh-CN" altLang="en-US" dirty="0"/>
              <a:t>求证：</a:t>
            </a:r>
            <a:r>
              <a:rPr lang="zh-CN" altLang="en-US" dirty="0">
                <a:sym typeface="宋体" panose="02010600030101010101" pitchFamily="2" charset="-122"/>
              </a:rPr>
              <a:t>∠</a:t>
            </a:r>
            <a:r>
              <a:rPr lang="zh-CN" altLang="en-US" dirty="0"/>
              <a:t>1=</a:t>
            </a:r>
            <a:r>
              <a:rPr lang="zh-CN" altLang="en-US" dirty="0">
                <a:sym typeface="宋体" panose="02010600030101010101" pitchFamily="2" charset="-122"/>
              </a:rPr>
              <a:t>∠</a:t>
            </a:r>
            <a:r>
              <a:rPr lang="zh-CN" altLang="en-US" dirty="0" smtClean="0"/>
              <a:t>2</a:t>
            </a:r>
            <a:endParaRPr lang="zh-CN" altLang="en-US" dirty="0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6300788" y="2854325"/>
            <a:ext cx="2519362" cy="71438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6372225" y="3502025"/>
            <a:ext cx="2447925" cy="14287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6372225" y="2205038"/>
            <a:ext cx="2016125" cy="208915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991225" y="2781300"/>
            <a:ext cx="3095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A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8893175" y="2493963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B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083300" y="35560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C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8840788" y="3603625"/>
            <a:ext cx="309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D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8345488" y="1819275"/>
            <a:ext cx="309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E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604125" y="2630488"/>
            <a:ext cx="3095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G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7002463" y="3313113"/>
            <a:ext cx="161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H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469063" y="4251325"/>
            <a:ext cx="322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/>
              <a:t>F</a:t>
            </a:r>
          </a:p>
        </p:txBody>
      </p:sp>
      <p:sp>
        <p:nvSpPr>
          <p:cNvPr id="14351" name="Arc 15"/>
          <p:cNvSpPr/>
          <p:nvPr/>
        </p:nvSpPr>
        <p:spPr bwMode="auto">
          <a:xfrm>
            <a:off x="7885113" y="2709863"/>
            <a:ext cx="144462" cy="1444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4352" name="Arc 16"/>
          <p:cNvSpPr/>
          <p:nvPr/>
        </p:nvSpPr>
        <p:spPr bwMode="auto">
          <a:xfrm>
            <a:off x="7235825" y="3429000"/>
            <a:ext cx="217488" cy="144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956550" y="2565400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1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7308850" y="3213100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24744"/>
            <a:ext cx="8372475" cy="762000"/>
          </a:xfrm>
        </p:spPr>
        <p:txBody>
          <a:bodyPr/>
          <a:lstStyle/>
          <a:p>
            <a:pPr algn="l"/>
            <a:r>
              <a:rPr lang="zh-CN" altLang="en-US" sz="4400" dirty="0"/>
              <a:t>巩固练习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564904"/>
            <a:ext cx="8229600" cy="2592635"/>
          </a:xfrm>
        </p:spPr>
        <p:txBody>
          <a:bodyPr/>
          <a:lstStyle/>
          <a:p>
            <a:r>
              <a:rPr lang="zh-CN" altLang="en-US" dirty="0"/>
              <a:t>用反证法证明下列命题：</a:t>
            </a:r>
          </a:p>
          <a:p>
            <a:r>
              <a:rPr lang="zh-CN" altLang="en-US" dirty="0"/>
              <a:t>1.垂直于同一条直线的两条直线平行</a:t>
            </a:r>
          </a:p>
          <a:p>
            <a:r>
              <a:rPr lang="zh-CN" altLang="en-US" dirty="0"/>
              <a:t>2.两条直线相交，有且只有一个交点。</a:t>
            </a:r>
          </a:p>
          <a:p>
            <a:r>
              <a:rPr lang="zh-CN" altLang="en-US" dirty="0" smtClean="0"/>
              <a:t>3</a:t>
            </a:r>
            <a:r>
              <a:rPr lang="en-US" altLang="zh-CN" dirty="0" smtClean="0"/>
              <a:t>.</a:t>
            </a:r>
            <a:r>
              <a:rPr lang="zh-CN" altLang="en-US" dirty="0" smtClean="0"/>
              <a:t>如</a:t>
            </a:r>
            <a:r>
              <a:rPr lang="zh-CN" altLang="en-US" dirty="0"/>
              <a:t>果两条直线都平行与第三条直线，那么着两条直线也互相平行</a:t>
            </a:r>
            <a:r>
              <a:rPr lang="zh-CN" altLang="en-US" dirty="0" smtClean="0"/>
              <a:t>。 </a:t>
            </a: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5518150"/>
            <a:ext cx="6189663" cy="577850"/>
          </a:xfrm>
        </p:spPr>
        <p:txBody>
          <a:bodyPr/>
          <a:lstStyle/>
          <a:p>
            <a:pPr algn="ctr"/>
            <a:r>
              <a:rPr lang="zh-CN" altLang="en-US" sz="3200" i="1">
                <a:solidFill>
                  <a:schemeClr val="bg1"/>
                </a:solidFill>
              </a:rPr>
              <a:t>谢谢欣赏</a:t>
            </a:r>
            <a:endParaRPr lang="zh-CN" altLang="en-US" sz="320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855788" y="765175"/>
            <a:ext cx="43719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000099"/>
                </a:solidFill>
              </a:rPr>
              <a:t>这节课你有哪些收获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764704"/>
            <a:ext cx="8355013" cy="707886"/>
          </a:xfrm>
        </p:spPr>
        <p:txBody>
          <a:bodyPr/>
          <a:lstStyle/>
          <a:p>
            <a:pPr algn="l"/>
            <a:r>
              <a:rPr lang="zh-CN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学习目标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00808"/>
            <a:ext cx="8229600" cy="4857750"/>
          </a:xfrm>
        </p:spPr>
        <p:txBody>
          <a:bodyPr/>
          <a:lstStyle/>
          <a:p>
            <a:r>
              <a:rPr lang="zh-CN" altLang="en-US" dirty="0"/>
              <a:t>1.掌握反证法的证明步骤。</a:t>
            </a:r>
          </a:p>
          <a:p>
            <a:r>
              <a:rPr lang="zh-CN" altLang="en-US" dirty="0"/>
              <a:t>2.能用反证法进行推理。</a:t>
            </a:r>
          </a:p>
          <a:p>
            <a:r>
              <a:rPr lang="zh-CN" altLang="en-US" dirty="0"/>
              <a:t>3.学会反面说理的方法，培养从正反两方面进行说理的能力。</a:t>
            </a:r>
          </a:p>
          <a:p>
            <a:r>
              <a:rPr lang="zh-CN" altLang="en-US" sz="4000" dirty="0">
                <a:solidFill>
                  <a:schemeClr val="accent2"/>
                </a:solidFill>
              </a:rPr>
              <a:t>学习重点</a:t>
            </a:r>
          </a:p>
          <a:p>
            <a:r>
              <a:rPr lang="zh-CN" altLang="en-US" dirty="0"/>
              <a:t>反证法的证明步骤</a:t>
            </a:r>
          </a:p>
          <a:p>
            <a:r>
              <a:rPr lang="zh-CN" altLang="en-US" sz="4000" dirty="0">
                <a:solidFill>
                  <a:schemeClr val="accent2"/>
                </a:solidFill>
              </a:rPr>
              <a:t>学习难点</a:t>
            </a:r>
          </a:p>
          <a:p>
            <a:r>
              <a:rPr lang="zh-CN" altLang="en-US" dirty="0"/>
              <a:t>能用反证法进行推理证明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179388" y="908050"/>
            <a:ext cx="5219700" cy="556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故事说一个少妇抱着小孩回娘家，路过瓜田，遇上一个恶少调戏。少妇不从，被诬偷瓜，告到县衙。恶少暗中用 钱收买为他看瓜的地保，嘱他摘三个大瓜到县衙作证。张飞升堂审讯，问恶 少，恶少说少妇偷他的瓜，有人证物证；问少妇，少妇说恶少调戏她。张飞 “想了一想”，佯断少妇偷瓜，命恶少先把三个大瓜 抱回去。恶少左抱右抱，怎么也抱不起来。张飞虎眉一 竖，拍案而起，痛斥恶少</a:t>
            </a:r>
            <a:r>
              <a:rPr lang="en-US" sz="2400" b="1"/>
              <a:t>"</a:t>
            </a:r>
            <a:r>
              <a:rPr lang="zh-CN" altLang="en-US" sz="2400" b="1"/>
              <a:t>你堂堂男子汉，三个瓜都抱不动，她是弱女子， 又抱小孩，怎能偷你三个大瓜？分明是你调戏。</a:t>
            </a:r>
            <a:r>
              <a:rPr lang="en-US" sz="2400" b="1"/>
              <a:t>"</a:t>
            </a:r>
            <a:r>
              <a:rPr lang="zh-CN" altLang="en-US" sz="2400" b="1"/>
              <a:t>经过审问，果然不错。</a:t>
            </a:r>
            <a:endParaRPr lang="zh-CN" altLang="en-US" sz="2400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5614988" y="4076700"/>
            <a:ext cx="3529012" cy="20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Tahoma" panose="020B0604030504040204" pitchFamily="34" charset="0"/>
              </a:rPr>
              <a:t> </a:t>
            </a:r>
            <a:r>
              <a:rPr lang="zh-CN" altLang="en-US" sz="2800" b="1">
                <a:solidFill>
                  <a:srgbClr val="FF0066"/>
                </a:solidFill>
                <a:latin typeface="Tahoma" panose="020B0604030504040204" pitchFamily="34" charset="0"/>
              </a:rPr>
              <a:t>张飞是怎样证明少妇无罪的呢</a:t>
            </a:r>
            <a:r>
              <a:rPr lang="en-US" sz="2800" b="1">
                <a:solidFill>
                  <a:srgbClr val="FF0066"/>
                </a:solidFill>
                <a:latin typeface="Tahoma" panose="020B0604030504040204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Tahoma" panose="020B0604030504040204" pitchFamily="34" charset="0"/>
              </a:rPr>
              <a:t>他运用了怎样的推理方法</a:t>
            </a:r>
            <a:r>
              <a:rPr lang="en-US" sz="2800" b="1">
                <a:solidFill>
                  <a:srgbClr val="FF0066"/>
                </a:solidFill>
                <a:latin typeface="Tahoma" panose="020B0604030504040204" pitchFamily="34" charset="0"/>
              </a:rPr>
              <a:t>?</a:t>
            </a:r>
          </a:p>
        </p:txBody>
      </p:sp>
      <p:pic>
        <p:nvPicPr>
          <p:cNvPr id="6148" name="Picture 7" descr="411516_221527082180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1500" y="476250"/>
            <a:ext cx="3313113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WordArt 5"/>
          <p:cNvSpPr>
            <a:spLocks noChangeArrowheads="1" noChangeShapeType="1"/>
          </p:cNvSpPr>
          <p:nvPr/>
        </p:nvSpPr>
        <p:spPr bwMode="auto">
          <a:xfrm>
            <a:off x="1547813" y="477838"/>
            <a:ext cx="3168650" cy="52228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zh-CN" altLang="en-US" sz="3600" kern="1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张飞断案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000375" y="1600200"/>
            <a:ext cx="2409825" cy="466725"/>
          </a:xfrm>
          <a:prstGeom prst="rect">
            <a:avLst/>
          </a:prstGeom>
          <a:solidFill>
            <a:srgbClr val="FFFF99"/>
          </a:solidFill>
          <a:ln w="9525" cmpd="sng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/>
              <a:t>假设</a:t>
            </a:r>
            <a:r>
              <a:rPr lang="zh-CN" altLang="en-US" sz="2400" b="1">
                <a:solidFill>
                  <a:srgbClr val="EA2100"/>
                </a:solidFill>
              </a:rPr>
              <a:t>“少妇偷瓜”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268538" y="2505075"/>
            <a:ext cx="4319587" cy="466725"/>
          </a:xfrm>
          <a:prstGeom prst="rect">
            <a:avLst/>
          </a:prstGeom>
          <a:solidFill>
            <a:srgbClr val="FFFF99"/>
          </a:solidFill>
          <a:ln w="9525" cmpd="sng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Verdana" panose="020B0604030504040204" pitchFamily="34" charset="0"/>
              </a:rPr>
              <a:t>  </a:t>
            </a:r>
            <a:r>
              <a:rPr lang="zh-CN" altLang="en-US" sz="2400" b="1">
                <a:latin typeface="Verdana" panose="020B0604030504040204" pitchFamily="34" charset="0"/>
              </a:rPr>
              <a:t>少妇同时要抱小孩和三个瓜</a:t>
            </a:r>
          </a:p>
        </p:txBody>
      </p:sp>
      <p:sp>
        <p:nvSpPr>
          <p:cNvPr id="7172" name="AutoShape 5"/>
          <p:cNvSpPr>
            <a:spLocks noChangeArrowheads="1"/>
          </p:cNvSpPr>
          <p:nvPr/>
        </p:nvSpPr>
        <p:spPr bwMode="auto">
          <a:xfrm rot="5400000">
            <a:off x="4048125" y="2200275"/>
            <a:ext cx="365125" cy="231775"/>
          </a:xfrm>
          <a:prstGeom prst="rightArrow">
            <a:avLst>
              <a:gd name="adj1" fmla="val 50000"/>
              <a:gd name="adj2" fmla="val 39384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2051050" y="3500438"/>
            <a:ext cx="5257254" cy="466725"/>
          </a:xfrm>
          <a:prstGeom prst="rect">
            <a:avLst/>
          </a:prstGeom>
          <a:solidFill>
            <a:srgbClr val="FFFF99"/>
          </a:solidFill>
          <a:ln w="9525" cmpd="sng">
            <a:solidFill>
              <a:srgbClr val="FF00FF"/>
            </a:solidFill>
            <a:miter lim="800000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 dirty="0"/>
              <a:t>与 </a:t>
            </a:r>
            <a:r>
              <a:rPr lang="zh-CN" altLang="en-US" sz="2400" b="1" dirty="0">
                <a:solidFill>
                  <a:srgbClr val="EA2100"/>
                </a:solidFill>
              </a:rPr>
              <a:t>“恶少</a:t>
            </a:r>
            <a:r>
              <a:rPr lang="zh-CN" altLang="en-US" sz="2400" b="1" dirty="0">
                <a:solidFill>
                  <a:srgbClr val="FF0066"/>
                </a:solidFill>
              </a:rPr>
              <a:t>无法抱动三个瓜</a:t>
            </a:r>
            <a:r>
              <a:rPr lang="zh-CN" altLang="en-US" sz="2400" b="1" dirty="0">
                <a:solidFill>
                  <a:srgbClr val="EA2100"/>
                </a:solidFill>
              </a:rPr>
              <a:t>”</a:t>
            </a:r>
            <a:r>
              <a:rPr lang="zh-CN" altLang="en-US" sz="2400" b="1" dirty="0"/>
              <a:t>产生矛盾</a:t>
            </a:r>
          </a:p>
        </p:txBody>
      </p:sp>
      <p:sp>
        <p:nvSpPr>
          <p:cNvPr id="7174" name="AutoShape 7"/>
          <p:cNvSpPr>
            <a:spLocks noChangeArrowheads="1"/>
          </p:cNvSpPr>
          <p:nvPr/>
        </p:nvSpPr>
        <p:spPr bwMode="auto">
          <a:xfrm rot="5400000">
            <a:off x="4103688" y="3036887"/>
            <a:ext cx="342900" cy="288925"/>
          </a:xfrm>
          <a:prstGeom prst="rightArrow">
            <a:avLst>
              <a:gd name="adj1" fmla="val 50000"/>
              <a:gd name="adj2" fmla="val 29670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5" name="AutoShape 8"/>
          <p:cNvSpPr>
            <a:spLocks noChangeArrowheads="1"/>
          </p:cNvSpPr>
          <p:nvPr/>
        </p:nvSpPr>
        <p:spPr bwMode="auto">
          <a:xfrm rot="5400000">
            <a:off x="4078287" y="4154488"/>
            <a:ext cx="415925" cy="266700"/>
          </a:xfrm>
          <a:prstGeom prst="rightArrow">
            <a:avLst>
              <a:gd name="adj1" fmla="val 50000"/>
              <a:gd name="adj2" fmla="val 38988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2743200" y="4562475"/>
            <a:ext cx="3701008" cy="461665"/>
          </a:xfrm>
          <a:prstGeom prst="rect">
            <a:avLst/>
          </a:prstGeom>
          <a:solidFill>
            <a:srgbClr val="FFFF99"/>
          </a:solidFill>
          <a:ln w="9525" cmpd="sng">
            <a:solidFill>
              <a:srgbClr val="FF00FF"/>
            </a:solidFill>
            <a:miter lim="800000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 dirty="0"/>
              <a:t>假设 </a:t>
            </a:r>
            <a:r>
              <a:rPr lang="zh-CN" altLang="en-US" sz="2400" b="1" dirty="0">
                <a:solidFill>
                  <a:srgbClr val="EA2100"/>
                </a:solidFill>
              </a:rPr>
              <a:t>“少妇偷瓜”</a:t>
            </a:r>
            <a:r>
              <a:rPr lang="zh-CN" altLang="en-US" sz="2400" b="1" dirty="0"/>
              <a:t>不成立</a:t>
            </a:r>
          </a:p>
        </p:txBody>
      </p:sp>
      <p:sp>
        <p:nvSpPr>
          <p:cNvPr id="7177" name="AutoShape 10"/>
          <p:cNvSpPr>
            <a:spLocks noChangeArrowheads="1"/>
          </p:cNvSpPr>
          <p:nvPr/>
        </p:nvSpPr>
        <p:spPr bwMode="auto">
          <a:xfrm rot="5400000">
            <a:off x="4162425" y="5229225"/>
            <a:ext cx="415925" cy="250825"/>
          </a:xfrm>
          <a:prstGeom prst="rightArrow">
            <a:avLst>
              <a:gd name="adj1" fmla="val 50000"/>
              <a:gd name="adj2" fmla="val 41456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2268538" y="5661025"/>
            <a:ext cx="4823742" cy="466725"/>
          </a:xfrm>
          <a:prstGeom prst="rect">
            <a:avLst/>
          </a:prstGeom>
          <a:solidFill>
            <a:srgbClr val="FFFF99"/>
          </a:solidFill>
          <a:ln w="9525" cmpd="sng">
            <a:solidFill>
              <a:srgbClr val="FF00FF"/>
            </a:solidFill>
            <a:miter lim="800000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/>
              <a:t>所以</a:t>
            </a:r>
            <a:r>
              <a:rPr lang="zh-CN" altLang="en-US" sz="2400" b="1">
                <a:solidFill>
                  <a:srgbClr val="EA2100"/>
                </a:solidFill>
              </a:rPr>
              <a:t>“</a:t>
            </a:r>
            <a:r>
              <a:rPr lang="zh-CN" altLang="en-US" sz="2400" b="1">
                <a:solidFill>
                  <a:srgbClr val="EA2100"/>
                </a:solidFill>
                <a:latin typeface="Verdana" panose="020B0604030504040204" pitchFamily="34" charset="0"/>
              </a:rPr>
              <a:t>少妇没有偷瓜</a:t>
            </a:r>
            <a:r>
              <a:rPr lang="zh-CN" altLang="en-US" sz="2400" b="1">
                <a:solidFill>
                  <a:srgbClr val="EA2100"/>
                </a:solidFill>
              </a:rPr>
              <a:t>”</a:t>
            </a:r>
            <a:r>
              <a:rPr lang="zh-CN" altLang="en-US" sz="2400" b="1">
                <a:latin typeface="Verdana" panose="020B0604030504040204" pitchFamily="34" charset="0"/>
              </a:rPr>
              <a:t> 是正确的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381000" y="533400"/>
            <a:ext cx="3095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latin typeface="Verdana" panose="020B0604030504040204" pitchFamily="34" charset="0"/>
              </a:rPr>
              <a:t>张飞推理方法是</a:t>
            </a:r>
            <a:r>
              <a:rPr lang="en-US" sz="2800" b="1">
                <a:latin typeface="Verdana" panose="020B0604030504040204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1" grpId="0" animBg="1" autoUpdateAnimBg="0"/>
      <p:bldP spid="7172" grpId="0" animBg="1" autoUpdateAnimBg="0"/>
      <p:bldP spid="7173" grpId="0" animBg="1" autoUpdateAnimBg="0"/>
      <p:bldP spid="7174" grpId="0" animBg="1" autoUpdateAnimBg="0"/>
      <p:bldP spid="7175" grpId="0" animBg="1" autoUpdateAnimBg="0"/>
      <p:bldP spid="7176" grpId="0" animBg="1" autoUpdateAnimBg="0"/>
      <p:bldP spid="7177" grpId="0" animBg="1" autoUpdateAnimBg="0"/>
      <p:bldP spid="7178" grpId="0" animBg="1" autoUpdateAnimBg="0"/>
      <p:bldP spid="717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5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2736850" cy="10810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dirty="0">
                <a:ln w="9525" cmpd="sng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身边的例子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827088" y="1341438"/>
            <a:ext cx="770413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hlink"/>
                </a:solidFill>
                <a:latin typeface="Tahoma" panose="020B0604030504040204" pitchFamily="34" charset="0"/>
              </a:rPr>
              <a:t>妈妈</a:t>
            </a:r>
            <a:r>
              <a:rPr lang="en-US" sz="3200" b="1">
                <a:latin typeface="Tahoma" panose="020B0604030504040204" pitchFamily="34" charset="0"/>
              </a:rPr>
              <a:t>:</a:t>
            </a:r>
            <a:r>
              <a:rPr lang="zh-CN" altLang="en-US" sz="3200" b="1">
                <a:latin typeface="Tahoma" panose="020B0604030504040204" pitchFamily="34" charset="0"/>
              </a:rPr>
              <a:t>小华</a:t>
            </a:r>
            <a:r>
              <a:rPr lang="en-US" sz="3200" b="1">
                <a:latin typeface="Tahoma" panose="020B0604030504040204" pitchFamily="34" charset="0"/>
              </a:rPr>
              <a:t>,</a:t>
            </a:r>
            <a:r>
              <a:rPr lang="zh-CN" altLang="en-US" sz="3200" b="1">
                <a:latin typeface="Tahoma" panose="020B0604030504040204" pitchFamily="34" charset="0"/>
              </a:rPr>
              <a:t>听说邻居小芳全家这几天在外地旅游</a:t>
            </a:r>
            <a:r>
              <a:rPr lang="en-US" sz="3200" b="1">
                <a:latin typeface="Tahoma" panose="020B060403050404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hlink"/>
                </a:solidFill>
                <a:latin typeface="Tahoma" panose="020B0604030504040204" pitchFamily="34" charset="0"/>
              </a:rPr>
              <a:t>小华</a:t>
            </a:r>
            <a:r>
              <a:rPr lang="en-US" sz="3200" b="1">
                <a:latin typeface="Tahoma" panose="020B0604030504040204" pitchFamily="34" charset="0"/>
              </a:rPr>
              <a:t>:</a:t>
            </a:r>
            <a:r>
              <a:rPr lang="zh-CN" altLang="en-US" sz="3200" b="1">
                <a:latin typeface="Tahoma" panose="020B0604030504040204" pitchFamily="34" charset="0"/>
              </a:rPr>
              <a:t>不可能</a:t>
            </a:r>
            <a:r>
              <a:rPr lang="en-US" sz="3200" b="1">
                <a:latin typeface="Tahoma" panose="020B0604030504040204" pitchFamily="34" charset="0"/>
              </a:rPr>
              <a:t>,</a:t>
            </a:r>
            <a:r>
              <a:rPr lang="zh-CN" altLang="en-US" sz="3200" b="1">
                <a:latin typeface="Tahoma" panose="020B0604030504040204" pitchFamily="34" charset="0"/>
              </a:rPr>
              <a:t>我上午还在学校碰到了她和她妈妈呢</a:t>
            </a:r>
            <a:r>
              <a:rPr lang="en-US" sz="3200" b="1">
                <a:latin typeface="Tahoma" panose="020B0604030504040204" pitchFamily="34" charset="0"/>
              </a:rPr>
              <a:t>!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611188" y="4076700"/>
            <a:ext cx="7993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>
                <a:latin typeface="Tahoma" panose="020B0604030504040204" pitchFamily="34" charset="0"/>
              </a:rPr>
              <a:t>上述对话中</a:t>
            </a:r>
            <a:r>
              <a:rPr lang="en-US" sz="3200" b="1">
                <a:latin typeface="Tahoma" panose="020B0604030504040204" pitchFamily="34" charset="0"/>
              </a:rPr>
              <a:t>,</a:t>
            </a:r>
            <a:r>
              <a:rPr lang="zh-CN" altLang="en-US" sz="3200" b="1">
                <a:latin typeface="Tahoma" panose="020B0604030504040204" pitchFamily="34" charset="0"/>
              </a:rPr>
              <a:t>小华要告诉妈妈的命题是什么</a:t>
            </a:r>
            <a:r>
              <a:rPr lang="en-US" sz="3200" b="1">
                <a:latin typeface="Tahoma" panose="020B0604030504040204" pitchFamily="34" charset="0"/>
              </a:rPr>
              <a:t>?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900113" y="47244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Tahoma" panose="020B0604030504040204" pitchFamily="34" charset="0"/>
              </a:rPr>
              <a:t>小芳全家没外出旅游</a:t>
            </a:r>
            <a:r>
              <a:rPr lang="en-US" sz="3600" b="1">
                <a:solidFill>
                  <a:srgbClr val="FF0000"/>
                </a:solidFill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762000" y="5486400"/>
            <a:ext cx="7129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>
                <a:latin typeface="Tahoma" panose="020B0604030504040204" pitchFamily="34" charset="0"/>
              </a:rPr>
              <a:t>如何推断该命题的正确性的</a:t>
            </a:r>
            <a:r>
              <a:rPr lang="en-US" sz="3200" b="1">
                <a:latin typeface="Tahoma" panose="020B060403050404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19075"/>
            <a:ext cx="8374062" cy="519113"/>
          </a:xfrm>
        </p:spPr>
        <p:txBody>
          <a:bodyPr/>
          <a:lstStyle/>
          <a:p>
            <a:pPr algn="l"/>
            <a:r>
              <a:rPr lang="zh-CN" altLang="en-US" sz="2800" dirty="0"/>
              <a:t>“一个三角形中最多有一个直角”你能证明它吗？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38064" y="1160462"/>
            <a:ext cx="716121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/>
              <a:t>已知:</a:t>
            </a:r>
            <a:r>
              <a:rPr lang="zh-CN" altLang="en-US" sz="2400" dirty="0">
                <a:sym typeface="宋体" panose="02010600030101010101" pitchFamily="2" charset="-122"/>
              </a:rPr>
              <a:t>ΔABC</a:t>
            </a:r>
          </a:p>
          <a:p>
            <a:r>
              <a:rPr lang="zh-CN" altLang="en-US" sz="2400" dirty="0">
                <a:sym typeface="宋体" panose="02010600030101010101" pitchFamily="2" charset="-122"/>
              </a:rPr>
              <a:t>求证：在ΔABC中，如果它含有直角，那么它只有一个直角。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6588125" y="2068513"/>
            <a:ext cx="1944688" cy="647700"/>
          </a:xfrm>
          <a:prstGeom prst="rtTriangl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156325" y="1997076"/>
            <a:ext cx="403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A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227763" y="2428876"/>
            <a:ext cx="17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B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8532813" y="2573338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C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365375" y="3811588"/>
            <a:ext cx="37179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11349" y="2924944"/>
            <a:ext cx="8496746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66"/>
                </a:solidFill>
              </a:rPr>
              <a:t>证明：假设</a:t>
            </a:r>
            <a:r>
              <a:rPr lang="zh-CN" altLang="en-US" sz="2800" dirty="0">
                <a:solidFill>
                  <a:srgbClr val="FF0066"/>
                </a:solidFill>
                <a:sym typeface="宋体" panose="02010600030101010101" pitchFamily="2" charset="-122"/>
              </a:rPr>
              <a:t>ΔABC中有两个（或三个）直角，设∠A=∠B=90º</a:t>
            </a:r>
          </a:p>
          <a:p>
            <a:r>
              <a:rPr lang="zh-CN" altLang="en-US" sz="2800" dirty="0">
                <a:solidFill>
                  <a:srgbClr val="FF0066"/>
                </a:solidFill>
                <a:sym typeface="宋体" panose="02010600030101010101" pitchFamily="2" charset="-122"/>
              </a:rPr>
              <a:t>          ∵∠A+∠B=90º</a:t>
            </a:r>
          </a:p>
          <a:p>
            <a:r>
              <a:rPr lang="zh-CN" altLang="en-US" sz="2800" dirty="0">
                <a:solidFill>
                  <a:srgbClr val="FF0066"/>
                </a:solidFill>
                <a:sym typeface="宋体" panose="02010600030101010101" pitchFamily="2" charset="-122"/>
              </a:rPr>
              <a:t>          ∴∠A+∠B+∠C</a:t>
            </a:r>
            <a:r>
              <a:rPr lang="zh-CN" altLang="en-US" sz="2800" dirty="0">
                <a:solidFill>
                  <a:srgbClr val="FF0066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&gt;</a:t>
            </a:r>
            <a:r>
              <a:rPr lang="zh-CN" altLang="en-US" sz="2800" dirty="0">
                <a:solidFill>
                  <a:srgbClr val="FF0066"/>
                </a:solidFill>
                <a:sym typeface="宋体" panose="02010600030101010101" pitchFamily="2" charset="-122"/>
              </a:rPr>
              <a:t>180º</a:t>
            </a:r>
          </a:p>
          <a:p>
            <a:r>
              <a:rPr lang="zh-CN" altLang="en-US" sz="2800" dirty="0">
                <a:solidFill>
                  <a:srgbClr val="FF0066"/>
                </a:solidFill>
                <a:sym typeface="宋体" panose="02010600030101010101" pitchFamily="2" charset="-122"/>
              </a:rPr>
              <a:t>这与“三角形的内角和等于180º”相矛盾。</a:t>
            </a:r>
          </a:p>
          <a:p>
            <a:r>
              <a:rPr lang="zh-CN" altLang="en-US" sz="2800" dirty="0">
                <a:solidFill>
                  <a:srgbClr val="FF0066"/>
                </a:solidFill>
                <a:sym typeface="宋体" panose="02010600030101010101" pitchFamily="2" charset="-122"/>
              </a:rPr>
              <a:t>因此，三角形有两个（或三个）直角的假设是不成立的。</a:t>
            </a:r>
          </a:p>
          <a:p>
            <a:r>
              <a:rPr lang="zh-CN" altLang="en-US" sz="2800" dirty="0">
                <a:solidFill>
                  <a:srgbClr val="FF0066"/>
                </a:solidFill>
                <a:sym typeface="宋体" panose="02010600030101010101" pitchFamily="2" charset="-122"/>
              </a:rPr>
              <a:t>所以，如果三角形含有直角，那么它只能有一个直角。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08720"/>
            <a:ext cx="8374062" cy="579437"/>
          </a:xfrm>
        </p:spPr>
        <p:txBody>
          <a:bodyPr/>
          <a:lstStyle/>
          <a:p>
            <a:r>
              <a:rPr lang="zh-CN" altLang="en-US" dirty="0"/>
              <a:t>用反证法证明一个命题是真命题的一般步骤是：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229600" cy="3024683"/>
          </a:xfrm>
        </p:spPr>
        <p:txBody>
          <a:bodyPr/>
          <a:lstStyle/>
          <a:p>
            <a:r>
              <a:rPr lang="zh-CN" altLang="en-US" dirty="0"/>
              <a:t>第一步，假设命题的结论不成立。</a:t>
            </a:r>
          </a:p>
          <a:p>
            <a:r>
              <a:rPr lang="zh-CN" altLang="en-US" dirty="0"/>
              <a:t>第二步，从这个假设和其他已知条件出发，经过推理论证，得出与学过的概念、基本事实，已证明的定理、性质或题设条件相矛盾的结果。</a:t>
            </a:r>
          </a:p>
          <a:p>
            <a:r>
              <a:rPr lang="zh-CN" altLang="en-US" dirty="0"/>
              <a:t>第三步，有矛盾的结果判定假设不成立，从而说明命题的结论是正确的。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331913" y="404813"/>
            <a:ext cx="597693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663300"/>
                </a:solidFill>
              </a:rPr>
              <a:t>常用的互为否定的表述方式：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258888" y="1341438"/>
            <a:ext cx="7200900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/>
              <a:t>是</a:t>
            </a:r>
            <a:r>
              <a:rPr lang="en-US" sz="3200" b="1" dirty="0"/>
              <a:t>——                     </a:t>
            </a:r>
            <a:r>
              <a:rPr lang="zh-CN" altLang="en-US" sz="3200" b="1" dirty="0"/>
              <a:t>存在</a:t>
            </a:r>
            <a:r>
              <a:rPr lang="en-US" sz="3200" b="1" dirty="0"/>
              <a:t>——</a:t>
            </a:r>
          </a:p>
          <a:p>
            <a:r>
              <a:rPr lang="zh-CN" altLang="en-US" sz="3200" b="1" dirty="0"/>
              <a:t>平行</a:t>
            </a:r>
            <a:r>
              <a:rPr lang="en-US" sz="3200" b="1" dirty="0"/>
              <a:t>——                 </a:t>
            </a:r>
            <a:r>
              <a:rPr lang="zh-CN" altLang="en-US" sz="3200" b="1" dirty="0"/>
              <a:t>垂直</a:t>
            </a:r>
            <a:r>
              <a:rPr lang="en-US" sz="3200" b="1" dirty="0"/>
              <a:t>——</a:t>
            </a:r>
          </a:p>
          <a:p>
            <a:r>
              <a:rPr lang="zh-CN" altLang="en-US" sz="3200" b="1" dirty="0"/>
              <a:t>等于</a:t>
            </a:r>
            <a:r>
              <a:rPr lang="en-US" sz="3200" b="1" dirty="0"/>
              <a:t>——                 </a:t>
            </a:r>
            <a:r>
              <a:rPr lang="zh-CN" altLang="en-US" sz="3200" b="1" dirty="0"/>
              <a:t>都是</a:t>
            </a:r>
            <a:r>
              <a:rPr lang="en-US" sz="3200" b="1" dirty="0"/>
              <a:t>——</a:t>
            </a:r>
          </a:p>
          <a:p>
            <a:r>
              <a:rPr lang="zh-CN" altLang="en-US" sz="3200" b="1" dirty="0"/>
              <a:t>大于</a:t>
            </a:r>
            <a:r>
              <a:rPr lang="en-US" sz="3200" b="1" dirty="0"/>
              <a:t>——                 </a:t>
            </a:r>
            <a:r>
              <a:rPr lang="zh-CN" altLang="en-US" sz="3200" b="1" dirty="0"/>
              <a:t>小于</a:t>
            </a:r>
            <a:r>
              <a:rPr lang="en-US" sz="3200" b="1" dirty="0"/>
              <a:t>——</a:t>
            </a:r>
          </a:p>
          <a:p>
            <a:r>
              <a:rPr lang="zh-CN" altLang="en-US" sz="3200" b="1" dirty="0"/>
              <a:t>至少有一个</a:t>
            </a:r>
            <a:r>
              <a:rPr lang="en-US" sz="3200" b="1" dirty="0"/>
              <a:t>——</a:t>
            </a:r>
          </a:p>
          <a:p>
            <a:r>
              <a:rPr lang="zh-CN" altLang="en-US" sz="3200" b="1" dirty="0"/>
              <a:t>至少有三个</a:t>
            </a:r>
            <a:r>
              <a:rPr lang="en-US" sz="3200" b="1" dirty="0"/>
              <a:t>——</a:t>
            </a:r>
          </a:p>
          <a:p>
            <a:r>
              <a:rPr lang="zh-CN" altLang="en-US" sz="3200" b="1" dirty="0"/>
              <a:t>至少有</a:t>
            </a:r>
            <a:r>
              <a:rPr lang="en-US" sz="3200" b="1" dirty="0"/>
              <a:t>n</a:t>
            </a:r>
            <a:r>
              <a:rPr lang="zh-CN" altLang="en-US" sz="3200" b="1" dirty="0"/>
              <a:t>个</a:t>
            </a:r>
            <a:r>
              <a:rPr lang="en-US" sz="3200" b="1" dirty="0"/>
              <a:t>——</a:t>
            </a:r>
          </a:p>
          <a:p>
            <a:r>
              <a:rPr lang="zh-CN" altLang="en-US" sz="3200" b="1" dirty="0"/>
              <a:t>至多有一个</a:t>
            </a:r>
            <a:r>
              <a:rPr lang="en-US" sz="3200" b="1" dirty="0"/>
              <a:t>——</a:t>
            </a:r>
          </a:p>
          <a:p>
            <a:r>
              <a:rPr lang="zh-CN" altLang="en-US" sz="3200" b="1" dirty="0"/>
              <a:t>三角形中最多有一个是直角</a:t>
            </a:r>
            <a:r>
              <a:rPr lang="en-US" sz="3200" b="1" dirty="0"/>
              <a:t>——</a:t>
            </a:r>
            <a:endParaRPr lang="en-US" sz="2800" b="1" dirty="0"/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2700338" y="1341438"/>
            <a:ext cx="1511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不是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6516688" y="1341438"/>
            <a:ext cx="14081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不存在</a:t>
            </a: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2987675" y="1844675"/>
            <a:ext cx="1512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不平行</a:t>
            </a: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6516688" y="1844675"/>
            <a:ext cx="2087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不垂直</a:t>
            </a:r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2987675" y="2276475"/>
            <a:ext cx="1944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不等于</a:t>
            </a:r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6516688" y="2349500"/>
            <a:ext cx="2016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不都是</a:t>
            </a:r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2987675" y="2781300"/>
            <a:ext cx="1944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不大于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/>
        </p:nvSpPr>
        <p:spPr bwMode="auto">
          <a:xfrm>
            <a:off x="6516688" y="2781300"/>
            <a:ext cx="2087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不小于</a:t>
            </a:r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4211638" y="3284538"/>
            <a:ext cx="28813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一个也没有</a:t>
            </a:r>
          </a:p>
        </p:txBody>
      </p:sp>
      <p:sp>
        <p:nvSpPr>
          <p:cNvPr id="11277" name="Text Box 16"/>
          <p:cNvSpPr txBox="1">
            <a:spLocks noChangeArrowheads="1"/>
          </p:cNvSpPr>
          <p:nvPr/>
        </p:nvSpPr>
        <p:spPr bwMode="auto">
          <a:xfrm>
            <a:off x="4211638" y="3789363"/>
            <a:ext cx="2447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至多有两个</a:t>
            </a:r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4067175" y="4292600"/>
            <a:ext cx="2736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至多有</a:t>
            </a:r>
            <a:r>
              <a:rPr lang="en-US" sz="3200" b="1">
                <a:solidFill>
                  <a:srgbClr val="FF0000"/>
                </a:solidFill>
              </a:rPr>
              <a:t>(n-1)</a:t>
            </a:r>
            <a:r>
              <a:rPr lang="zh-CN" altLang="en-US" sz="3200" b="1">
                <a:solidFill>
                  <a:srgbClr val="FF0000"/>
                </a:solidFill>
              </a:rPr>
              <a:t>个</a:t>
            </a:r>
          </a:p>
        </p:txBody>
      </p:sp>
      <p:sp>
        <p:nvSpPr>
          <p:cNvPr id="11279" name="Text Box 18"/>
          <p:cNvSpPr txBox="1">
            <a:spLocks noChangeArrowheads="1"/>
          </p:cNvSpPr>
          <p:nvPr/>
        </p:nvSpPr>
        <p:spPr bwMode="auto">
          <a:xfrm>
            <a:off x="4356100" y="4797425"/>
            <a:ext cx="3240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至少有两个</a:t>
            </a:r>
          </a:p>
        </p:txBody>
      </p:sp>
      <p:sp>
        <p:nvSpPr>
          <p:cNvPr id="11280" name="Text Box 19"/>
          <p:cNvSpPr txBox="1">
            <a:spLocks noChangeArrowheads="1"/>
          </p:cNvSpPr>
          <p:nvPr/>
        </p:nvSpPr>
        <p:spPr bwMode="auto">
          <a:xfrm>
            <a:off x="2124075" y="5805488"/>
            <a:ext cx="6624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FF0000"/>
                </a:solidFill>
              </a:rPr>
              <a:t>三角形中有两个或三个角是直角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69" grpId="0" autoUpdateAnimBg="0"/>
      <p:bldP spid="11270" grpId="0" autoUpdateAnimBg="0"/>
      <p:bldP spid="11271" grpId="0" autoUpdateAnimBg="0"/>
      <p:bldP spid="11272" grpId="0" autoUpdateAnimBg="0"/>
      <p:bldP spid="11273" grpId="0" autoUpdateAnimBg="0"/>
      <p:bldP spid="11274" grpId="0" autoUpdateAnimBg="0"/>
      <p:bldP spid="11275" grpId="0" autoUpdateAnimBg="0"/>
      <p:bldP spid="11276" grpId="0" autoUpdateAnimBg="0"/>
      <p:bldP spid="11277" grpId="0" autoUpdateAnimBg="0"/>
      <p:bldP spid="11278" grpId="0" autoUpdateAnimBg="0"/>
      <p:bldP spid="11279" grpId="0" autoUpdateAnimBg="0"/>
      <p:bldP spid="1128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755650" y="1052513"/>
            <a:ext cx="72723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楷体_GB2312" charset="-122"/>
                <a:ea typeface="楷体_GB2312" charset="-122"/>
              </a:rPr>
              <a:t>    </a:t>
            </a:r>
            <a:r>
              <a:rPr lang="zh-CN" altLang="en-US" sz="2800" b="1" dirty="0">
                <a:latin typeface="楷体_GB2312" charset="-122"/>
                <a:ea typeface="楷体_GB2312" charset="-122"/>
              </a:rPr>
              <a:t>用反证法证明（填空）</a:t>
            </a:r>
            <a:r>
              <a:rPr lang="en-US" sz="2800" b="1" dirty="0">
                <a:latin typeface="楷体_GB2312" charset="-122"/>
                <a:ea typeface="楷体_GB2312" charset="-122"/>
              </a:rPr>
              <a:t>:</a:t>
            </a:r>
            <a:r>
              <a:rPr lang="zh-CN" altLang="en-US" sz="2800" b="1" dirty="0">
                <a:latin typeface="楷体_GB2312" charset="-122"/>
                <a:ea typeface="楷体_GB2312" charset="-122"/>
              </a:rPr>
              <a:t>在三角形的内角中，至少有一个角大于或等于</a:t>
            </a:r>
            <a:r>
              <a:rPr lang="en-US" sz="2800" b="1" dirty="0">
                <a:latin typeface="楷体_GB2312" charset="-122"/>
                <a:ea typeface="楷体_GB2312" charset="-122"/>
              </a:rPr>
              <a:t>60°.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692275" y="5013325"/>
            <a:ext cx="7127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这与</a:t>
            </a:r>
            <a:r>
              <a:rPr 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________________________________</a:t>
            </a:r>
            <a:r>
              <a:rPr lang="zh-CN" altLang="en-US" sz="2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相矛盾</a:t>
            </a:r>
            <a:r>
              <a:rPr lang="en-US" sz="2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1692275" y="5661025"/>
            <a:ext cx="6264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所以</a:t>
            </a:r>
            <a:r>
              <a:rPr 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______</a:t>
            </a:r>
            <a:r>
              <a:rPr lang="zh-CN" altLang="en-US" sz="2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不成立，所求证的结论成立</a:t>
            </a:r>
            <a:r>
              <a:rPr lang="en-US" sz="2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611188" y="2046288"/>
            <a:ext cx="6553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 sz="2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已知</a:t>
            </a:r>
            <a:r>
              <a:rPr lang="en-US" sz="2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:  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∠A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，∠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B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，∠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C</a:t>
            </a:r>
            <a:r>
              <a:rPr lang="zh-CN" altLang="en-US" sz="2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是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△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ABC</a:t>
            </a:r>
            <a:r>
              <a:rPr lang="zh-CN" altLang="en-US" sz="2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的内角</a:t>
            </a:r>
            <a:r>
              <a:rPr lang="en-US" sz="2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612775" y="2533650"/>
            <a:ext cx="7704138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 sz="2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求证</a:t>
            </a:r>
            <a:r>
              <a:rPr lang="en-US" sz="2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:  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∠A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，∠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B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，∠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C</a:t>
            </a:r>
            <a:r>
              <a:rPr lang="zh-CN" altLang="en-US" sz="2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中至少有一个角大 于</a:t>
            </a:r>
          </a:p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  或等于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60°.</a:t>
            </a: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684213" y="3486150"/>
            <a:ext cx="8064500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证明</a:t>
            </a:r>
            <a:r>
              <a:rPr lang="en-US" sz="2800" b="1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:  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假设所求证的结论不成立，即</a:t>
            </a:r>
          </a:p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∠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A </a:t>
            </a:r>
            <a:r>
              <a:rPr 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___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60° 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，∠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B </a:t>
            </a:r>
            <a:r>
              <a:rPr 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___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60° 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，∠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C </a:t>
            </a:r>
            <a:r>
              <a:rPr 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___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60°</a:t>
            </a:r>
          </a:p>
          <a:p>
            <a:pPr>
              <a:spcBef>
                <a:spcPct val="2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      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则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∠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A+∠B+∠C 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180°.</a:t>
            </a:r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2484438" y="4005263"/>
            <a:ext cx="574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sz="28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4860925" y="4005263"/>
            <a:ext cx="574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sz="28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7235825" y="4005263"/>
            <a:ext cx="574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sz="28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2555875" y="5013325"/>
            <a:ext cx="5111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三角形三个内角的和等于</a:t>
            </a:r>
            <a:r>
              <a:rPr lang="en-US" sz="28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180°</a:t>
            </a:r>
            <a:endParaRPr lang="en-US" sz="2800" b="1" dirty="0">
              <a:solidFill>
                <a:schemeClr val="accent2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2484438" y="5661025"/>
            <a:ext cx="1008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假设</a:t>
            </a:r>
            <a:endParaRPr lang="zh-CN" altLang="en-US" sz="2800" b="1" dirty="0">
              <a:solidFill>
                <a:schemeClr val="accent2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2301" name="WordArt 13"/>
          <p:cNvSpPr>
            <a:spLocks noChangeArrowheads="1" noChangeShapeType="1"/>
          </p:cNvSpPr>
          <p:nvPr/>
        </p:nvSpPr>
        <p:spPr bwMode="auto">
          <a:xfrm rot="20340000">
            <a:off x="481013" y="246063"/>
            <a:ext cx="1371600" cy="9953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zh-CN" altLang="en-US" sz="3600" dirty="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试一试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  <p:bldP spid="12297" grpId="0" autoUpdateAnimBg="0"/>
      <p:bldP spid="12298" grpId="0" autoUpdateAnimBg="0"/>
      <p:bldP spid="12299" grpId="0" autoUpdateAnimBg="0"/>
      <p:bldP spid="12300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1095</Words>
  <Application>Microsoft Office PowerPoint</Application>
  <PresentationFormat>全屏显示(4:3)</PresentationFormat>
  <Paragraphs>121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汉仪大宋简</vt:lpstr>
      <vt:lpstr>黑体</vt:lpstr>
      <vt:lpstr>华文新魏</vt:lpstr>
      <vt:lpstr>楷体_GB2312</vt:lpstr>
      <vt:lpstr>宋体</vt:lpstr>
      <vt:lpstr>微软雅黑</vt:lpstr>
      <vt:lpstr>Arial</vt:lpstr>
      <vt:lpstr>Calibri</vt:lpstr>
      <vt:lpstr>Tahoma</vt:lpstr>
      <vt:lpstr>Times New Roman</vt:lpstr>
      <vt:lpstr>Verdana</vt:lpstr>
      <vt:lpstr>WWW.2PPT.COM
</vt:lpstr>
      <vt:lpstr>17.5 反证法</vt:lpstr>
      <vt:lpstr>学习目标</vt:lpstr>
      <vt:lpstr>PowerPoint 演示文稿</vt:lpstr>
      <vt:lpstr>PowerPoint 演示文稿</vt:lpstr>
      <vt:lpstr>PowerPoint 演示文稿</vt:lpstr>
      <vt:lpstr>“一个三角形中最多有一个直角”你能证明它吗？</vt:lpstr>
      <vt:lpstr>用反证法证明一个命题是真命题的一般步骤是：</vt:lpstr>
      <vt:lpstr>PowerPoint 演示文稿</vt:lpstr>
      <vt:lpstr>PowerPoint 演示文稿</vt:lpstr>
      <vt:lpstr>PowerPoint 演示文稿</vt:lpstr>
      <vt:lpstr>用反证法证明平行线的性质定理一： 两条平行线被第三条直线所截同位角相等   </vt:lpstr>
      <vt:lpstr>巩固练习</vt:lpstr>
      <vt:lpstr>谢谢欣赏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2022-01-07T06:38:52Z</dcterms:created>
  <dcterms:modified xsi:type="dcterms:W3CDTF">2023-01-16T16:25:36Z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1A27398AAD8540299FFC0150307D17BC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