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62" r:id="rId4"/>
    <p:sldId id="261" r:id="rId5"/>
    <p:sldId id="260" r:id="rId6"/>
    <p:sldId id="288" r:id="rId7"/>
    <p:sldId id="289" r:id="rId8"/>
    <p:sldId id="265" r:id="rId9"/>
    <p:sldId id="278" r:id="rId10"/>
    <p:sldId id="280" r:id="rId11"/>
    <p:sldId id="290" r:id="rId12"/>
    <p:sldId id="287" r:id="rId13"/>
    <p:sldId id="266" r:id="rId14"/>
    <p:sldId id="282" r:id="rId15"/>
    <p:sldId id="291" r:id="rId16"/>
    <p:sldId id="284" r:id="rId17"/>
    <p:sldId id="281" r:id="rId18"/>
    <p:sldId id="286" r:id="rId19"/>
    <p:sldId id="272" r:id="rId20"/>
    <p:sldId id="273" r:id="rId21"/>
    <p:sldId id="275" r:id="rId22"/>
    <p:sldId id="263" r:id="rId23"/>
    <p:sldId id="276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9" autoAdjust="0"/>
    <p:restoredTop sz="94660"/>
  </p:normalViewPr>
  <p:slideViewPr>
    <p:cSldViewPr>
      <p:cViewPr varScale="1">
        <p:scale>
          <a:sx n="106" d="100"/>
          <a:sy n="106" d="100"/>
        </p:scale>
        <p:origin x="-78" y="-7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8C91-FD9E-4E23-8A06-A512CF8B4E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AFE98-C2B2-4F39-BFD7-01E4CCDC48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AFE98-C2B2-4F39-BFD7-01E4CCDC488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B89AF-0FC5-48E2-B80B-571CFDAF69E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B907C-D2E2-4747-AC5B-B853A1A5708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292F-B014-49E9-B657-C1994F67842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E56B-0280-49A2-9634-3702CDE9A0A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DD142-7F27-4E46-BCF7-2806C481933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459C7-59F9-4995-B3E2-C6170F27A63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28ECB-1531-472F-AC50-701223C5853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E4E7D-619C-4A12-894C-5EDC3E28459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13D42-52E0-4694-A1B7-ABB5E67ECC0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484A-DDFB-48FA-BF6B-B18861A571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3987C-A602-4104-B822-E0B76236D97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47A7E82A-D157-415C-810A-DAFB590F829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microsoft.com/office/2007/relationships/media" Target="file:///C:\Users\Administrator\Desktop\&#23567;&#23398;&#33521;&#35821;&#22235;&#19979;&#31532;&#20108;&#21333;&#20803;&#31532;&#20108;&#35838;\U2L21006.mp3" TargetMode="External"/><Relationship Id="rId7" Type="http://schemas.openxmlformats.org/officeDocument/2006/relationships/image" Target="../media/image16.png"/><Relationship Id="rId2" Type="http://schemas.openxmlformats.org/officeDocument/2006/relationships/audio" Target="file:///C:\Users\Administrator\Desktop\&#23567;&#23398;&#33521;&#35821;&#22235;&#19979;&#31532;&#20108;&#21333;&#20803;&#31532;&#20108;&#35838;\U2L21005.mp3" TargetMode="External"/><Relationship Id="rId1" Type="http://schemas.microsoft.com/office/2007/relationships/media" Target="file:///C:\Users\Administrator\Desktop\&#23567;&#23398;&#33521;&#35821;&#22235;&#19979;&#31532;&#20108;&#21333;&#20803;&#31532;&#20108;&#35838;\U2L21005.mp3" TargetMode="External"/><Relationship Id="rId6" Type="http://schemas.openxmlformats.org/officeDocument/2006/relationships/image" Target="../media/image15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Administrator\Desktop\&#23567;&#23398;&#33521;&#35821;&#22235;&#19979;&#31532;&#20108;&#21333;&#20803;&#31532;&#20108;&#35838;\U2L21006.mp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E:\&#31532;&#22235;&#20876;&#32032;&#26448;\Unit%202\source\file\sound\U2L21002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514350"/>
            <a:ext cx="7086600" cy="1102519"/>
          </a:xfrm>
        </p:spPr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Unit 2 Housework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09750"/>
            <a:ext cx="9130553" cy="571500"/>
          </a:xfrm>
        </p:spPr>
        <p:txBody>
          <a:bodyPr/>
          <a:lstStyle/>
          <a:p>
            <a:r>
              <a:rPr lang="en-US" altLang="zh-C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5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you doing?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0195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42900"/>
            <a:ext cx="508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676401" y="3086100"/>
            <a:ext cx="41312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Times New Roman" panose="02020603050405020304" pitchFamily="18" charset="0"/>
              </a:rPr>
              <a:t>washing clothes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2176165"/>
            <a:ext cx="800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Is dad washing clothes, too?</a:t>
            </a:r>
            <a:r>
              <a:rPr lang="en-US" altLang="zh-CN" sz="4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24435" y="438150"/>
            <a:ext cx="795178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Task 2. </a:t>
            </a:r>
            <a:r>
              <a:rPr lang="zh-CN" altLang="en-US" sz="3600" dirty="0">
                <a:latin typeface="Times New Roman" panose="02020603050405020304" pitchFamily="18" charset="0"/>
              </a:rPr>
              <a:t>任务</a:t>
            </a:r>
            <a:r>
              <a:rPr lang="en-US" altLang="zh-CN" sz="3600" dirty="0">
                <a:latin typeface="Times New Roman" panose="02020603050405020304" pitchFamily="18" charset="0"/>
              </a:rPr>
              <a:t>2.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Read the dialogue and answer the question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(</a:t>
            </a:r>
            <a:r>
              <a:rPr lang="zh-CN" altLang="en-US" sz="3200" dirty="0">
                <a:latin typeface="Times New Roman" panose="02020603050405020304" pitchFamily="18" charset="0"/>
              </a:rPr>
              <a:t>读对话回答问题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24435" y="3181350"/>
            <a:ext cx="29636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No, he isn’t.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QQ截图2012031411300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62200" y="171451"/>
            <a:ext cx="4343400" cy="229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28600" y="3543300"/>
            <a:ext cx="8686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latin typeface="Times New Roman" panose="02020603050405020304" pitchFamily="18" charset="0"/>
              </a:rPr>
              <a:t>Yes, I’m cooking the chicken.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52400" y="26289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latin typeface="Times New Roman" panose="02020603050405020304" pitchFamily="18" charset="0"/>
              </a:rPr>
              <a:t>Are you cooking the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meal</a:t>
            </a:r>
            <a:r>
              <a:rPr lang="en-US" altLang="zh-CN" sz="4400" dirty="0">
                <a:latin typeface="Times New Roman" panose="02020603050405020304" pitchFamily="18" charset="0"/>
              </a:rPr>
              <a:t>, dad?</a:t>
            </a:r>
          </a:p>
        </p:txBody>
      </p:sp>
      <p:pic>
        <p:nvPicPr>
          <p:cNvPr id="14357" name="U2L21005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571501"/>
            <a:ext cx="244475" cy="18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U2L21006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1085851"/>
            <a:ext cx="244475" cy="18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9" name="Picture 23" descr="u=1666200139,4200396279&amp;fm=0&amp;gp=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57200"/>
            <a:ext cx="13144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7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8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031" fill="hold"/>
                                        <p:tgtEl>
                                          <p:spTgt spid="143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8" fill="hold"/>
                                        <p:tgtEl>
                                          <p:spTgt spid="143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55512_110106084546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171450"/>
            <a:ext cx="55626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429000" y="3429000"/>
            <a:ext cx="16081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Times New Roman" panose="02020603050405020304" pitchFamily="18" charset="0"/>
              </a:rPr>
              <a:t>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09492971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428625"/>
            <a:ext cx="33528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828800" y="3277791"/>
            <a:ext cx="44230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Times New Roman" panose="02020603050405020304" pitchFamily="18" charset="0"/>
              </a:rPr>
              <a:t>cook</a:t>
            </a:r>
            <a:r>
              <a:rPr lang="en-US" altLang="zh-CN" sz="4800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4800">
                <a:latin typeface="Times New Roman" panose="02020603050405020304" pitchFamily="18" charset="0"/>
              </a:rPr>
              <a:t> the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2286000"/>
            <a:ext cx="6934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What are you doing Danny?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321314"/>
            <a:ext cx="7086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Task 3. </a:t>
            </a:r>
            <a:r>
              <a:rPr lang="zh-CN" altLang="en-US" sz="3600" dirty="0">
                <a:latin typeface="Times New Roman" panose="02020603050405020304" pitchFamily="18" charset="0"/>
              </a:rPr>
              <a:t>任务</a:t>
            </a:r>
            <a:r>
              <a:rPr lang="en-US" altLang="zh-CN" sz="3600" dirty="0">
                <a:latin typeface="Times New Roman" panose="02020603050405020304" pitchFamily="18" charset="0"/>
              </a:rPr>
              <a:t>3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Listen and answer the question: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听录音回答问题</a:t>
            </a:r>
          </a:p>
        </p:txBody>
      </p:sp>
      <p:pic>
        <p:nvPicPr>
          <p:cNvPr id="44038" name="Picture 6" descr="u=1666200139,4200396279&amp;fm=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5200" y="400050"/>
            <a:ext cx="120173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00201" y="3028950"/>
            <a:ext cx="45320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Times New Roman" panose="02020603050405020304" pitchFamily="18" charset="0"/>
              </a:rPr>
              <a:t>watering the flowers.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33401" y="3018234"/>
            <a:ext cx="9268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Times New Roman" panose="02020603050405020304" pitchFamily="18" charset="0"/>
              </a:rPr>
              <a:t>I’m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QQ截图201203141219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24000" y="342900"/>
            <a:ext cx="5410200" cy="27420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58950" y="3200400"/>
            <a:ext cx="58785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ea typeface="微软雅黑" panose="020B0503020204020204" pitchFamily="34" charset="-122"/>
              </a:rPr>
              <a:t>water</a:t>
            </a:r>
            <a:r>
              <a:rPr lang="en-US" altLang="zh-CN" sz="54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ing</a:t>
            </a:r>
            <a:r>
              <a:rPr lang="en-US" altLang="zh-CN" sz="5400">
                <a:latin typeface="Times New Roman" panose="02020603050405020304" pitchFamily="18" charset="0"/>
                <a:ea typeface="微软雅黑" panose="020B0503020204020204" pitchFamily="34" charset="-122"/>
              </a:rPr>
              <a:t> the flowers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14301"/>
            <a:ext cx="571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dirty="0"/>
              <a:t>Let’s clap and chant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33400" y="1058466"/>
            <a:ext cx="59436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Water   watering  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I’m watering the flowers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Wash    washing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I’m washing clothes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Cook     cooking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I’m cooking the meal</a:t>
            </a:r>
          </a:p>
        </p:txBody>
      </p:sp>
      <p:pic>
        <p:nvPicPr>
          <p:cNvPr id="46109" name="Picture 29" descr="QQ截图201203141219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DCEAF7"/>
              </a:clrFrom>
              <a:clrTo>
                <a:srgbClr val="DCEAF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172200" y="685800"/>
            <a:ext cx="2590800" cy="1313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10" name="Picture 30" descr="0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000250"/>
            <a:ext cx="25908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111" name="Picture 31" descr="094929716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486150"/>
            <a:ext cx="2514600" cy="145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1245394"/>
            <a:ext cx="6096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6000">
              <a:latin typeface="Monotype Corsiva" panose="03010101010201010101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319087"/>
            <a:ext cx="80772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Task 4. </a:t>
            </a:r>
            <a:r>
              <a:rPr lang="zh-CN" altLang="en-US" sz="3600" dirty="0">
                <a:latin typeface="Times New Roman" panose="02020603050405020304" pitchFamily="18" charset="0"/>
              </a:rPr>
              <a:t>任务</a:t>
            </a:r>
            <a:r>
              <a:rPr lang="en-US" altLang="zh-CN" sz="3600" dirty="0"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Let’s listen to the tape  again and imitate</a:t>
            </a:r>
            <a:r>
              <a:rPr lang="en-US" altLang="zh-CN" sz="3200" dirty="0">
                <a:latin typeface="宋体" panose="02010600030101010101" pitchFamily="2" charset="-122"/>
              </a:rPr>
              <a:t>.(</a:t>
            </a:r>
            <a:r>
              <a:rPr lang="zh-CN" altLang="en-US" sz="3200" dirty="0">
                <a:latin typeface="宋体" panose="02010600030101010101" pitchFamily="2" charset="-122"/>
              </a:rPr>
              <a:t>模仿跟读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227410"/>
            <a:ext cx="6400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Task 5 </a:t>
            </a:r>
            <a:r>
              <a:rPr lang="zh-CN" altLang="en-US" sz="3600" dirty="0">
                <a:latin typeface="Times New Roman" panose="02020603050405020304" pitchFamily="18" charset="0"/>
              </a:rPr>
              <a:t>任务</a:t>
            </a:r>
            <a:r>
              <a:rPr lang="en-US" altLang="zh-CN" sz="3600" dirty="0">
                <a:latin typeface="Times New Roman" panose="02020603050405020304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Let’s talk(</a:t>
            </a:r>
            <a:r>
              <a:rPr lang="zh-CN" altLang="en-US" sz="3200" dirty="0">
                <a:latin typeface="Times New Roman" panose="02020603050405020304" pitchFamily="18" charset="0"/>
              </a:rPr>
              <a:t>两人一组做对话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7882" y="1493325"/>
            <a:ext cx="52859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A: What are you doing,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Jenny</a:t>
            </a:r>
            <a:r>
              <a:rPr lang="en-US" altLang="zh-CN" sz="3200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B: I’m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cleaning the floor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33400" y="2686050"/>
            <a:ext cx="8229600" cy="2171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You can use these words: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drawing pictures,      playing the piano,    </a:t>
            </a: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cooking the meals,      washing clothes,   </a:t>
            </a: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playing basketball,     watering the flowers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8" name="Group 8"/>
          <p:cNvGrpSpPr/>
          <p:nvPr/>
        </p:nvGrpSpPr>
        <p:grpSpPr bwMode="auto">
          <a:xfrm>
            <a:off x="1295400" y="742951"/>
            <a:ext cx="5410200" cy="3815953"/>
            <a:chOff x="816" y="624"/>
            <a:chExt cx="3408" cy="3205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864" y="2976"/>
              <a:ext cx="3312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clean the shoes</a:t>
              </a:r>
            </a:p>
          </p:txBody>
        </p:sp>
        <p:pic>
          <p:nvPicPr>
            <p:cNvPr id="10246" name="Picture 6" descr="0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16" y="624"/>
              <a:ext cx="3408" cy="2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85750"/>
            <a:ext cx="784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pitchFamily="18" charset="0"/>
              </a:rPr>
              <a:t>I can do and say</a:t>
            </a:r>
            <a:r>
              <a:rPr lang="zh-CN" altLang="en-US" sz="3200" dirty="0">
                <a:latin typeface="Times New Roman" panose="02020603050405020304" pitchFamily="18" charset="0"/>
              </a:rPr>
              <a:t>（我会做也会说）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"/>
            <a:ext cx="8229600" cy="857250"/>
          </a:xfrm>
        </p:spPr>
        <p:txBody>
          <a:bodyPr/>
          <a:lstStyle/>
          <a:p>
            <a:r>
              <a:rPr lang="en-US" altLang="zh-CN" sz="5400" b="1" dirty="0">
                <a:latin typeface="Times New Roman" panose="02020603050405020304" pitchFamily="18" charset="0"/>
              </a:rPr>
              <a:t>Summary(</a:t>
            </a:r>
            <a:r>
              <a:rPr lang="zh-CN" altLang="en-US" sz="5400" b="1" dirty="0">
                <a:latin typeface="Times New Roman" panose="02020603050405020304" pitchFamily="18" charset="0"/>
              </a:rPr>
              <a:t>总结</a:t>
            </a:r>
            <a:r>
              <a:rPr lang="en-US" altLang="zh-CN" sz="54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43753" y="1085850"/>
            <a:ext cx="8686800" cy="40576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1. words</a:t>
            </a:r>
            <a:r>
              <a:rPr lang="en-US" altLang="zh-CN" sz="2800" dirty="0">
                <a:latin typeface="Times New Roman" panose="02020603050405020304" pitchFamily="18" charset="0"/>
              </a:rPr>
              <a:t>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clothes</a:t>
            </a:r>
            <a:r>
              <a:rPr lang="en-US" altLang="zh-CN" sz="2800" dirty="0">
                <a:latin typeface="Times New Roman" panose="02020603050405020304" pitchFamily="18" charset="0"/>
              </a:rPr>
              <a:t>, water, meal, flower.</a:t>
            </a:r>
          </a:p>
          <a:p>
            <a:pPr marL="609600" indent="-609600"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2. sentences: What are you doing?</a:t>
            </a:r>
          </a:p>
          <a:p>
            <a:pPr marL="609600" indent="-609600"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I’m washing clothes.</a:t>
            </a:r>
          </a:p>
          <a:p>
            <a:pPr marL="609600" indent="-609600"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I’m cooking the chicken.</a:t>
            </a:r>
          </a:p>
          <a:p>
            <a:pPr marL="609600" indent="-609600"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I’m watering the flowers.</a:t>
            </a:r>
          </a:p>
          <a:p>
            <a:pPr marL="609600" indent="-609600"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3. Help parents do housework.</a:t>
            </a:r>
          </a:p>
          <a:p>
            <a:pPr marL="609600" indent="-609600">
              <a:buFontTx/>
              <a:buNone/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33528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2800" y="285750"/>
            <a:ext cx="2819400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285750"/>
            <a:ext cx="2819400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277" name="Group 13"/>
          <p:cNvGrpSpPr/>
          <p:nvPr/>
        </p:nvGrpSpPr>
        <p:grpSpPr bwMode="auto">
          <a:xfrm>
            <a:off x="2209800" y="1885950"/>
            <a:ext cx="5105400" cy="1257300"/>
            <a:chOff x="1392" y="1584"/>
            <a:chExt cx="3216" cy="1056"/>
          </a:xfrm>
        </p:grpSpPr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392" y="172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2784" y="1584"/>
              <a:ext cx="14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3600" y="1584"/>
              <a:ext cx="100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438400" y="3143250"/>
            <a:ext cx="3886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0000FF"/>
                </a:solidFill>
                <a:latin typeface="Times New Roman" panose="02020603050405020304" pitchFamily="18" charset="0"/>
              </a:rPr>
              <a:t>do housework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219200" y="4525566"/>
            <a:ext cx="678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447800" y="3771901"/>
            <a:ext cx="632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自己能做的事情要自己做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3581400" cy="857250"/>
          </a:xfrm>
        </p:spPr>
        <p:txBody>
          <a:bodyPr/>
          <a:lstStyle/>
          <a:p>
            <a:pPr algn="l"/>
            <a:r>
              <a:rPr lang="en-US" altLang="zh-CN" sz="4800" b="1" dirty="0">
                <a:latin typeface="Times New Roman" panose="02020603050405020304" pitchFamily="18" charset="0"/>
              </a:rPr>
              <a:t>Homework: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81150"/>
            <a:ext cx="8229600" cy="25717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Imitation(</a:t>
            </a:r>
            <a:r>
              <a:rPr lang="zh-CN" altLang="en-US" sz="3200" dirty="0">
                <a:latin typeface="Times New Roman" panose="02020603050405020304" pitchFamily="18" charset="0"/>
              </a:rPr>
              <a:t>模仿跟读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Do group work according to what you’ve learnt in real situation.(</a:t>
            </a:r>
            <a:r>
              <a:rPr lang="zh-CN" altLang="en-US" sz="3200" dirty="0">
                <a:latin typeface="Times New Roman" panose="02020603050405020304" pitchFamily="18" charset="0"/>
              </a:rPr>
              <a:t>小组合作，运用所学知识创设情景，进行口语交际训练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4" name="Group 8"/>
          <p:cNvGrpSpPr/>
          <p:nvPr/>
        </p:nvGrpSpPr>
        <p:grpSpPr bwMode="auto">
          <a:xfrm>
            <a:off x="914400" y="342901"/>
            <a:ext cx="5638800" cy="4387453"/>
            <a:chOff x="576" y="288"/>
            <a:chExt cx="3552" cy="3685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960" y="3120"/>
              <a:ext cx="3168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clean the floor</a:t>
              </a:r>
            </a:p>
          </p:txBody>
        </p:sp>
        <p:pic>
          <p:nvPicPr>
            <p:cNvPr id="9222" name="Picture 6" descr="0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76" y="288"/>
              <a:ext cx="3456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71800" y="330994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000">
              <a:latin typeface="Times New Roman" panose="02020603050405020304" pitchFamily="18" charset="0"/>
            </a:endParaRPr>
          </a:p>
        </p:txBody>
      </p:sp>
      <p:grpSp>
        <p:nvGrpSpPr>
          <p:cNvPr id="8201" name="Group 9"/>
          <p:cNvGrpSpPr/>
          <p:nvPr/>
        </p:nvGrpSpPr>
        <p:grpSpPr bwMode="auto">
          <a:xfrm>
            <a:off x="685800" y="342900"/>
            <a:ext cx="6324600" cy="4146947"/>
            <a:chOff x="432" y="288"/>
            <a:chExt cx="3984" cy="3483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32" y="2918"/>
              <a:ext cx="3984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clean the windows</a:t>
              </a:r>
            </a:p>
          </p:txBody>
        </p:sp>
        <p:pic>
          <p:nvPicPr>
            <p:cNvPr id="8200" name="Picture 8" descr="0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72" y="288"/>
              <a:ext cx="3456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41294" y="3333750"/>
            <a:ext cx="72121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I’m clean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4800" b="1" dirty="0">
                <a:latin typeface="Times New Roman" panose="02020603050405020304" pitchFamily="18" charset="0"/>
              </a:rPr>
              <a:t> the windows.</a:t>
            </a:r>
          </a:p>
        </p:txBody>
      </p:sp>
      <p:pic>
        <p:nvPicPr>
          <p:cNvPr id="48136" name="Picture 8" descr="IMG_20150323_090237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1450"/>
            <a:ext cx="40386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1001" y="285750"/>
            <a:ext cx="81326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dirty="0">
                <a:latin typeface="Times New Roman" panose="02020603050405020304" pitchFamily="18" charset="0"/>
              </a:rPr>
              <a:t>Let’s say and do. </a:t>
            </a:r>
            <a:r>
              <a:rPr lang="en-US" altLang="zh-CN" sz="3200" dirty="0">
                <a:latin typeface="Times New Roman" panose="02020603050405020304" pitchFamily="18" charset="0"/>
              </a:rPr>
              <a:t>(</a:t>
            </a:r>
            <a:r>
              <a:rPr lang="zh-CN" altLang="en-US" sz="3200" dirty="0">
                <a:latin typeface="Times New Roman" panose="02020603050405020304" pitchFamily="18" charset="0"/>
              </a:rPr>
              <a:t>一边说一边做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  <a:r>
              <a:rPr lang="en-US" altLang="zh-CN" sz="5400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71500" y="2502694"/>
            <a:ext cx="259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6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9160" name="Picture 8" descr="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200150"/>
            <a:ext cx="3200400" cy="17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3" name="Picture 11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1143001"/>
            <a:ext cx="2743200" cy="18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524000" y="4480323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6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9166" name="Picture 14" descr="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1065610"/>
            <a:ext cx="3276600" cy="18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38201" y="3067050"/>
            <a:ext cx="39276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>
                <a:solidFill>
                  <a:srgbClr val="0000FF"/>
                </a:solidFill>
                <a:latin typeface="Times New Roman" panose="02020603050405020304" pitchFamily="18" charset="0"/>
              </a:rPr>
              <a:t>I can clean… </a:t>
            </a:r>
          </a:p>
          <a:p>
            <a:r>
              <a:rPr lang="en-US" altLang="zh-CN" sz="4800" dirty="0">
                <a:solidFill>
                  <a:srgbClr val="0000FF"/>
                </a:solidFill>
                <a:latin typeface="Times New Roman" panose="02020603050405020304" pitchFamily="18" charset="0"/>
              </a:rPr>
              <a:t>I’m cleaning…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7" name="Group 15"/>
          <p:cNvGrpSpPr/>
          <p:nvPr/>
        </p:nvGrpSpPr>
        <p:grpSpPr bwMode="auto">
          <a:xfrm>
            <a:off x="711200" y="1412082"/>
            <a:ext cx="5842000" cy="3674268"/>
            <a:chOff x="672" y="968"/>
            <a:chExt cx="3680" cy="3086"/>
          </a:xfrm>
        </p:grpSpPr>
        <p:pic>
          <p:nvPicPr>
            <p:cNvPr id="13316" name="Picture 4" descr="K@{C%H3PKMB933T]@6]06%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08" y="1727"/>
              <a:ext cx="3344" cy="2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672" y="968"/>
              <a:ext cx="3643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What are you doing, mum?</a:t>
              </a:r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12725" y="147638"/>
            <a:ext cx="87910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Task1 </a:t>
            </a:r>
            <a:r>
              <a:rPr lang="zh-CN" altLang="en-US" sz="3600" dirty="0">
                <a:latin typeface="Times New Roman" panose="02020603050405020304" pitchFamily="18" charset="0"/>
              </a:rPr>
              <a:t>任务</a:t>
            </a:r>
            <a:r>
              <a:rPr lang="en-US" altLang="zh-CN" sz="3600" dirty="0">
                <a:latin typeface="Times New Roman" panose="02020603050405020304" pitchFamily="18" charset="0"/>
              </a:rPr>
              <a:t>1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Watch and answer the question</a:t>
            </a:r>
            <a:r>
              <a:rPr lang="en-US" altLang="zh-CN" sz="2800" dirty="0">
                <a:latin typeface="宋体" panose="02010600030101010101" pitchFamily="2" charset="-122"/>
                <a:sym typeface="Wingdings" panose="05000000000000000000" pitchFamily="2" charset="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sym typeface="Wingdings" panose="05000000000000000000" pitchFamily="2" charset="2"/>
              </a:rPr>
              <a:t>看视频回答问题</a:t>
            </a:r>
            <a:r>
              <a:rPr lang="en-US" altLang="zh-CN" sz="2800" dirty="0">
                <a:latin typeface="宋体" panose="02010600030101010101" pitchFamily="2" charset="-122"/>
                <a:sym typeface="Wingdings" panose="05000000000000000000" pitchFamily="2" charset="2"/>
              </a:rPr>
              <a:t>)</a:t>
            </a:r>
            <a:endParaRPr lang="en-US" altLang="zh-CN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5" name="Picture 11" descr="u=1666200139,4200396279&amp;fm=0&amp;gp=0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1371600"/>
            <a:ext cx="13144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066800" y="1543050"/>
            <a:ext cx="137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Times New Roman" panose="02020603050405020304" pitchFamily="18" charset="0"/>
              </a:rPr>
              <a:t>I’m</a:t>
            </a:r>
            <a:r>
              <a:rPr lang="en-US" altLang="zh-CN" sz="4800" dirty="0"/>
              <a:t> </a:t>
            </a:r>
          </a:p>
        </p:txBody>
      </p:sp>
      <p:grpSp>
        <p:nvGrpSpPr>
          <p:cNvPr id="31761" name="Group 17"/>
          <p:cNvGrpSpPr/>
          <p:nvPr/>
        </p:nvGrpSpPr>
        <p:grpSpPr bwMode="auto">
          <a:xfrm>
            <a:off x="2209800" y="1543050"/>
            <a:ext cx="5257800" cy="2914650"/>
            <a:chOff x="1392" y="1680"/>
            <a:chExt cx="3312" cy="2448"/>
          </a:xfrm>
        </p:grpSpPr>
        <p:pic>
          <p:nvPicPr>
            <p:cNvPr id="31754" name="Picture 10" descr="QQ截图2012031415410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824" y="2352"/>
              <a:ext cx="1299" cy="1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392" y="1680"/>
              <a:ext cx="331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dirty="0">
                  <a:latin typeface="Times New Roman" panose="02020603050405020304" pitchFamily="18" charset="0"/>
                </a:rPr>
                <a:t>washing </a:t>
              </a:r>
              <a:r>
                <a:rPr lang="en-US" altLang="zh-CN" sz="4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clothes</a:t>
              </a:r>
              <a:r>
                <a:rPr lang="en-US" altLang="zh-CN" sz="4800" dirty="0"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46114" y="628650"/>
            <a:ext cx="69012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rgbClr val="0000FF"/>
                </a:solidFill>
                <a:latin typeface="Times New Roman" panose="02020603050405020304" pitchFamily="18" charset="0"/>
              </a:rPr>
              <a:t>What are you doing, mum?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4469205_15142062919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228600"/>
            <a:ext cx="7239000" cy="307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511550" y="3371850"/>
            <a:ext cx="22236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Times New Roman" panose="02020603050405020304" pitchFamily="18" charset="0"/>
              </a:rPr>
              <a:t>clothes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357</Words>
  <Application>Microsoft Office PowerPoint</Application>
  <PresentationFormat>全屏显示(16:9)</PresentationFormat>
  <Paragraphs>65</Paragraphs>
  <Slides>22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Monotype Corsiva</vt:lpstr>
      <vt:lpstr>Times New Roman</vt:lpstr>
      <vt:lpstr>Wingdings</vt:lpstr>
      <vt:lpstr>WWW.2PPT.COM
</vt:lpstr>
      <vt:lpstr>第一PPT模板网-WWW.1PPT.COM  </vt:lpstr>
      <vt:lpstr>Unit 2 Housework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Summary(总结)</vt:lpstr>
      <vt:lpstr>PowerPoint 演示文稿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78CEC64BAB98427381907AE761E1B282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