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712">
          <p15:clr>
            <a:srgbClr val="A4A3A4"/>
          </p15:clr>
        </p15:guide>
        <p15:guide id="3" orient="horz" pos="3864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09A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086" y="120"/>
      </p:cViewPr>
      <p:guideLst>
        <p:guide orient="horz" pos="648"/>
        <p:guide orient="horz" pos="712"/>
        <p:guide orient="horz" pos="3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690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690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5400000">
            <a:off x="1897227" y="532894"/>
            <a:ext cx="3304625" cy="5881337"/>
          </a:xfrm>
          <a:prstGeom prst="rect">
            <a:avLst/>
          </a:prstGeom>
          <a:solidFill>
            <a:srgbClr val="56909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6" name="组合 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690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6909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8.2   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、</a:t>
                  </a:r>
                  <a:r>
                    <a:rPr lang="en-US" altLang="zh-CN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r>
                    <a:rPr lang="zh-CN" altLang="en-US" sz="4400" b="1" dirty="0">
                      <a:solidFill>
                        <a:srgbClr val="56909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加几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909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以内的进位加法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6909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9495692" y="502641"/>
            <a:ext cx="2696308" cy="3699752"/>
          </a:xfrm>
          <a:prstGeom prst="rect">
            <a:avLst/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0209" y="4136480"/>
            <a:ext cx="5701791" cy="2721520"/>
          </a:xfrm>
          <a:prstGeom prst="roundRect">
            <a:avLst>
              <a:gd name="adj" fmla="val 0"/>
            </a:avLst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9521" b="3230"/>
          <a:stretch>
            <a:fillRect/>
          </a:stretch>
        </p:blipFill>
        <p:spPr>
          <a:xfrm>
            <a:off x="7027499" y="803616"/>
            <a:ext cx="4627209" cy="5718813"/>
          </a:xfrm>
          <a:custGeom>
            <a:avLst/>
            <a:gdLst>
              <a:gd name="connsiteX0" fmla="*/ 0 w 4627209"/>
              <a:gd name="connsiteY0" fmla="*/ 0 h 5718813"/>
              <a:gd name="connsiteX1" fmla="*/ 4627209 w 4627209"/>
              <a:gd name="connsiteY1" fmla="*/ 0 h 5718813"/>
              <a:gd name="connsiteX2" fmla="*/ 4627209 w 4627209"/>
              <a:gd name="connsiteY2" fmla="*/ 5718813 h 5718813"/>
              <a:gd name="connsiteX3" fmla="*/ 0 w 4627209"/>
              <a:gd name="connsiteY3" fmla="*/ 5718813 h 571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7209" h="5718813">
                <a:moveTo>
                  <a:pt x="0" y="0"/>
                </a:moveTo>
                <a:lnTo>
                  <a:pt x="4627209" y="0"/>
                </a:lnTo>
                <a:lnTo>
                  <a:pt x="4627209" y="5718813"/>
                </a:lnTo>
                <a:lnTo>
                  <a:pt x="0" y="571881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/>
          <p:nvPr/>
        </p:nvGrpSpPr>
        <p:grpSpPr>
          <a:xfrm>
            <a:off x="4797983" y="1287132"/>
            <a:ext cx="5119082" cy="591910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474243" y="3405536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482963" y="2369173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528050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381231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275356" y="4582655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85831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939012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792193" y="458265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645374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498555" y="456360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8310792" y="4574718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9204917" y="457154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10058094" y="457154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7266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69 L 0.14128 -3.7037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-3.7037E-7 L 0.21159 -3.7037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-3.7037E-7 L 0.28177 -3.703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-3.7037E-7 L 0.34727 -3.7037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7 -3.7037E-7 L 0.4138 -3.703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-3.7037E-7 L 0.48633 -3.7037E-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-3.7037E-7 L 0.55313 -3.7037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3 -3.7037E-7 L 0.61979 -3.7037E-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-3.7037E-7 L 0.69622 -3.7037E-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1783" y="388997"/>
            <a:ext cx="276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6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巩固练习</a:t>
            </a:r>
          </a:p>
        </p:txBody>
      </p:sp>
      <p:grpSp>
        <p:nvGrpSpPr>
          <p:cNvPr id="2" name="组合 72"/>
          <p:cNvGrpSpPr/>
          <p:nvPr/>
        </p:nvGrpSpPr>
        <p:grpSpPr>
          <a:xfrm>
            <a:off x="4777075" y="1378602"/>
            <a:ext cx="4961312" cy="516834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464194" y="3395488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472914" y="2359125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497905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351086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245211" y="4572607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4055686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908867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762048" y="457260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615229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468410" y="4553557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8280647" y="4564670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9174772" y="45614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10027949" y="45614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7266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69 L 0.14128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0 L 0.21159 0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0 L 0.28177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0 L 0.34726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6 0 L 0.4138 0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0 L 0.48633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0 L 0.55312 0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2 0 L 0.61979 0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0 L 0.69622 0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/>
          <p:nvPr/>
        </p:nvGrpSpPr>
        <p:grpSpPr>
          <a:xfrm>
            <a:off x="5928528" y="1349162"/>
            <a:ext cx="3819008" cy="653444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用你喜欢的方法计算。</a:t>
              </a:r>
            </a:p>
          </p:txBody>
        </p:sp>
      </p:grpSp>
      <p:grpSp>
        <p:nvGrpSpPr>
          <p:cNvPr id="21" name="Group 11"/>
          <p:cNvGrpSpPr/>
          <p:nvPr/>
        </p:nvGrpSpPr>
        <p:grpSpPr>
          <a:xfrm>
            <a:off x="3495660" y="3555460"/>
            <a:ext cx="482600" cy="739775"/>
            <a:chOff x="-9" y="0"/>
            <a:chExt cx="304" cy="466"/>
          </a:xfrm>
        </p:grpSpPr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" name="Group 14"/>
          <p:cNvGrpSpPr/>
          <p:nvPr/>
        </p:nvGrpSpPr>
        <p:grpSpPr>
          <a:xfrm>
            <a:off x="3989969" y="3555460"/>
            <a:ext cx="454025" cy="736600"/>
            <a:chOff x="-26" y="0"/>
            <a:chExt cx="286" cy="464"/>
          </a:xfrm>
        </p:grpSpPr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-26" y="0"/>
              <a:ext cx="162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7" name="Group 17"/>
          <p:cNvGrpSpPr/>
          <p:nvPr/>
        </p:nvGrpSpPr>
        <p:grpSpPr>
          <a:xfrm>
            <a:off x="3219564" y="3719476"/>
            <a:ext cx="533750" cy="676275"/>
            <a:chOff x="0" y="0"/>
            <a:chExt cx="681" cy="771"/>
          </a:xfrm>
        </p:grpSpPr>
        <p:grpSp>
          <p:nvGrpSpPr>
            <p:cNvPr id="28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353260" y="3060664"/>
            <a:ext cx="91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33" name="标题 1"/>
          <p:cNvSpPr>
            <a:spLocks noChangeArrowheads="1"/>
          </p:cNvSpPr>
          <p:nvPr/>
        </p:nvSpPr>
        <p:spPr bwMode="auto">
          <a:xfrm>
            <a:off x="3019540" y="3063839"/>
            <a:ext cx="2654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892961" y="45060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grpSp>
        <p:nvGrpSpPr>
          <p:cNvPr id="35" name="Group 11"/>
          <p:cNvGrpSpPr/>
          <p:nvPr/>
        </p:nvGrpSpPr>
        <p:grpSpPr>
          <a:xfrm>
            <a:off x="6857221" y="3536441"/>
            <a:ext cx="482600" cy="739775"/>
            <a:chOff x="-9" y="0"/>
            <a:chExt cx="304" cy="466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8" name="Group 14"/>
          <p:cNvGrpSpPr/>
          <p:nvPr/>
        </p:nvGrpSpPr>
        <p:grpSpPr>
          <a:xfrm>
            <a:off x="7371351" y="3536441"/>
            <a:ext cx="454025" cy="736600"/>
            <a:chOff x="-26" y="0"/>
            <a:chExt cx="286" cy="464"/>
          </a:xfrm>
        </p:grpSpPr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-26" y="0"/>
              <a:ext cx="162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4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7628526" y="3548951"/>
            <a:ext cx="530717" cy="846799"/>
            <a:chOff x="-679" y="0"/>
            <a:chExt cx="681" cy="777"/>
          </a:xfrm>
        </p:grpSpPr>
        <p:grpSp>
          <p:nvGrpSpPr>
            <p:cNvPr id="42" name="Group 18"/>
            <p:cNvGrpSpPr/>
            <p:nvPr/>
          </p:nvGrpSpPr>
          <p:grpSpPr>
            <a:xfrm>
              <a:off x="-679" y="0"/>
              <a:ext cx="681" cy="771"/>
              <a:chOff x="-679" y="0"/>
              <a:chExt cx="681" cy="771"/>
            </a:xfrm>
          </p:grpSpPr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1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-679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V="1">
              <a:off x="-672" y="64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8511448" y="3052464"/>
            <a:ext cx="91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7" name="标题 1"/>
          <p:cNvSpPr>
            <a:spLocks noChangeArrowheads="1"/>
          </p:cNvSpPr>
          <p:nvPr/>
        </p:nvSpPr>
        <p:spPr bwMode="auto">
          <a:xfrm>
            <a:off x="7184298" y="3060664"/>
            <a:ext cx="2654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339822" y="45060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 bwMode="auto">
          <a:xfrm>
            <a:off x="1516848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6+7=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7+6=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743" y="277388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743" y="3316138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134075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8+6=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6+8=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4345" y="276892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4345" y="330645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751302" y="2654805"/>
            <a:ext cx="2619230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9+7=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7+9=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44109" y="276450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4109" y="328772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027" y="1280848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2" descr="C:\Documents and Settings\Administrator\桌面\QQ图片2016061710491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279" y="2059077"/>
            <a:ext cx="4210019" cy="218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1" descr="C:\Documents and Settings\Administrator\桌面\QQ图片2016061710491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2625" y="1643751"/>
            <a:ext cx="4110444" cy="2597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101214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5562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98838" y="4595435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61199" y="4658247"/>
            <a:ext cx="450377" cy="450377"/>
          </a:xfrm>
          <a:prstGeom prst="ellipse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129" y="464177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    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节）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07279" y="4635328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287978" y="4635328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02628" y="462850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612038" y="4614480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15" name="矩形 14"/>
          <p:cNvSpPr/>
          <p:nvPr/>
        </p:nvSpPr>
        <p:spPr>
          <a:xfrm>
            <a:off x="7030331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24679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27955" y="4597709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90316" y="4660521"/>
            <a:ext cx="450377" cy="450377"/>
          </a:xfrm>
          <a:prstGeom prst="ellipse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6593" y="4624099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     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朵）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846101" y="464034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6800" y="4640346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414154" y="4633524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30764" y="4599402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Documents and Settings\Administrator\桌面\QQ图片2016061809465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7593" y="1681058"/>
            <a:ext cx="4816815" cy="20430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5777187" y="3842130"/>
            <a:ext cx="576000" cy="576000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4844" y="3851133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8+     =15</a:t>
            </a:r>
            <a:endParaRPr kumimoji="0" lang="zh-CN" altLang="en-US" sz="280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581793" y="385113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080281" y="4744711"/>
            <a:ext cx="2161994" cy="576000"/>
            <a:chOff x="5356163" y="4410497"/>
            <a:chExt cx="2161994" cy="576000"/>
          </a:xfrm>
        </p:grpSpPr>
        <p:sp>
          <p:nvSpPr>
            <p:cNvPr id="34" name="TextBox 33"/>
            <p:cNvSpPr txBox="1"/>
            <p:nvPr/>
          </p:nvSpPr>
          <p:spPr>
            <a:xfrm>
              <a:off x="5356163" y="4436887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6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15–8=</a:t>
              </a:r>
              <a:endParaRPr kumimoji="0" lang="zh-CN" altLang="en-US" sz="280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42157" y="4410497"/>
              <a:ext cx="576000" cy="576000"/>
            </a:xfrm>
            <a:prstGeom prst="rect">
              <a:avLst/>
            </a:prstGeom>
            <a:solidFill>
              <a:srgbClr val="FDFE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470881" y="4826573"/>
            <a:ext cx="96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660400" y="1310725"/>
            <a:ext cx="9119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在⚪里分别填上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，使每条线上的三个数相加都得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Picture 12" descr="C:\Documents and Settings\Administrator\桌面\图片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7FA">
                  <a:alpha val="100000"/>
                </a:srgbClr>
              </a:clrFrom>
              <a:clrTo>
                <a:srgbClr val="F4F7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9943" y="1954812"/>
            <a:ext cx="6289384" cy="3648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952404" y="3453831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498243" y="2515332"/>
            <a:ext cx="64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473721" y="4423748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577628" y="4423748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032499" y="3438904"/>
            <a:ext cx="642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371375" y="1491929"/>
            <a:ext cx="6045958" cy="3603010"/>
          </a:xfrm>
          <a:prstGeom prst="roundRect">
            <a:avLst/>
          </a:prstGeom>
          <a:solidFill>
            <a:srgbClr val="DE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344" y="1892377"/>
            <a:ext cx="5096021" cy="280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计算时，可以用凑十法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“拆小数，凑大数”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或者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“拆大数，凑小数”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，也可以用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“交换两个加数的位置，得数不变”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的规律来计算。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3" y="4471517"/>
            <a:ext cx="3773156" cy="18865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5400000">
            <a:off x="1897227" y="532894"/>
            <a:ext cx="3304625" cy="5881337"/>
          </a:xfrm>
          <a:prstGeom prst="rect">
            <a:avLst/>
          </a:prstGeom>
          <a:solidFill>
            <a:srgbClr val="56909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6" name="组合 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690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-4714868" y="2110674"/>
                <a:ext cx="5033250" cy="961364"/>
                <a:chOff x="-4714868" y="2110674"/>
                <a:chExt cx="5033250" cy="961364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6909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第八单元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以内的进位加法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56909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9495692" y="502641"/>
            <a:ext cx="2696308" cy="3699752"/>
          </a:xfrm>
          <a:prstGeom prst="rect">
            <a:avLst/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0209" y="4136480"/>
            <a:ext cx="5701791" cy="2721520"/>
          </a:xfrm>
          <a:prstGeom prst="roundRect">
            <a:avLst>
              <a:gd name="adj" fmla="val 0"/>
            </a:avLst>
          </a:prstGeom>
          <a:gradFill>
            <a:gsLst>
              <a:gs pos="59570">
                <a:srgbClr val="9EC2D8"/>
              </a:gs>
              <a:gs pos="0">
                <a:srgbClr val="40818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9521" b="3230"/>
          <a:stretch>
            <a:fillRect/>
          </a:stretch>
        </p:blipFill>
        <p:spPr>
          <a:xfrm>
            <a:off x="7027499" y="803616"/>
            <a:ext cx="4627209" cy="5718813"/>
          </a:xfrm>
          <a:custGeom>
            <a:avLst/>
            <a:gdLst>
              <a:gd name="connsiteX0" fmla="*/ 0 w 4627209"/>
              <a:gd name="connsiteY0" fmla="*/ 0 h 5718813"/>
              <a:gd name="connsiteX1" fmla="*/ 4627209 w 4627209"/>
              <a:gd name="connsiteY1" fmla="*/ 0 h 5718813"/>
              <a:gd name="connsiteX2" fmla="*/ 4627209 w 4627209"/>
              <a:gd name="connsiteY2" fmla="*/ 5718813 h 5718813"/>
              <a:gd name="connsiteX3" fmla="*/ 0 w 4627209"/>
              <a:gd name="connsiteY3" fmla="*/ 5718813 h 571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7209" h="5718813">
                <a:moveTo>
                  <a:pt x="0" y="0"/>
                </a:moveTo>
                <a:lnTo>
                  <a:pt x="4627209" y="0"/>
                </a:lnTo>
                <a:lnTo>
                  <a:pt x="4627209" y="5718813"/>
                </a:lnTo>
                <a:lnTo>
                  <a:pt x="0" y="571881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5817995" y="1306270"/>
            <a:ext cx="4252283" cy="559559"/>
          </a:xfrm>
          <a:prstGeom prst="wedgeRoundRectCallout">
            <a:avLst>
              <a:gd name="adj1" fmla="val 57561"/>
              <a:gd name="adj2" fmla="val 35931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跑步的一共有多少个学生？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t="3854" b="7635"/>
          <a:stretch>
            <a:fillRect/>
          </a:stretch>
        </p:blipFill>
        <p:spPr>
          <a:xfrm>
            <a:off x="1670160" y="2019717"/>
            <a:ext cx="5732443" cy="3524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8186827" y="2962075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8+5= </a:t>
            </a:r>
            <a:endParaRPr kumimoji="0" lang="zh-CN" altLang="en-US" sz="1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2138" y="2808186"/>
            <a:ext cx="46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椭圆 9"/>
          <p:cNvSpPr/>
          <p:nvPr/>
        </p:nvSpPr>
        <p:spPr>
          <a:xfrm rot="1056203">
            <a:off x="3560455" y="2777001"/>
            <a:ext cx="3652595" cy="2418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360195">
            <a:off x="1905602" y="1943007"/>
            <a:ext cx="2264349" cy="1319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1"/>
          <p:cNvGrpSpPr/>
          <p:nvPr/>
        </p:nvGrpSpPr>
        <p:grpSpPr>
          <a:xfrm>
            <a:off x="8215100" y="3250394"/>
            <a:ext cx="842124" cy="739775"/>
            <a:chOff x="-9" y="0"/>
            <a:chExt cx="304" cy="466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14"/>
          <p:cNvGrpSpPr/>
          <p:nvPr/>
        </p:nvGrpSpPr>
        <p:grpSpPr>
          <a:xfrm>
            <a:off x="9039997" y="3250394"/>
            <a:ext cx="750708" cy="736600"/>
            <a:chOff x="9" y="0"/>
            <a:chExt cx="271" cy="464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8251640" y="3206612"/>
            <a:ext cx="389458" cy="967017"/>
            <a:chOff x="0" y="0"/>
            <a:chExt cx="681" cy="771"/>
          </a:xfrm>
        </p:grpSpPr>
        <p:grpSp>
          <p:nvGrpSpPr>
            <p:cNvPr id="41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505024" y="2716967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8081764" y="2716967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7989169" y="423501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3131" y="1997504"/>
            <a:ext cx="32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方法一：点数法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34737" y="1997504"/>
            <a:ext cx="32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方法二：凑十法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1516849" y="2790653"/>
            <a:ext cx="4517409" cy="17059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871690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871690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432764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432764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993838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993838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554912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54912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115986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15986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677060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77060" y="376419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238135" y="3125026"/>
            <a:ext cx="409433" cy="4094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286360" y="4726360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6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4" grpId="0" animBg="1"/>
      <p:bldP spid="56" grpId="0" animBg="1"/>
      <p:bldP spid="58" grpId="0" animBg="1"/>
      <p:bldP spid="60" grpId="0" animBg="1"/>
      <p:bldP spid="62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5021" y="1264200"/>
            <a:ext cx="359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圈一圈，算一算</a:t>
            </a:r>
          </a:p>
        </p:txBody>
      </p:sp>
      <p:pic>
        <p:nvPicPr>
          <p:cNvPr id="19" name="Picture 14" descr="C:\Documents and Settings\Administrator\桌面\QQ图片2016061710490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5234" y="1880241"/>
            <a:ext cx="4518666" cy="35117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3" descr="C:\Documents and Settings\Administrator\桌面\QQ图片2016061710490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794" y="1997523"/>
            <a:ext cx="3896434" cy="36394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769602" y="4543261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558632" y="4543261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024750" y="3748383"/>
            <a:ext cx="810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150619" y="4144815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7921184" y="4144815"/>
            <a:ext cx="514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475785" y="3350080"/>
            <a:ext cx="724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3238" y="1952720"/>
            <a:ext cx="4074340" cy="1302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310357" y="1952720"/>
            <a:ext cx="3723867" cy="167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 bwMode="auto">
          <a:xfrm>
            <a:off x="1329230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7+3+3=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7+6=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4901" y="252108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5374" y="3047985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4946457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6+4+2=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6+6=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1701" y="254732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4467" y="304310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8563684" y="2413643"/>
            <a:ext cx="3192435" cy="1524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8+2+2=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8+4=</a:t>
            </a: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78494" y="2521086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42684" y="3043101"/>
            <a:ext cx="838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5028" y="1335695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936853" y="4385522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36853" y="2047196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936853" y="2762947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36853" y="3601530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545026" y="4416235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545026" y="2077909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45026" y="2793660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45026" y="3632243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21"/>
          <p:cNvGrpSpPr/>
          <p:nvPr/>
        </p:nvGrpSpPr>
        <p:grpSpPr>
          <a:xfrm>
            <a:off x="1169367" y="2010381"/>
            <a:ext cx="2481263" cy="2817074"/>
            <a:chOff x="1143090" y="1132735"/>
            <a:chExt cx="2480978" cy="2817658"/>
          </a:xfrm>
        </p:grpSpPr>
        <p:sp>
          <p:nvSpPr>
            <p:cNvPr id="14" name="TextBox 2"/>
            <p:cNvSpPr txBox="1"/>
            <p:nvPr/>
          </p:nvSpPr>
          <p:spPr>
            <a:xfrm>
              <a:off x="1143090" y="2266958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>
            <a:xfrm>
              <a:off x="2043620" y="1455901"/>
              <a:ext cx="503289" cy="2285940"/>
              <a:chOff x="2095974" y="1428780"/>
              <a:chExt cx="503289" cy="2285940"/>
            </a:xfrm>
          </p:grpSpPr>
          <p:cxnSp>
            <p:nvCxnSpPr>
              <p:cNvPr id="20" name="直接连接符 4"/>
              <p:cNvCxnSpPr/>
              <p:nvPr/>
            </p:nvCxnSpPr>
            <p:spPr>
              <a:xfrm flipV="1">
                <a:off x="2095974" y="1428780"/>
                <a:ext cx="503289" cy="11613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5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直接连接符 8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12"/>
              <p:cNvCxnSpPr/>
              <p:nvPr/>
            </p:nvCxnSpPr>
            <p:spPr>
              <a:xfrm>
                <a:off x="2098140" y="2590124"/>
                <a:ext cx="501123" cy="11245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6" name="TextBox 17"/>
            <p:cNvSpPr txBox="1"/>
            <p:nvPr/>
          </p:nvSpPr>
          <p:spPr>
            <a:xfrm>
              <a:off x="2633494" y="1132735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2608327" y="1826906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2616043" y="2661187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2599938" y="3427064"/>
              <a:ext cx="990574" cy="523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22"/>
          <p:cNvGrpSpPr/>
          <p:nvPr/>
        </p:nvGrpSpPr>
        <p:grpSpPr>
          <a:xfrm>
            <a:off x="4522004" y="2009143"/>
            <a:ext cx="2479675" cy="2818312"/>
            <a:chOff x="1143090" y="1132735"/>
            <a:chExt cx="2480978" cy="2817375"/>
          </a:xfrm>
        </p:grpSpPr>
        <p:sp>
          <p:nvSpPr>
            <p:cNvPr id="35" name="TextBox 23"/>
            <p:cNvSpPr txBox="1"/>
            <p:nvPr/>
          </p:nvSpPr>
          <p:spPr>
            <a:xfrm>
              <a:off x="1143090" y="2266958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组合 24"/>
            <p:cNvGrpSpPr/>
            <p:nvPr/>
          </p:nvGrpSpPr>
          <p:grpSpPr>
            <a:xfrm>
              <a:off x="2043620" y="1455901"/>
              <a:ext cx="503289" cy="2285940"/>
              <a:chOff x="2095974" y="1428780"/>
              <a:chExt cx="503289" cy="2285940"/>
            </a:xfrm>
          </p:grpSpPr>
          <p:cxnSp>
            <p:nvCxnSpPr>
              <p:cNvPr id="41" name="直接连接符 29"/>
              <p:cNvCxnSpPr/>
              <p:nvPr/>
            </p:nvCxnSpPr>
            <p:spPr>
              <a:xfrm flipV="1">
                <a:off x="2095974" y="1428780"/>
                <a:ext cx="503289" cy="116134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2" name="直接连接符 30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3" name="直接连接符 31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44" name="直接连接符 32"/>
              <p:cNvCxnSpPr/>
              <p:nvPr/>
            </p:nvCxnSpPr>
            <p:spPr>
              <a:xfrm>
                <a:off x="2098140" y="2590124"/>
                <a:ext cx="501123" cy="11245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37" name="TextBox 25"/>
            <p:cNvSpPr txBox="1"/>
            <p:nvPr/>
          </p:nvSpPr>
          <p:spPr>
            <a:xfrm>
              <a:off x="2633494" y="1132735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2633494" y="181851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2616043" y="266118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2599938" y="3427064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03362" y="2062111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1443" y="276949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1443" y="362134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7154" y="4391282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02014" y="2040875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02014" y="2733025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2014" y="3588687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02014" y="437004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306917" y="2732458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306917" y="3571041"/>
            <a:ext cx="504967" cy="504967"/>
          </a:xfrm>
          <a:prstGeom prst="rect">
            <a:avLst/>
          </a:prstGeom>
          <a:solidFill>
            <a:srgbClr val="FDFE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22"/>
          <p:cNvGrpSpPr/>
          <p:nvPr/>
        </p:nvGrpSpPr>
        <p:grpSpPr>
          <a:xfrm>
            <a:off x="7892068" y="2664664"/>
            <a:ext cx="2479675" cy="1366170"/>
            <a:chOff x="1143090" y="1818517"/>
            <a:chExt cx="2480978" cy="1365716"/>
          </a:xfrm>
        </p:grpSpPr>
        <p:sp>
          <p:nvSpPr>
            <p:cNvPr id="66" name="TextBox 23"/>
            <p:cNvSpPr txBox="1"/>
            <p:nvPr/>
          </p:nvSpPr>
          <p:spPr>
            <a:xfrm>
              <a:off x="1143090" y="2266958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+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7" name="组合 24"/>
            <p:cNvGrpSpPr/>
            <p:nvPr/>
          </p:nvGrpSpPr>
          <p:grpSpPr>
            <a:xfrm>
              <a:off x="2045786" y="2141683"/>
              <a:ext cx="501123" cy="829784"/>
              <a:chOff x="2098140" y="2114562"/>
              <a:chExt cx="501123" cy="829784"/>
            </a:xfrm>
          </p:grpSpPr>
          <p:cxnSp>
            <p:nvCxnSpPr>
              <p:cNvPr id="73" name="直接连接符 30"/>
              <p:cNvCxnSpPr/>
              <p:nvPr/>
            </p:nvCxnSpPr>
            <p:spPr>
              <a:xfrm flipV="1">
                <a:off x="2104389" y="2114562"/>
                <a:ext cx="494874" cy="47556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74" name="直接连接符 31"/>
              <p:cNvCxnSpPr/>
              <p:nvPr/>
            </p:nvCxnSpPr>
            <p:spPr>
              <a:xfrm>
                <a:off x="2098140" y="2581734"/>
                <a:ext cx="448769" cy="3626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69" name="TextBox 26"/>
            <p:cNvSpPr txBox="1"/>
            <p:nvPr/>
          </p:nvSpPr>
          <p:spPr>
            <a:xfrm>
              <a:off x="2633494" y="181851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27"/>
            <p:cNvSpPr txBox="1"/>
            <p:nvPr/>
          </p:nvSpPr>
          <p:spPr>
            <a:xfrm>
              <a:off x="2616043" y="2661187"/>
              <a:ext cx="990574" cy="5230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=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262030" y="2712584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262030" y="3568246"/>
            <a:ext cx="76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31"/>
          <p:cNvSpPr txBox="1"/>
          <p:nvPr/>
        </p:nvSpPr>
        <p:spPr>
          <a:xfrm>
            <a:off x="425028" y="1335695"/>
            <a:ext cx="21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6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7258600" y="1237954"/>
            <a:ext cx="2599690" cy="573207"/>
          </a:xfrm>
          <a:prstGeom prst="wedgeRoundRectCallout">
            <a:avLst>
              <a:gd name="adj1" fmla="val 60451"/>
              <a:gd name="adj2" fmla="val 43157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该怎么计算呢？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2485335" y="4006872"/>
            <a:ext cx="842124" cy="784500"/>
            <a:chOff x="-9" y="0"/>
            <a:chExt cx="304" cy="466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310232" y="4007063"/>
            <a:ext cx="750708" cy="781133"/>
            <a:chOff x="9" y="0"/>
            <a:chExt cx="271" cy="464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2550961" y="3938252"/>
            <a:ext cx="360371" cy="985441"/>
            <a:chOff x="0" y="0"/>
            <a:chExt cx="681" cy="771"/>
          </a:xfrm>
        </p:grpSpPr>
        <p:grpSp>
          <p:nvGrpSpPr>
            <p:cNvPr id="5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685586" y="3438444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2418323" y="3430700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2273946" y="499356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grpSp>
        <p:nvGrpSpPr>
          <p:cNvPr id="37" name="Group 11"/>
          <p:cNvGrpSpPr/>
          <p:nvPr/>
        </p:nvGrpSpPr>
        <p:grpSpPr>
          <a:xfrm>
            <a:off x="7024616" y="4095547"/>
            <a:ext cx="842124" cy="739775"/>
            <a:chOff x="-9" y="0"/>
            <a:chExt cx="304" cy="466"/>
          </a:xfrm>
        </p:grpSpPr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H="1">
              <a:off x="154" y="0"/>
              <a:ext cx="141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-9" y="136"/>
              <a:ext cx="2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64" name="Group 14"/>
          <p:cNvGrpSpPr/>
          <p:nvPr/>
        </p:nvGrpSpPr>
        <p:grpSpPr>
          <a:xfrm>
            <a:off x="7849513" y="4095547"/>
            <a:ext cx="750708" cy="736600"/>
            <a:chOff x="9" y="0"/>
            <a:chExt cx="271" cy="464"/>
          </a:xfrm>
        </p:grpSpPr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9" y="0"/>
              <a:ext cx="127" cy="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65" y="134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8" name="Group 17"/>
          <p:cNvGrpSpPr/>
          <p:nvPr/>
        </p:nvGrpSpPr>
        <p:grpSpPr>
          <a:xfrm flipH="1">
            <a:off x="8294899" y="3915629"/>
            <a:ext cx="274007" cy="1077934"/>
            <a:chOff x="0" y="0"/>
            <a:chExt cx="681" cy="771"/>
          </a:xfrm>
        </p:grpSpPr>
        <p:grpSp>
          <p:nvGrpSpPr>
            <p:cNvPr id="69" name="Group 18"/>
            <p:cNvGrpSpPr/>
            <p:nvPr/>
          </p:nvGrpSpPr>
          <p:grpSpPr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8842913" y="3429503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74" name="标题 1"/>
          <p:cNvSpPr>
            <a:spLocks noChangeArrowheads="1"/>
          </p:cNvSpPr>
          <p:nvPr/>
        </p:nvSpPr>
        <p:spPr bwMode="auto">
          <a:xfrm>
            <a:off x="7590097" y="3430495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7974702" y="5044872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42150" y="2541132"/>
            <a:ext cx="30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凑十法</a:t>
            </a:r>
            <a:r>
              <a:rPr kumimoji="0" lang="en-US" altLang="zh-CN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拆大数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80153" y="2543868"/>
            <a:ext cx="304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凑十法</a:t>
            </a:r>
            <a:r>
              <a:rPr kumimoji="0" lang="en-US" altLang="zh-CN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i="0" u="none" strike="noStrike" kern="0" cap="none" spc="6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拆小数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73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标注 24"/>
          <p:cNvSpPr/>
          <p:nvPr/>
        </p:nvSpPr>
        <p:spPr>
          <a:xfrm>
            <a:off x="7084428" y="1299761"/>
            <a:ext cx="2599690" cy="573207"/>
          </a:xfrm>
          <a:prstGeom prst="wedgeRoundRectCallout">
            <a:avLst>
              <a:gd name="adj1" fmla="val 60451"/>
              <a:gd name="adj2" fmla="val 43157"/>
              <a:gd name="adj3" fmla="val 16667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你发现了什么？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206423" y="2605965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6" name="标题 1"/>
          <p:cNvSpPr>
            <a:spLocks noChangeArrowheads="1"/>
          </p:cNvSpPr>
          <p:nvPr/>
        </p:nvSpPr>
        <p:spPr bwMode="auto">
          <a:xfrm>
            <a:off x="4829881" y="2561188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6206423" y="3612730"/>
            <a:ext cx="978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74" name="标题 1"/>
          <p:cNvSpPr>
            <a:spLocks noChangeArrowheads="1"/>
          </p:cNvSpPr>
          <p:nvPr/>
        </p:nvSpPr>
        <p:spPr bwMode="auto">
          <a:xfrm>
            <a:off x="4829153" y="3652806"/>
            <a:ext cx="293010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21499" y="4797114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交换算式中加数的位置，和不变。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4982563" y="3043546"/>
            <a:ext cx="831308" cy="7093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5064369" y="3043546"/>
            <a:ext cx="749502" cy="7093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15" y="2027253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5080111" y="1391404"/>
            <a:ext cx="4935275" cy="633046"/>
            <a:chOff x="5827595" y="316491"/>
            <a:chExt cx="3883498" cy="597910"/>
          </a:xfrm>
        </p:grpSpPr>
        <p:sp>
          <p:nvSpPr>
            <p:cNvPr id="71" name="圆角矩形标注 70"/>
            <p:cNvSpPr/>
            <p:nvPr/>
          </p:nvSpPr>
          <p:spPr>
            <a:xfrm>
              <a:off x="5827595" y="316491"/>
              <a:ext cx="3883498" cy="597910"/>
            </a:xfrm>
            <a:prstGeom prst="wedgeRoundRectCallout">
              <a:avLst>
                <a:gd name="adj1" fmla="val 57485"/>
                <a:gd name="adj2" fmla="val 4147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77718" y="336219"/>
              <a:ext cx="359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移动</a:t>
              </a: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  <a:r>
                <a:rPr kumimoji="0" lang="zh-CN" alt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，每次加上卡片上的数。</a:t>
              </a:r>
            </a:p>
          </p:txBody>
        </p:sp>
      </p:grpSp>
      <p:graphicFrame>
        <p:nvGraphicFramePr>
          <p:cNvPr id="78" name="Group 6"/>
          <p:cNvGraphicFramePr>
            <a:graphicFrameLocks noGrp="1"/>
          </p:cNvGraphicFramePr>
          <p:nvPr/>
        </p:nvGraphicFramePr>
        <p:xfrm>
          <a:off x="1152695" y="3306626"/>
          <a:ext cx="9305331" cy="909795"/>
        </p:xfrm>
        <a:graphic>
          <a:graphicData uri="http://schemas.openxmlformats.org/drawingml/2006/table">
            <a:tbl>
              <a:tblPr/>
              <a:tblGrid>
                <a:gridCol w="84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73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8442" marR="128442" marT="64221" marB="642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椭圆 36"/>
          <p:cNvSpPr>
            <a:spLocks noChangeArrowheads="1"/>
          </p:cNvSpPr>
          <p:nvPr/>
        </p:nvSpPr>
        <p:spPr bwMode="auto">
          <a:xfrm>
            <a:off x="1161415" y="2270263"/>
            <a:ext cx="852386" cy="855916"/>
          </a:xfrm>
          <a:prstGeom prst="ellipse">
            <a:avLst/>
          </a:prstGeom>
          <a:solidFill>
            <a:srgbClr val="DEF6FE"/>
          </a:solidFill>
          <a:ln w="25400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1206502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2059683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2912864" y="4483745"/>
            <a:ext cx="739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3764283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4617464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>
            <a:off x="5470645" y="448374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323826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7177007" y="4464695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7989244" y="4475808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8883369" y="447263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9736546" y="4472633"/>
            <a:ext cx="74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82" y="2019717"/>
            <a:ext cx="1191818" cy="131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7265 -0.00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-0.0007 L 0.14127 2.96296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79 2.96296E-6 L 0.21159 2.96296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93 2.96296E-6 L 0.28177 2.96296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77 2.96296E-6 L 0.34726 2.96296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26 2.96296E-6 L 0.4138 2.96296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6 2.96296E-6 L 0.48633 2.96296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33 2.96296E-6 L 0.55312 2.96296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12 2.96296E-6 L 0.61979 2.96296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79 2.96296E-6 L 0.69622 2.96296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79" grpId="1" bldLvl="0" animBg="1"/>
      <p:bldP spid="79" grpId="2" bldLvl="0" animBg="1"/>
      <p:bldP spid="79" grpId="3" bldLvl="0" animBg="1"/>
      <p:bldP spid="79" grpId="4" bldLvl="0" animBg="1"/>
      <p:bldP spid="79" grpId="5" bldLvl="0" animBg="1"/>
      <p:bldP spid="79" grpId="6" bldLvl="0" animBg="1"/>
      <p:bldP spid="79" grpId="7" bldLvl="0" animBg="1"/>
      <p:bldP spid="79" grpId="8" bldLvl="0" animBg="1"/>
      <p:bldP spid="79" grpId="9" bldLvl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宽屏</PresentationFormat>
  <Paragraphs>234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2020-06-23T01:51:00Z</dcterms:created>
  <dcterms:modified xsi:type="dcterms:W3CDTF">2023-01-16T16:25:51Z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7B0ED2988DD243C39B6F93265545C796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