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眉占位符 102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0243" name="日期占位符 102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1024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1024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6" name="页脚占位符 102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0247" name="灯片编号占位符 102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07EAECC-71EF-4582-B6A5-E989D623D24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1F16EA-E3D4-4E1A-B44F-D79BCBA631D1}" type="slidenum">
              <a:rPr lang="zh-CN" altLang="en-US"/>
              <a:t>6</a:t>
            </a:fld>
            <a:endParaRPr lang="zh-CN" altLang="en-US"/>
          </a:p>
        </p:txBody>
      </p:sp>
      <p:sp>
        <p:nvSpPr>
          <p:cNvPr id="92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9219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BD4D0085-7026-492C-8555-F8A3105D25F8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31AE187-454F-40C6-B837-81AEBB1EEE7C}" type="slidenum">
              <a:rPr lang="zh-CN" altLang="en-US"/>
              <a:t>10</a:t>
            </a:fld>
            <a:endParaRPr lang="zh-CN" altLang="en-US"/>
          </a:p>
        </p:txBody>
      </p:sp>
      <p:sp>
        <p:nvSpPr>
          <p:cNvPr id="143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434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A76E2645-8A80-4775-B401-32F34D3B10C8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9D3B7-D22D-4772-9543-C346544C30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2914B-0861-48F6-89C9-2EC5AEC86D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92240-7984-4FD2-8C49-F48468DF47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BBEAF-A696-4C4F-AACD-8B7C15B702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2A578-462E-4792-A2C9-9305764BE2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62ADF-993A-4DFA-869C-390096B8E0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4C35F-1C92-42B7-8C95-C25D57A790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8EED2-C0B1-4711-8FED-358278D221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734B8-6C31-4404-8760-77BAB2C7DC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7F2E5-C374-4964-8F25-40179CD71F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D5DFBEB-1772-4C36-A387-87FA67067A9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26" Type="http://schemas.openxmlformats.org/officeDocument/2006/relationships/image" Target="../media/image23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0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5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25.wmf"/><Relationship Id="rId8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5"/>
          <p:cNvSpPr>
            <a:spLocks noChangeArrowheads="1"/>
          </p:cNvSpPr>
          <p:nvPr/>
        </p:nvSpPr>
        <p:spPr bwMode="auto">
          <a:xfrm>
            <a:off x="0" y="253040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8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次根式的混合运算</a:t>
            </a:r>
          </a:p>
        </p:txBody>
      </p:sp>
      <p:sp>
        <p:nvSpPr>
          <p:cNvPr id="3102" name="Text Box 4"/>
          <p:cNvSpPr txBox="1">
            <a:spLocks noChangeArrowheads="1"/>
          </p:cNvSpPr>
          <p:nvPr/>
        </p:nvSpPr>
        <p:spPr bwMode="auto">
          <a:xfrm>
            <a:off x="0" y="119675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第十五章 二次根式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>
            <a:spLocks noChangeArrowheads="1"/>
          </p:cNvSpPr>
          <p:nvPr/>
        </p:nvSpPr>
        <p:spPr bwMode="auto">
          <a:xfrm>
            <a:off x="493713" y="528638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4.计算下列各式：</a:t>
            </a:r>
          </a:p>
        </p:txBody>
      </p:sp>
      <p:graphicFrame>
        <p:nvGraphicFramePr>
          <p:cNvPr id="13314" name="对象 -2147482592"/>
          <p:cNvGraphicFramePr>
            <a:graphicFrameLocks noChangeAspect="1"/>
          </p:cNvGraphicFramePr>
          <p:nvPr/>
        </p:nvGraphicFramePr>
        <p:xfrm>
          <a:off x="603250" y="985838"/>
          <a:ext cx="3314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4" imgW="1854200" imgH="508000" progId="Equation.KSEE3">
                  <p:embed/>
                </p:oleObj>
              </mc:Choice>
              <mc:Fallback>
                <p:oleObj r:id="rId4" imgW="1854200" imgH="508000" progId="Equation.KSEE3">
                  <p:embed/>
                  <p:pic>
                    <p:nvPicPr>
                      <p:cNvPr id="0" name="对象 -21474825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985838"/>
                        <a:ext cx="33147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对象 -2147482591"/>
          <p:cNvGraphicFramePr>
            <a:graphicFrameLocks noChangeAspect="1"/>
          </p:cNvGraphicFramePr>
          <p:nvPr/>
        </p:nvGraphicFramePr>
        <p:xfrm>
          <a:off x="603250" y="2971800"/>
          <a:ext cx="25860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6" imgW="1448435" imgH="304800" progId="Equation.KSEE3">
                  <p:embed/>
                </p:oleObj>
              </mc:Choice>
              <mc:Fallback>
                <p:oleObj r:id="rId6" imgW="1448435" imgH="304800" progId="Equation.KSEE3">
                  <p:embed/>
                  <p:pic>
                    <p:nvPicPr>
                      <p:cNvPr id="0" name="对象 -21474825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971800"/>
                        <a:ext cx="25860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396875" y="1779588"/>
            <a:ext cx="10953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366" name="对象 -2147482577"/>
          <p:cNvGraphicFramePr>
            <a:graphicFrameLocks noChangeAspect="1"/>
          </p:cNvGraphicFramePr>
          <p:nvPr/>
        </p:nvGraphicFramePr>
        <p:xfrm>
          <a:off x="1000125" y="1782763"/>
          <a:ext cx="47752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r:id="rId8" imgW="2755900" imgH="685800" progId="Equation.KSEE3">
                  <p:embed/>
                </p:oleObj>
              </mc:Choice>
              <mc:Fallback>
                <p:oleObj r:id="rId8" imgW="2755900" imgH="6858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782763"/>
                        <a:ext cx="47752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/>
          <p:nvPr/>
        </p:nvSpPr>
        <p:spPr>
          <a:xfrm>
            <a:off x="460375" y="3440113"/>
            <a:ext cx="10953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368" name="对象 -2147482576"/>
          <p:cNvGraphicFramePr>
            <a:graphicFrameLocks noChangeAspect="1"/>
          </p:cNvGraphicFramePr>
          <p:nvPr/>
        </p:nvGraphicFramePr>
        <p:xfrm>
          <a:off x="1001713" y="3516313"/>
          <a:ext cx="40386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r:id="rId10" imgW="2171700" imgH="584200" progId="Equation.KSEE3">
                  <p:embed/>
                </p:oleObj>
              </mc:Choice>
              <mc:Fallback>
                <p:oleObj r:id="rId10" imgW="2171700" imgH="584200" progId="Equation.KSEE3">
                  <p:embed/>
                  <p:pic>
                    <p:nvPicPr>
                      <p:cNvPr id="0" name="对象 -21474825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516313"/>
                        <a:ext cx="40386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对象 -2147482590"/>
          <p:cNvGraphicFramePr>
            <a:graphicFrameLocks noChangeAspect="1"/>
          </p:cNvGraphicFramePr>
          <p:nvPr/>
        </p:nvGraphicFramePr>
        <p:xfrm>
          <a:off x="603250" y="4673600"/>
          <a:ext cx="36099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r:id="rId12" imgW="1866900" imgH="304800" progId="Equation.KSEE3">
                  <p:embed/>
                </p:oleObj>
              </mc:Choice>
              <mc:Fallback>
                <p:oleObj r:id="rId12" imgW="1866900" imgH="304800" progId="Equation.KSEE3">
                  <p:embed/>
                  <p:pic>
                    <p:nvPicPr>
                      <p:cNvPr id="0" name="对象 -21474825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673600"/>
                        <a:ext cx="36099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/>
          <p:nvPr/>
        </p:nvSpPr>
        <p:spPr>
          <a:xfrm>
            <a:off x="633413" y="5238750"/>
            <a:ext cx="10953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371" name="对象 -2147482587"/>
          <p:cNvGraphicFramePr>
            <a:graphicFrameLocks noChangeAspect="1"/>
          </p:cNvGraphicFramePr>
          <p:nvPr/>
        </p:nvGraphicFramePr>
        <p:xfrm>
          <a:off x="1306513" y="5446713"/>
          <a:ext cx="32512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r:id="rId14" imgW="2108200" imgH="660400" progId="Equation.KSEE3">
                  <p:embed/>
                </p:oleObj>
              </mc:Choice>
              <mc:Fallback>
                <p:oleObj r:id="rId14" imgW="2108200" imgH="660400" progId="Equation.KSEE3">
                  <p:embed/>
                  <p:pic>
                    <p:nvPicPr>
                      <p:cNvPr id="0" name="对象 -21474825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5446713"/>
                        <a:ext cx="32512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"/>
          <p:cNvSpPr txBox="1">
            <a:spLocks noChangeArrowheads="1"/>
          </p:cNvSpPr>
          <p:nvPr/>
        </p:nvSpPr>
        <p:spPr bwMode="auto">
          <a:xfrm>
            <a:off x="520700" y="5397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5.化简下列各式：</a:t>
            </a:r>
          </a:p>
        </p:txBody>
      </p:sp>
      <p:graphicFrame>
        <p:nvGraphicFramePr>
          <p:cNvPr id="15362" name="对象 -2147482586"/>
          <p:cNvGraphicFramePr>
            <a:graphicFrameLocks noChangeAspect="1"/>
          </p:cNvGraphicFramePr>
          <p:nvPr/>
        </p:nvGraphicFramePr>
        <p:xfrm>
          <a:off x="917575" y="996950"/>
          <a:ext cx="15382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r:id="rId3" imgW="813435" imgH="419100" progId="Equation.KSEE3">
                  <p:embed/>
                </p:oleObj>
              </mc:Choice>
              <mc:Fallback>
                <p:oleObj r:id="rId3" imgW="813435" imgH="419100" progId="Equation.KSEE3">
                  <p:embed/>
                  <p:pic>
                    <p:nvPicPr>
                      <p:cNvPr id="0" name="对象 -21474825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996950"/>
                        <a:ext cx="15382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对象 -2147482585"/>
          <p:cNvGraphicFramePr>
            <a:graphicFrameLocks noChangeAspect="1"/>
          </p:cNvGraphicFramePr>
          <p:nvPr/>
        </p:nvGraphicFramePr>
        <p:xfrm>
          <a:off x="1123950" y="2782888"/>
          <a:ext cx="26162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r:id="rId5" imgW="1358900" imgH="419100" progId="Equation.KSEE3">
                  <p:embed/>
                </p:oleObj>
              </mc:Choice>
              <mc:Fallback>
                <p:oleObj r:id="rId5" imgW="1358900" imgH="419100" progId="Equation.KSEE3">
                  <p:embed/>
                  <p:pic>
                    <p:nvPicPr>
                      <p:cNvPr id="0" name="对象 -21474825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782888"/>
                        <a:ext cx="2616200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323850" y="1716088"/>
            <a:ext cx="10953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414" name="对象 -2147482584"/>
          <p:cNvGraphicFramePr>
            <a:graphicFrameLocks noChangeAspect="1"/>
          </p:cNvGraphicFramePr>
          <p:nvPr/>
        </p:nvGraphicFramePr>
        <p:xfrm>
          <a:off x="1122363" y="1716088"/>
          <a:ext cx="56673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r:id="rId7" imgW="2908300" imgH="545465" progId="Equation.KSEE3">
                  <p:embed/>
                </p:oleObj>
              </mc:Choice>
              <mc:Fallback>
                <p:oleObj r:id="rId7" imgW="2908300" imgH="545465" progId="Equation.KSEE3">
                  <p:embed/>
                  <p:pic>
                    <p:nvPicPr>
                      <p:cNvPr id="0" name="对象 -21474825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1716088"/>
                        <a:ext cx="56673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/>
          <p:nvPr/>
        </p:nvSpPr>
        <p:spPr>
          <a:xfrm>
            <a:off x="468313" y="3756025"/>
            <a:ext cx="1095375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416" name="对象 -2147482583"/>
          <p:cNvGraphicFramePr>
            <a:graphicFrameLocks noChangeAspect="1"/>
          </p:cNvGraphicFramePr>
          <p:nvPr/>
        </p:nvGraphicFramePr>
        <p:xfrm>
          <a:off x="1123950" y="3756025"/>
          <a:ext cx="4872038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r:id="rId9" imgW="2602865" imgH="1422400" progId="Equation.KSEE3">
                  <p:embed/>
                </p:oleObj>
              </mc:Choice>
              <mc:Fallback>
                <p:oleObj r:id="rId9" imgW="2602865" imgH="1422400" progId="Equation.KSEE3">
                  <p:embed/>
                  <p:pic>
                    <p:nvPicPr>
                      <p:cNvPr id="0" name="对象 -2147482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756025"/>
                        <a:ext cx="4872038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"/>
          <p:cNvSpPr txBox="1">
            <a:spLocks noChangeArrowheads="1"/>
          </p:cNvSpPr>
          <p:nvPr/>
        </p:nvSpPr>
        <p:spPr bwMode="auto">
          <a:xfrm>
            <a:off x="325438" y="590550"/>
            <a:ext cx="87503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6.有一直角三角形，两条直角边长分别是                 和                  ，求此直角三角形的面积.</a:t>
            </a:r>
          </a:p>
        </p:txBody>
      </p:sp>
      <p:graphicFrame>
        <p:nvGraphicFramePr>
          <p:cNvPr id="16386" name="对象 -2147482582"/>
          <p:cNvGraphicFramePr>
            <a:graphicFrameLocks noChangeAspect="1"/>
          </p:cNvGraphicFramePr>
          <p:nvPr/>
        </p:nvGraphicFramePr>
        <p:xfrm>
          <a:off x="5872163" y="736600"/>
          <a:ext cx="1241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r:id="rId3" imgW="711835" imgH="228600" progId="Equation.KSEE3">
                  <p:embed/>
                </p:oleObj>
              </mc:Choice>
              <mc:Fallback>
                <p:oleObj r:id="rId3" imgW="711835" imgH="228600" progId="Equation.KSEE3">
                  <p:embed/>
                  <p:pic>
                    <p:nvPicPr>
                      <p:cNvPr id="0" name="对象 -2147482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736600"/>
                        <a:ext cx="12414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对象 -2147482581"/>
          <p:cNvGraphicFramePr>
            <a:graphicFrameLocks noChangeAspect="1"/>
          </p:cNvGraphicFramePr>
          <p:nvPr/>
        </p:nvGraphicFramePr>
        <p:xfrm>
          <a:off x="7458075" y="708025"/>
          <a:ext cx="13081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r:id="rId5" imgW="699135" imgH="228600" progId="Equation.KSEE3">
                  <p:embed/>
                </p:oleObj>
              </mc:Choice>
              <mc:Fallback>
                <p:oleObj r:id="rId5" imgW="699135" imgH="228600" progId="Equation.KSEE3">
                  <p:embed/>
                  <p:pic>
                    <p:nvPicPr>
                      <p:cNvPr id="0" name="对象 -2147482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8075" y="708025"/>
                        <a:ext cx="13081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468313" y="2354263"/>
            <a:ext cx="10953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38" name="对象 -2147482579"/>
          <p:cNvGraphicFramePr>
            <a:graphicFrameLocks noChangeAspect="1"/>
          </p:cNvGraphicFramePr>
          <p:nvPr/>
        </p:nvGraphicFramePr>
        <p:xfrm>
          <a:off x="1196975" y="2354263"/>
          <a:ext cx="3448050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7" imgW="1727200" imgH="1219200" progId="Equation.KSEE3">
                  <p:embed/>
                </p:oleObj>
              </mc:Choice>
              <mc:Fallback>
                <p:oleObj r:id="rId7" imgW="1727200" imgH="12192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354263"/>
                        <a:ext cx="3448050" cy="243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539750" y="844550"/>
            <a:ext cx="32385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二次根式的混合运算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sp>
        <p:nvSpPr>
          <p:cNvPr id="7178" name="文本框 99"/>
          <p:cNvSpPr txBox="1">
            <a:spLocks noChangeArrowheads="1"/>
          </p:cNvSpPr>
          <p:nvPr/>
        </p:nvSpPr>
        <p:spPr bwMode="auto">
          <a:xfrm>
            <a:off x="325438" y="1203325"/>
            <a:ext cx="85328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与数、整式和分式的混合运算一样，二次根式的混合运算，也应该先算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，后算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_____;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有括号时，先算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24063" y="18224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乘除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59225" y="1822450"/>
            <a:ext cx="117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加减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784975" y="1860550"/>
            <a:ext cx="1173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括号内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539750" y="2838450"/>
            <a:ext cx="26257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乘法公式的运用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graphicFrame>
        <p:nvGraphicFramePr>
          <p:cNvPr id="19465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74700" y="3295650"/>
          <a:ext cx="56642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r:id="rId3" imgW="2374265" imgH="342900" progId="Equation.KSEE3">
                  <p:embed/>
                </p:oleObj>
              </mc:Choice>
              <mc:Fallback>
                <p:oleObj r:id="rId3" imgW="2374265" imgH="3429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295650"/>
                        <a:ext cx="56642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36600" y="4273550"/>
          <a:ext cx="566578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r:id="rId5" imgW="2374265" imgH="342900" progId="Equation.KSEE3">
                  <p:embed/>
                </p:oleObj>
              </mc:Choice>
              <mc:Fallback>
                <p:oleObj r:id="rId5" imgW="2374265" imgH="3429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4273550"/>
                        <a:ext cx="5665788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36600" y="5249863"/>
          <a:ext cx="50911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r:id="rId7" imgW="2133600" imgH="342900" progId="Equation.KSEE3">
                  <p:embed/>
                </p:oleObj>
              </mc:Choice>
              <mc:Fallback>
                <p:oleObj r:id="rId7" imgW="2133600" imgH="3429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5249863"/>
                        <a:ext cx="509111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7178" grpId="0"/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了解二次根式的混合运算的顺序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掌握二次根式运算中的运算律和乘法公式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能熟练进行二次根式的混合运算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6263" y="1627188"/>
            <a:ext cx="83883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如图，一个底面积为24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，长、宽、高的比为4：2：1的长方体，请回答下列问题：</a:t>
            </a:r>
          </a:p>
        </p:txBody>
      </p:sp>
      <p:sp>
        <p:nvSpPr>
          <p:cNvPr id="9" name="Text Box 6"/>
          <p:cNvSpPr txBox="1"/>
          <p:nvPr/>
        </p:nvSpPr>
        <p:spPr>
          <a:xfrm>
            <a:off x="576263" y="3770313"/>
            <a:ext cx="77708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这个长方体的长、宽、高分别是多少？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04875" y="4324350"/>
            <a:ext cx="80597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设这个长方体的长宽高分别是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由题意可得</a:t>
            </a:r>
          </a:p>
        </p:txBody>
      </p:sp>
      <p:graphicFrame>
        <p:nvGraphicFramePr>
          <p:cNvPr id="6151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67000" y="4759325"/>
          <a:ext cx="1446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3" imgW="622935" imgH="228600" progId="Equation.KSEE3">
                  <p:embed/>
                </p:oleObj>
              </mc:Choice>
              <mc:Fallback>
                <p:oleObj r:id="rId3" imgW="622935" imgH="2286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59325"/>
                        <a:ext cx="14462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714500" y="529272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解得</a:t>
            </a:r>
          </a:p>
        </p:txBody>
      </p:sp>
      <p:graphicFrame>
        <p:nvGraphicFramePr>
          <p:cNvPr id="6153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13050" y="5254625"/>
          <a:ext cx="11525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5" imgW="495935" imgH="229235" progId="Equation.KSEE3">
                  <p:embed/>
                </p:oleObj>
              </mc:Choice>
              <mc:Fallback>
                <p:oleObj r:id="rId5" imgW="495935" imgH="229235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0" y="5254625"/>
                        <a:ext cx="11525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6925" y="5813425"/>
            <a:ext cx="444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这个长方体的长、宽、高分别是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graphicFrame>
        <p:nvGraphicFramePr>
          <p:cNvPr id="6155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246688" y="5780088"/>
          <a:ext cx="32829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7" imgW="1410970" imgH="241300" progId="Equation.KSEE3">
                  <p:embed/>
                </p:oleObj>
              </mc:Choice>
              <mc:Fallback>
                <p:oleObj r:id="rId7" imgW="1410970" imgH="2413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5780088"/>
                        <a:ext cx="32829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立方体 10"/>
          <p:cNvSpPr>
            <a:spLocks noChangeArrowheads="1"/>
          </p:cNvSpPr>
          <p:nvPr/>
        </p:nvSpPr>
        <p:spPr bwMode="auto">
          <a:xfrm>
            <a:off x="4846638" y="2282825"/>
            <a:ext cx="3387725" cy="1255713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/>
      <p:bldP spid="4" grpId="0"/>
      <p:bldP spid="7" grpId="0"/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/>
          <p:nvPr/>
        </p:nvSpPr>
        <p:spPr>
          <a:xfrm>
            <a:off x="250825" y="979488"/>
            <a:ext cx="8820150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这个长方体的体积是多少？</a:t>
            </a:r>
          </a:p>
        </p:txBody>
      </p:sp>
      <p:graphicFrame>
        <p:nvGraphicFramePr>
          <p:cNvPr id="7171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1350" y="1985963"/>
          <a:ext cx="426243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3" imgW="1828800" imgH="279400" progId="Equation.KSEE3">
                  <p:embed/>
                </p:oleObj>
              </mc:Choice>
              <mc:Fallback>
                <p:oleObj r:id="rId3" imgW="1828800" imgH="2794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985963"/>
                        <a:ext cx="4262438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/>
          <p:cNvSpPr txBox="1"/>
          <p:nvPr/>
        </p:nvSpPr>
        <p:spPr>
          <a:xfrm>
            <a:off x="250825" y="2892425"/>
            <a:ext cx="8820150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这个长方体的表面积是多少？</a:t>
            </a:r>
          </a:p>
        </p:txBody>
      </p:sp>
      <p:sp>
        <p:nvSpPr>
          <p:cNvPr id="7173" name="立方体 10"/>
          <p:cNvSpPr>
            <a:spLocks noChangeArrowheads="1"/>
          </p:cNvSpPr>
          <p:nvPr/>
        </p:nvSpPr>
        <p:spPr bwMode="auto">
          <a:xfrm>
            <a:off x="5403850" y="1276350"/>
            <a:ext cx="3387725" cy="1257300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  <p:graphicFrame>
        <p:nvGraphicFramePr>
          <p:cNvPr id="7174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6088" y="3784600"/>
          <a:ext cx="5475287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5" imgW="2349500" imgH="609600" progId="Equation.KSEE3">
                  <p:embed/>
                </p:oleObj>
              </mc:Choice>
              <mc:Fallback>
                <p:oleObj r:id="rId5" imgW="2349500" imgH="6096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784600"/>
                        <a:ext cx="5475287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4" grpId="0"/>
      <p:bldP spid="7173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5438" y="246063"/>
            <a:ext cx="5029200" cy="806450"/>
            <a:chOff x="0" y="0"/>
            <a:chExt cx="7920" cy="1269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04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加、减、乘、除的混合运算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569913" y="2428875"/>
            <a:ext cx="8307387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计算下列各式：</a:t>
            </a:r>
          </a:p>
        </p:txBody>
      </p:sp>
      <p:sp>
        <p:nvSpPr>
          <p:cNvPr id="17" name="Text Box 6"/>
          <p:cNvSpPr txBox="1"/>
          <p:nvPr/>
        </p:nvSpPr>
        <p:spPr>
          <a:xfrm>
            <a:off x="746125" y="3784600"/>
            <a:ext cx="1095375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8" name="文本框 99"/>
          <p:cNvSpPr txBox="1">
            <a:spLocks noChangeArrowheads="1"/>
          </p:cNvSpPr>
          <p:nvPr/>
        </p:nvSpPr>
        <p:spPr bwMode="auto">
          <a:xfrm>
            <a:off x="325438" y="1203325"/>
            <a:ext cx="85328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与数、整式和分式的混合运算一样，二次根式的混合运算，也应该先算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，后算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_____;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有括号时，先算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927100" y="3222625"/>
            <a:ext cx="5602288" cy="1176338"/>
            <a:chOff x="1370" y="4494"/>
            <a:chExt cx="8824" cy="1852"/>
          </a:xfrm>
        </p:grpSpPr>
        <p:graphicFrame>
          <p:nvGraphicFramePr>
            <p:cNvPr id="7180" name="对象 -2147482622"/>
            <p:cNvGraphicFramePr>
              <a:graphicFrameLocks noChangeAspect="1"/>
            </p:cNvGraphicFramePr>
            <p:nvPr/>
          </p:nvGraphicFramePr>
          <p:xfrm>
            <a:off x="1370" y="4494"/>
            <a:ext cx="3665" cy="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r:id="rId3" imgW="1271270" imgH="304800" progId="Equation.KSEE3">
                    <p:embed/>
                  </p:oleObj>
                </mc:Choice>
                <mc:Fallback>
                  <p:oleObj r:id="rId3" imgW="1271270" imgH="304800" progId="Equation.KSEE3">
                    <p:embed/>
                    <p:pic>
                      <p:nvPicPr>
                        <p:cNvPr id="0" name="对象 -21474826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0" y="4494"/>
                          <a:ext cx="3665" cy="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对象 -2147482621"/>
            <p:cNvGraphicFramePr>
              <a:graphicFrameLocks noChangeAspect="1"/>
            </p:cNvGraphicFramePr>
            <p:nvPr/>
          </p:nvGraphicFramePr>
          <p:xfrm>
            <a:off x="6021" y="4494"/>
            <a:ext cx="4173" cy="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r:id="rId5" imgW="1448435" imgH="304800" progId="Equation.KSEE3">
                    <p:embed/>
                  </p:oleObj>
                </mc:Choice>
                <mc:Fallback>
                  <p:oleObj r:id="rId5" imgW="1448435" imgH="304800" progId="Equation.KSEE3">
                    <p:embed/>
                    <p:pic>
                      <p:nvPicPr>
                        <p:cNvPr id="0" name="对象 -21474826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1" y="4494"/>
                          <a:ext cx="4173" cy="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对象 -2147482619"/>
            <p:cNvGraphicFramePr>
              <a:graphicFrameLocks noChangeAspect="1"/>
            </p:cNvGraphicFramePr>
            <p:nvPr/>
          </p:nvGraphicFramePr>
          <p:xfrm>
            <a:off x="3125" y="5843"/>
            <a:ext cx="323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r:id="rId7" imgW="114300" imgH="177800" progId="Equation.KSEE3">
                    <p:embed/>
                  </p:oleObj>
                </mc:Choice>
                <mc:Fallback>
                  <p:oleObj r:id="rId7" imgW="114300" imgH="177800" progId="Equation.KSEE3">
                    <p:embed/>
                    <p:pic>
                      <p:nvPicPr>
                        <p:cNvPr id="0" name="对象 -21474826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5" y="5843"/>
                          <a:ext cx="323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24063" y="18224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乘除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59225" y="1822450"/>
            <a:ext cx="117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加减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784975" y="1860550"/>
            <a:ext cx="1173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括号内</a:t>
            </a:r>
          </a:p>
        </p:txBody>
      </p:sp>
      <p:graphicFrame>
        <p:nvGraphicFramePr>
          <p:cNvPr id="8211" name="对象 -2147482622"/>
          <p:cNvGraphicFramePr>
            <a:graphicFrameLocks noChangeAspect="1"/>
          </p:cNvGraphicFramePr>
          <p:nvPr/>
        </p:nvGraphicFramePr>
        <p:xfrm>
          <a:off x="992188" y="4483100"/>
          <a:ext cx="37925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r:id="rId9" imgW="2070100" imgH="304800" progId="Equation.KSEE3">
                  <p:embed/>
                </p:oleObj>
              </mc:Choice>
              <mc:Fallback>
                <p:oleObj r:id="rId9" imgW="2070100" imgH="304800" progId="Equation.KSEE3">
                  <p:embed/>
                  <p:pic>
                    <p:nvPicPr>
                      <p:cNvPr id="0" name="对象 -21474826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4483100"/>
                        <a:ext cx="379253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对象 -2147482621"/>
          <p:cNvGraphicFramePr>
            <a:graphicFrameLocks noChangeAspect="1"/>
          </p:cNvGraphicFramePr>
          <p:nvPr/>
        </p:nvGraphicFramePr>
        <p:xfrm>
          <a:off x="984250" y="5167313"/>
          <a:ext cx="54911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r:id="rId11" imgW="2997200" imgH="304800" progId="Equation.KSEE3">
                  <p:embed/>
                </p:oleObj>
              </mc:Choice>
              <mc:Fallback>
                <p:oleObj r:id="rId11" imgW="2997200" imgH="304800" progId="Equation.KSEE3">
                  <p:embed/>
                  <p:pic>
                    <p:nvPicPr>
                      <p:cNvPr id="0" name="对象 -21474826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167313"/>
                        <a:ext cx="54911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7" grpId="0"/>
      <p:bldP spid="7178" grpId="0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圆角矩形 31"/>
          <p:cNvSpPr>
            <a:spLocks noChangeArrowheads="1"/>
          </p:cNvSpPr>
          <p:nvPr/>
        </p:nvSpPr>
        <p:spPr bwMode="auto"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1268413"/>
            <a:ext cx="639762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 </a:t>
            </a:r>
            <a:endParaRPr lang="zh-CN" altLang="en-US" dirty="0"/>
          </a:p>
        </p:txBody>
      </p:sp>
      <p:sp>
        <p:nvSpPr>
          <p:cNvPr id="8195" name="文本框 1"/>
          <p:cNvSpPr txBox="1">
            <a:spLocks noChangeArrowheads="1"/>
          </p:cNvSpPr>
          <p:nvPr/>
        </p:nvSpPr>
        <p:spPr bwMode="auto">
          <a:xfrm>
            <a:off x="1046163" y="1268413"/>
            <a:ext cx="231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计算下列各式：</a:t>
            </a:r>
            <a:endParaRPr lang="zh-CN" altLang="en-US" sz="2400"/>
          </a:p>
        </p:txBody>
      </p:sp>
      <p:graphicFrame>
        <p:nvGraphicFramePr>
          <p:cNvPr id="8196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46163" y="1725613"/>
          <a:ext cx="26193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r:id="rId4" imgW="1270635" imgH="304800" progId="Equation.KSEE3">
                  <p:embed/>
                </p:oleObj>
              </mc:Choice>
              <mc:Fallback>
                <p:oleObj r:id="rId4" imgW="1270635" imgH="3048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1725613"/>
                        <a:ext cx="26193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35425" y="1738313"/>
          <a:ext cx="25352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r:id="rId6" imgW="1385570" imgH="304800" progId="Equation.KSEE3">
                  <p:embed/>
                </p:oleObj>
              </mc:Choice>
              <mc:Fallback>
                <p:oleObj r:id="rId6" imgW="1385570" imgH="3048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1738313"/>
                        <a:ext cx="253523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468313" y="2354263"/>
            <a:ext cx="109537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224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68438" y="2460625"/>
          <a:ext cx="2514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r:id="rId8" imgW="1219835" imgH="304800" progId="Equation.KSEE3">
                  <p:embed/>
                </p:oleObj>
              </mc:Choice>
              <mc:Fallback>
                <p:oleObj r:id="rId8" imgW="1219835" imgH="3048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2460625"/>
                        <a:ext cx="25146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14500" y="3192463"/>
          <a:ext cx="16764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r:id="rId10" imgW="813435" imgH="228600" progId="Equation.KSEE3">
                  <p:embed/>
                </p:oleObj>
              </mc:Choice>
              <mc:Fallback>
                <p:oleObj r:id="rId10" imgW="813435" imgH="2286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192463"/>
                        <a:ext cx="16764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71663" y="3852863"/>
          <a:ext cx="13620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r:id="rId12" imgW="661035" imgH="228600" progId="Equation.KSEE3">
                  <p:embed/>
                </p:oleObj>
              </mc:Choice>
              <mc:Fallback>
                <p:oleObj r:id="rId12" imgW="661035" imgH="2286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852863"/>
                        <a:ext cx="13620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928688" y="4200525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还可以：</a:t>
            </a:r>
          </a:p>
        </p:txBody>
      </p:sp>
      <p:graphicFrame>
        <p:nvGraphicFramePr>
          <p:cNvPr id="9228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260475" y="4657725"/>
          <a:ext cx="21494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r:id="rId14" imgW="1042035" imgH="304800" progId="Equation.KSEE3">
                  <p:embed/>
                </p:oleObj>
              </mc:Choice>
              <mc:Fallback>
                <p:oleObj r:id="rId14" imgW="1042035" imgH="304800" progId="Equation.KSEE3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657725"/>
                        <a:ext cx="21494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65200" y="5213350"/>
          <a:ext cx="30670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r:id="rId16" imgW="1487170" imgH="304800" progId="Equation.KSEE3">
                  <p:embed/>
                </p:oleObj>
              </mc:Choice>
              <mc:Fallback>
                <p:oleObj r:id="rId16" imgW="1487170" imgH="304800" progId="Equation.KSEE3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213350"/>
                        <a:ext cx="30670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对象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65200" y="5842000"/>
          <a:ext cx="13620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r:id="rId18" imgW="661035" imgH="228600" progId="Equation.KSEE3">
                  <p:embed/>
                </p:oleObj>
              </mc:Choice>
              <mc:Fallback>
                <p:oleObj r:id="rId18" imgW="661035" imgH="2286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842000"/>
                        <a:ext cx="13620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对象 1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40238" y="2436813"/>
          <a:ext cx="24892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r:id="rId19" imgW="1359535" imgH="304800" progId="Equation.KSEE3">
                  <p:embed/>
                </p:oleObj>
              </mc:Choice>
              <mc:Fallback>
                <p:oleObj r:id="rId19" imgW="1359535" imgH="304800" progId="Equation.KSEE3">
                  <p:embed/>
                  <p:pic>
                    <p:nvPicPr>
                      <p:cNvPr id="0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2436813"/>
                        <a:ext cx="24892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583113" y="3087688"/>
          <a:ext cx="2698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r:id="rId21" imgW="1474470" imgH="228600" progId="Equation.KSEE3">
                  <p:embed/>
                </p:oleObj>
              </mc:Choice>
              <mc:Fallback>
                <p:oleObj r:id="rId21" imgW="1474470" imgH="228600" progId="Equation.KSEE3">
                  <p:embed/>
                  <p:pic>
                    <p:nvPicPr>
                      <p:cNvPr id="0" name="对象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087688"/>
                        <a:ext cx="26987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对象 2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557713" y="3665538"/>
          <a:ext cx="1489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r:id="rId23" imgW="813435" imgH="228600" progId="Equation.KSEE3">
                  <p:embed/>
                </p:oleObj>
              </mc:Choice>
              <mc:Fallback>
                <p:oleObj r:id="rId23" imgW="813435" imgH="228600" progId="Equation.KSEE3">
                  <p:embed/>
                  <p:pic>
                    <p:nvPicPr>
                      <p:cNvPr id="0" name="对象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665538"/>
                        <a:ext cx="14890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对象 2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954713" y="3665538"/>
          <a:ext cx="1209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r:id="rId25" imgW="661035" imgH="228600" progId="Equation.KSEE3">
                  <p:embed/>
                </p:oleObj>
              </mc:Choice>
              <mc:Fallback>
                <p:oleObj r:id="rId25" imgW="661035" imgH="228600" progId="Equation.KSEE3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3665538"/>
                        <a:ext cx="1209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4316413" y="4084638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还可以：</a:t>
            </a:r>
          </a:p>
        </p:txBody>
      </p:sp>
      <p:graphicFrame>
        <p:nvGraphicFramePr>
          <p:cNvPr id="9236" name="对象 2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768850" y="4541838"/>
          <a:ext cx="211613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r:id="rId27" imgW="1156335" imgH="304800" progId="Equation.KSEE3">
                  <p:embed/>
                </p:oleObj>
              </mc:Choice>
              <mc:Fallback>
                <p:oleObj r:id="rId27" imgW="1156335" imgH="3048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4541838"/>
                        <a:ext cx="211613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对象 3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768850" y="5099050"/>
          <a:ext cx="23256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r:id="rId29" imgW="1270635" imgH="304800" progId="Equation.KSEE3">
                  <p:embed/>
                </p:oleObj>
              </mc:Choice>
              <mc:Fallback>
                <p:oleObj r:id="rId29" imgW="1270635" imgH="304800" progId="Equation.KSEE3">
                  <p:embed/>
                  <p:pic>
                    <p:nvPicPr>
                      <p:cNvPr id="0" name="对象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5099050"/>
                        <a:ext cx="23256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对象 3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583113" y="5727700"/>
          <a:ext cx="2698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r:id="rId31" imgW="1474470" imgH="228600" progId="Equation.KSEE3">
                  <p:embed/>
                </p:oleObj>
              </mc:Choice>
              <mc:Fallback>
                <p:oleObj r:id="rId31" imgW="1474470" imgH="228600" progId="Equation.KSEE3">
                  <p:embed/>
                  <p:pic>
                    <p:nvPicPr>
                      <p:cNvPr id="0" name="对象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5727700"/>
                        <a:ext cx="26987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对象 3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281863" y="5727700"/>
          <a:ext cx="1209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r:id="rId33" imgW="661035" imgH="228600" progId="Equation.KSEE3">
                  <p:embed/>
                </p:oleObj>
              </mc:Choice>
              <mc:Fallback>
                <p:oleObj r:id="rId33" imgW="661035" imgH="228600" progId="Equation.KSEE3">
                  <p:embed/>
                  <p:pic>
                    <p:nvPicPr>
                      <p:cNvPr id="0" name="对象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863" y="5727700"/>
                        <a:ext cx="1209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6147"/>
          <p:cNvGrpSpPr/>
          <p:nvPr/>
        </p:nvGrpSpPr>
        <p:grpSpPr bwMode="auto">
          <a:xfrm>
            <a:off x="325438" y="246063"/>
            <a:ext cx="5029200" cy="806450"/>
            <a:chOff x="0" y="0"/>
            <a:chExt cx="7919" cy="1269"/>
          </a:xfrm>
        </p:grpSpPr>
        <p:sp>
          <p:nvSpPr>
            <p:cNvPr id="102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24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704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利用乘法公式化简二次根式</a:t>
              </a:r>
            </a:p>
          </p:txBody>
        </p:sp>
        <p:sp>
          <p:nvSpPr>
            <p:cNvPr id="102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325438" y="2582863"/>
            <a:ext cx="8307387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计算下列各式：</a:t>
            </a:r>
          </a:p>
        </p:txBody>
      </p:sp>
      <p:graphicFrame>
        <p:nvGraphicFramePr>
          <p:cNvPr id="12297" name="对象 -2147482617"/>
          <p:cNvGraphicFramePr>
            <a:graphicFrameLocks noChangeAspect="1"/>
          </p:cNvGraphicFramePr>
          <p:nvPr/>
        </p:nvGraphicFramePr>
        <p:xfrm>
          <a:off x="687388" y="3373438"/>
          <a:ext cx="28590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3" imgW="1550035" imgH="304800" progId="Equation.KSEE3">
                  <p:embed/>
                </p:oleObj>
              </mc:Choice>
              <mc:Fallback>
                <p:oleObj r:id="rId3" imgW="1550035" imgH="304800" progId="Equation.KSEE3">
                  <p:embed/>
                  <p:pic>
                    <p:nvPicPr>
                      <p:cNvPr id="0" name="对象 -21474826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3373438"/>
                        <a:ext cx="28590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对象 -2147482616"/>
          <p:cNvGraphicFramePr>
            <a:graphicFrameLocks noChangeAspect="1"/>
          </p:cNvGraphicFramePr>
          <p:nvPr/>
        </p:nvGraphicFramePr>
        <p:xfrm>
          <a:off x="3946525" y="3259138"/>
          <a:ext cx="162718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5" imgW="864235" imgH="342900" progId="Equation.KSEE3">
                  <p:embed/>
                </p:oleObj>
              </mc:Choice>
              <mc:Fallback>
                <p:oleObj r:id="rId5" imgW="864235" imgH="342900" progId="Equation.KSEE3">
                  <p:embed/>
                  <p:pic>
                    <p:nvPicPr>
                      <p:cNvPr id="0" name="对象 -21474826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3259138"/>
                        <a:ext cx="1627188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对象 -2147482615"/>
          <p:cNvGraphicFramePr>
            <a:graphicFrameLocks noChangeAspect="1"/>
          </p:cNvGraphicFramePr>
          <p:nvPr/>
        </p:nvGraphicFramePr>
        <p:xfrm>
          <a:off x="5886450" y="3170238"/>
          <a:ext cx="14747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r:id="rId7" imgW="686435" imgH="419100" progId="Equation.KSEE3">
                  <p:embed/>
                </p:oleObj>
              </mc:Choice>
              <mc:Fallback>
                <p:oleObj r:id="rId7" imgW="686435" imgH="419100" progId="Equation.KSEE3">
                  <p:embed/>
                  <p:pic>
                    <p:nvPicPr>
                      <p:cNvPr id="0" name="对象 -21474826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3170238"/>
                        <a:ext cx="147478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2425" y="1057275"/>
            <a:ext cx="825182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在二次根式的混合运算中，按照运算顺序可以计算出结果，但有的运算按照运算顺序计算比较复杂，可以利用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运算律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乘法公式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进行简便计算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" name="Text Box 6"/>
          <p:cNvSpPr txBox="1"/>
          <p:nvPr/>
        </p:nvSpPr>
        <p:spPr>
          <a:xfrm>
            <a:off x="687388" y="3848100"/>
            <a:ext cx="1095375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302" name="对象 -2147482617"/>
          <p:cNvGraphicFramePr>
            <a:graphicFrameLocks noChangeAspect="1"/>
          </p:cNvGraphicFramePr>
          <p:nvPr/>
        </p:nvGraphicFramePr>
        <p:xfrm>
          <a:off x="1247775" y="3927475"/>
          <a:ext cx="51339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r:id="rId9" imgW="2781300" imgH="342900" progId="Equation.KSEE3">
                  <p:embed/>
                </p:oleObj>
              </mc:Choice>
              <mc:Fallback>
                <p:oleObj r:id="rId9" imgW="2781300" imgH="342900" progId="Equation.KSEE3">
                  <p:embed/>
                  <p:pic>
                    <p:nvPicPr>
                      <p:cNvPr id="0" name="对象 -21474826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3927475"/>
                        <a:ext cx="51339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对象 -2147482616"/>
          <p:cNvGraphicFramePr>
            <a:graphicFrameLocks noChangeAspect="1"/>
          </p:cNvGraphicFramePr>
          <p:nvPr/>
        </p:nvGraphicFramePr>
        <p:xfrm>
          <a:off x="1247775" y="4716463"/>
          <a:ext cx="51720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11" imgW="2743200" imgH="342900" progId="Equation.KSEE3">
                  <p:embed/>
                </p:oleObj>
              </mc:Choice>
              <mc:Fallback>
                <p:oleObj r:id="rId11" imgW="2743200" imgH="342900" progId="Equation.KSEE3">
                  <p:embed/>
                  <p:pic>
                    <p:nvPicPr>
                      <p:cNvPr id="0" name="对象 -21474826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4716463"/>
                        <a:ext cx="51720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对象 -2147482615"/>
          <p:cNvGraphicFramePr>
            <a:graphicFrameLocks noChangeAspect="1"/>
          </p:cNvGraphicFramePr>
          <p:nvPr/>
        </p:nvGraphicFramePr>
        <p:xfrm>
          <a:off x="1244600" y="5362575"/>
          <a:ext cx="51371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r:id="rId13" imgW="2387600" imgH="545465" progId="Equation.KSEE3">
                  <p:embed/>
                </p:oleObj>
              </mc:Choice>
              <mc:Fallback>
                <p:oleObj r:id="rId13" imgW="2387600" imgH="545465" progId="Equation.KSEE3">
                  <p:embed/>
                  <p:pic>
                    <p:nvPicPr>
                      <p:cNvPr id="0" name="对象 -21474826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5362575"/>
                        <a:ext cx="51371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圆角矩形 31"/>
          <p:cNvSpPr>
            <a:spLocks noChangeArrowheads="1"/>
          </p:cNvSpPr>
          <p:nvPr/>
        </p:nvSpPr>
        <p:spPr bwMode="auto">
          <a:xfrm>
            <a:off x="357188" y="714375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39750" y="4535488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乘法公式在实数范围内也是成立的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26" name="Rectangle 22"/>
          <p:cNvSpPr/>
          <p:nvPr/>
        </p:nvSpPr>
        <p:spPr>
          <a:xfrm>
            <a:off x="396875" y="1436688"/>
            <a:ext cx="835183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在运算过程中用到了哪些乘法公式？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17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65163" y="2163763"/>
          <a:ext cx="3454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3" imgW="1448435" imgH="279400" progId="Equation.KSEE3">
                  <p:embed/>
                </p:oleObj>
              </mc:Choice>
              <mc:Fallback>
                <p:oleObj r:id="rId3" imgW="1448435" imgH="2794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163763"/>
                        <a:ext cx="3454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65163" y="2830513"/>
          <a:ext cx="3454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r:id="rId5" imgW="1448435" imgH="279400" progId="Equation.KSEE3">
                  <p:embed/>
                </p:oleObj>
              </mc:Choice>
              <mc:Fallback>
                <p:oleObj r:id="rId5" imgW="1448435" imgH="2794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830513"/>
                        <a:ext cx="3454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79450" y="3590925"/>
          <a:ext cx="34242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7" imgW="1436370" imgH="254000" progId="Equation.KSEE3">
                  <p:embed/>
                </p:oleObj>
              </mc:Choice>
              <mc:Fallback>
                <p:oleObj r:id="rId7" imgW="1436370" imgH="2540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3590925"/>
                        <a:ext cx="34242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290" name="组合 5"/>
          <p:cNvGrpSpPr/>
          <p:nvPr/>
        </p:nvGrpSpPr>
        <p:grpSpPr bwMode="auto">
          <a:xfrm>
            <a:off x="817563" y="738188"/>
            <a:ext cx="6991350" cy="1481137"/>
            <a:chOff x="1287" y="1167"/>
            <a:chExt cx="11010" cy="2332"/>
          </a:xfrm>
        </p:grpSpPr>
        <p:sp>
          <p:nvSpPr>
            <p:cNvPr id="12291" name="文本框 2"/>
            <p:cNvSpPr txBox="1">
              <a:spLocks noChangeArrowheads="1"/>
            </p:cNvSpPr>
            <p:nvPr/>
          </p:nvSpPr>
          <p:spPr bwMode="auto">
            <a:xfrm>
              <a:off x="1287" y="1167"/>
              <a:ext cx="11010" cy="2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9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1.计算                                     的结果为（      ）</a:t>
              </a:r>
            </a:p>
            <a:p>
              <a:pPr>
                <a:lnSpc>
                  <a:spcPct val="19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A.1           B.-1          C.                D.</a:t>
              </a:r>
            </a:p>
          </p:txBody>
        </p:sp>
        <p:graphicFrame>
          <p:nvGraphicFramePr>
            <p:cNvPr id="12292" name="对象 -2147482600"/>
            <p:cNvGraphicFramePr>
              <a:graphicFrameLocks noChangeAspect="1"/>
            </p:cNvGraphicFramePr>
            <p:nvPr/>
          </p:nvGraphicFramePr>
          <p:xfrm>
            <a:off x="2779" y="1361"/>
            <a:ext cx="4351" cy="10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8" r:id="rId3" imgW="1423670" imgH="342900" progId="Equation.KSEE3">
                    <p:embed/>
                  </p:oleObj>
                </mc:Choice>
                <mc:Fallback>
                  <p:oleObj r:id="rId3" imgW="1423670" imgH="342900" progId="Equation.KSEE3">
                    <p:embed/>
                    <p:pic>
                      <p:nvPicPr>
                        <p:cNvPr id="0" name="对象 -21474826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9" y="1361"/>
                          <a:ext cx="4351" cy="10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3" name="对象 -2147482603"/>
            <p:cNvGraphicFramePr>
              <a:graphicFrameLocks noChangeAspect="1"/>
            </p:cNvGraphicFramePr>
            <p:nvPr/>
          </p:nvGraphicFramePr>
          <p:xfrm>
            <a:off x="6085" y="2627"/>
            <a:ext cx="1372" cy="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9" r:id="rId5" imgW="445135" imgH="229235" progId="Equation.KSEE3">
                    <p:embed/>
                  </p:oleObj>
                </mc:Choice>
                <mc:Fallback>
                  <p:oleObj r:id="rId5" imgW="445135" imgH="229235" progId="Equation.KSEE3">
                    <p:embed/>
                    <p:pic>
                      <p:nvPicPr>
                        <p:cNvPr id="0" name="对象 -21474826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5" y="2627"/>
                          <a:ext cx="1372" cy="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对象 -2147482601"/>
            <p:cNvGraphicFramePr>
              <a:graphicFrameLocks noChangeAspect="1"/>
            </p:cNvGraphicFramePr>
            <p:nvPr/>
          </p:nvGraphicFramePr>
          <p:xfrm>
            <a:off x="8460" y="2669"/>
            <a:ext cx="1291" cy="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0" r:id="rId7" imgW="445135" imgH="229235" progId="Equation.KSEE3">
                    <p:embed/>
                  </p:oleObj>
                </mc:Choice>
                <mc:Fallback>
                  <p:oleObj r:id="rId7" imgW="445135" imgH="229235" progId="Equation.KSEE3">
                    <p:embed/>
                    <p:pic>
                      <p:nvPicPr>
                        <p:cNvPr id="0" name="对象 -21474826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0" y="2669"/>
                          <a:ext cx="1291" cy="6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5" name="文本框 6"/>
          <p:cNvSpPr txBox="1">
            <a:spLocks noChangeArrowheads="1"/>
          </p:cNvSpPr>
          <p:nvPr/>
        </p:nvSpPr>
        <p:spPr bwMode="auto">
          <a:xfrm>
            <a:off x="817563" y="2500313"/>
            <a:ext cx="50244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2.下列计算或化简错误的是（   ）</a:t>
            </a:r>
          </a:p>
        </p:txBody>
      </p:sp>
      <p:graphicFrame>
        <p:nvGraphicFramePr>
          <p:cNvPr id="12296" name="对象 -2147482599"/>
          <p:cNvGraphicFramePr>
            <a:graphicFrameLocks noChangeAspect="1"/>
          </p:cNvGraphicFramePr>
          <p:nvPr/>
        </p:nvGraphicFramePr>
        <p:xfrm>
          <a:off x="996950" y="3314700"/>
          <a:ext cx="32258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r:id="rId9" imgW="1448435" imgH="228600" progId="Equation.KSEE3">
                  <p:embed/>
                </p:oleObj>
              </mc:Choice>
              <mc:Fallback>
                <p:oleObj r:id="rId9" imgW="1448435" imgH="228600" progId="Equation.KSEE3">
                  <p:embed/>
                  <p:pic>
                    <p:nvPicPr>
                      <p:cNvPr id="0" name="对象 -21474825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314700"/>
                        <a:ext cx="32258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对象 -2147482578"/>
          <p:cNvGraphicFramePr>
            <a:graphicFrameLocks noChangeAspect="1"/>
          </p:cNvGraphicFramePr>
          <p:nvPr/>
        </p:nvGraphicFramePr>
        <p:xfrm>
          <a:off x="4865688" y="3140075"/>
          <a:ext cx="27447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r:id="rId11" imgW="1308735" imgH="444500" progId="Equation.KSEE3">
                  <p:embed/>
                </p:oleObj>
              </mc:Choice>
              <mc:Fallback>
                <p:oleObj r:id="rId11" imgW="1308735" imgH="4445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3140075"/>
                        <a:ext cx="274478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对象 -2147482597"/>
          <p:cNvGraphicFramePr>
            <a:graphicFrameLocks noChangeAspect="1"/>
          </p:cNvGraphicFramePr>
          <p:nvPr/>
        </p:nvGraphicFramePr>
        <p:xfrm>
          <a:off x="996950" y="3952875"/>
          <a:ext cx="33909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r:id="rId13" imgW="1563370" imgH="508635" progId="Equation.KSEE3">
                  <p:embed/>
                </p:oleObj>
              </mc:Choice>
              <mc:Fallback>
                <p:oleObj r:id="rId13" imgW="1563370" imgH="508635" progId="Equation.KSEE3">
                  <p:embed/>
                  <p:pic>
                    <p:nvPicPr>
                      <p:cNvPr id="0" name="对象 -2147482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952875"/>
                        <a:ext cx="33909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对象 -2147482596"/>
          <p:cNvGraphicFramePr>
            <a:graphicFrameLocks noChangeAspect="1"/>
          </p:cNvGraphicFramePr>
          <p:nvPr/>
        </p:nvGraphicFramePr>
        <p:xfrm>
          <a:off x="4865688" y="4151313"/>
          <a:ext cx="32575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r:id="rId15" imgW="1410335" imgH="304800" progId="Equation.KSEE3">
                  <p:embed/>
                </p:oleObj>
              </mc:Choice>
              <mc:Fallback>
                <p:oleObj r:id="rId15" imgW="1410335" imgH="304800" progId="Equation.KSEE3">
                  <p:embed/>
                  <p:pic>
                    <p:nvPicPr>
                      <p:cNvPr id="0" name="对象 -21474825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4151313"/>
                        <a:ext cx="32575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文本框 13"/>
          <p:cNvSpPr txBox="1">
            <a:spLocks noChangeArrowheads="1"/>
          </p:cNvSpPr>
          <p:nvPr/>
        </p:nvSpPr>
        <p:spPr bwMode="auto">
          <a:xfrm>
            <a:off x="817563" y="5303838"/>
            <a:ext cx="757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3.已知                                           ，则</a:t>
            </a:r>
          </a:p>
        </p:txBody>
      </p:sp>
      <p:graphicFrame>
        <p:nvGraphicFramePr>
          <p:cNvPr id="12301" name="对象 -2147482595"/>
          <p:cNvGraphicFramePr>
            <a:graphicFrameLocks noChangeAspect="1"/>
          </p:cNvGraphicFramePr>
          <p:nvPr/>
        </p:nvGraphicFramePr>
        <p:xfrm>
          <a:off x="1765300" y="5257800"/>
          <a:ext cx="31527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r:id="rId17" imgW="1512570" imgH="241300" progId="Equation.KSEE3">
                  <p:embed/>
                </p:oleObj>
              </mc:Choice>
              <mc:Fallback>
                <p:oleObj r:id="rId17" imgW="1512570" imgH="241300" progId="Equation.KSEE3">
                  <p:embed/>
                  <p:pic>
                    <p:nvPicPr>
                      <p:cNvPr id="0" name="对象 -21474825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5257800"/>
                        <a:ext cx="31527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对象 -2147482594"/>
          <p:cNvGraphicFramePr>
            <a:graphicFrameLocks noChangeAspect="1"/>
          </p:cNvGraphicFramePr>
          <p:nvPr/>
        </p:nvGraphicFramePr>
        <p:xfrm>
          <a:off x="5718175" y="5270500"/>
          <a:ext cx="24828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r:id="rId19" imgW="1270635" imgH="266700" progId="Equation.KSEE3">
                  <p:embed/>
                </p:oleObj>
              </mc:Choice>
              <mc:Fallback>
                <p:oleObj r:id="rId19" imgW="1270635" imgH="266700" progId="Equation.KSEE3">
                  <p:embed/>
                  <p:pic>
                    <p:nvPicPr>
                      <p:cNvPr id="0" name="对象 -21474825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5270500"/>
                        <a:ext cx="24828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191250" y="968375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695825" y="2633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14354" name="对象 -2147482593"/>
          <p:cNvGraphicFramePr>
            <a:graphicFrameLocks noChangeAspect="1"/>
          </p:cNvGraphicFramePr>
          <p:nvPr/>
        </p:nvGraphicFramePr>
        <p:xfrm>
          <a:off x="7216775" y="5257800"/>
          <a:ext cx="5921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r:id="rId21" imgW="318135" imgH="215900" progId="Equation.KSEE3">
                  <p:embed/>
                </p:oleObj>
              </mc:Choice>
              <mc:Fallback>
                <p:oleObj r:id="rId21" imgW="318135" imgH="215900" progId="Equation.KSEE3">
                  <p:embed/>
                  <p:pic>
                    <p:nvPicPr>
                      <p:cNvPr id="0" name="对象 -21474825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5257800"/>
                        <a:ext cx="5921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全屏显示(4:3)</PresentationFormat>
  <Paragraphs>67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方正姚体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2023-01-16T16:26:02Z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1623E1F02CEC4D3180E86CF491961BA7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