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74" r:id="rId2"/>
    <p:sldId id="342" r:id="rId3"/>
    <p:sldId id="344" r:id="rId4"/>
    <p:sldId id="351" r:id="rId5"/>
    <p:sldId id="259" r:id="rId6"/>
    <p:sldId id="349" r:id="rId7"/>
    <p:sldId id="350" r:id="rId8"/>
    <p:sldId id="352" r:id="rId9"/>
    <p:sldId id="263" r:id="rId10"/>
    <p:sldId id="354" r:id="rId11"/>
    <p:sldId id="353" r:id="rId12"/>
    <p:sldId id="346" r:id="rId13"/>
    <p:sldId id="355" r:id="rId14"/>
    <p:sldId id="369" r:id="rId15"/>
    <p:sldId id="370" r:id="rId16"/>
    <p:sldId id="309" r:id="rId17"/>
    <p:sldId id="264" r:id="rId18"/>
  </p:sldIdLst>
  <p:sldSz cx="9144000" cy="5143500" type="screen16x9"/>
  <p:notesSz cx="6858000" cy="9144000"/>
  <p:defaultTextStyle>
    <a:defPPr>
      <a:defRPr lang="zh-CN"/>
    </a:defPPr>
    <a:lvl1pPr marL="0" lvl="0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1pPr>
    <a:lvl2pPr marL="342900" lvl="1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2pPr>
    <a:lvl3pPr marL="685800" lvl="2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3pPr>
    <a:lvl4pPr marL="1028700" lvl="3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4pPr>
    <a:lvl5pPr marL="1371600" lvl="4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5pPr>
    <a:lvl6pPr marL="1714500" lvl="5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6pPr>
    <a:lvl7pPr marL="2057400" lvl="6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7pPr>
    <a:lvl8pPr marL="2400300" lvl="7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8pPr>
    <a:lvl9pPr marL="2743200" lvl="8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12">
          <p15:clr>
            <a:srgbClr val="A4A3A4"/>
          </p15:clr>
        </p15:guide>
        <p15:guide id="2" pos="29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434343"/>
    <a:srgbClr val="007175"/>
    <a:srgbClr val="DCF6F1"/>
    <a:srgbClr val="FFF2E2"/>
    <a:srgbClr val="EAEAEF"/>
    <a:srgbClr val="0A758E"/>
    <a:srgbClr val="0E6C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/>
    <p:restoredTop sz="94660"/>
  </p:normalViewPr>
  <p:slideViewPr>
    <p:cSldViewPr snapToGrid="0" showGuides="1">
      <p:cViewPr>
        <p:scale>
          <a:sx n="100" d="100"/>
          <a:sy n="100" d="100"/>
        </p:scale>
        <p:origin x="-282" y="-804"/>
      </p:cViewPr>
      <p:guideLst>
        <p:guide orient="horz" pos="1812"/>
        <p:guide pos="296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D2A48B96-639E-45A3-A0BA-2464DFDB1FAA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717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7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A6837353-30EB-4A48-80EB-173D804AEFB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355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5602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867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8841" y="3034923"/>
            <a:ext cx="2750110" cy="19549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631031" y="816770"/>
            <a:ext cx="7786688" cy="72629"/>
          </a:xfrm>
          <a:prstGeom prst="rect">
            <a:avLst/>
          </a:prstGeom>
          <a:gradFill>
            <a:gsLst>
              <a:gs pos="0">
                <a:schemeClr val="tx1">
                  <a:lumMod val="100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 w="9525">
            <a:noFill/>
          </a:ln>
        </p:spPr>
        <p:txBody>
          <a:bodyPr vert="horz" lIns="68580" tIns="34290" rIns="68580" bIns="34290"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 w="9525">
            <a:noFill/>
          </a:ln>
        </p:spPr>
        <p:txBody>
          <a:bodyPr vert="horz" lIns="68580" tIns="34290" rIns="68580" bIns="3429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171450"/>
            <a:r>
              <a:rPr lang="zh-CN" altLang="en-US"/>
              <a:t>第二级</a:t>
            </a:r>
          </a:p>
          <a:p>
            <a:pPr lvl="2" indent="-171450"/>
            <a:r>
              <a:rPr lang="zh-CN" altLang="en-US"/>
              <a:t>第三级</a:t>
            </a:r>
          </a:p>
          <a:p>
            <a:pPr lvl="3" indent="-171450"/>
            <a:r>
              <a:rPr lang="zh-CN" altLang="en-US"/>
              <a:t>第四级</a:t>
            </a:r>
          </a:p>
          <a:p>
            <a:pPr lvl="4" indent="-17145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2"/>
          <p:cNvSpPr txBox="1"/>
          <p:nvPr/>
        </p:nvSpPr>
        <p:spPr>
          <a:xfrm>
            <a:off x="0" y="1145381"/>
            <a:ext cx="9144000" cy="90024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/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图形的全等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017497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对象 640006"/>
          <p:cNvGraphicFramePr/>
          <p:nvPr/>
        </p:nvGraphicFramePr>
        <p:xfrm>
          <a:off x="392908" y="2085975"/>
          <a:ext cx="7292579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3" imgW="10793730" imgH="3582035" progId="Word.Document.8">
                  <p:embed/>
                </p:oleObj>
              </mc:Choice>
              <mc:Fallback>
                <p:oleObj r:id="rId3" imgW="10793730" imgH="3582035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908" y="2085975"/>
                        <a:ext cx="7292579" cy="3257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" name="文本框 13"/>
          <p:cNvSpPr txBox="1"/>
          <p:nvPr/>
        </p:nvSpPr>
        <p:spPr>
          <a:xfrm>
            <a:off x="594122" y="929878"/>
            <a:ext cx="7737872" cy="11772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图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中的全等的图形有（       ）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A 2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组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B 3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组 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C 4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组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D 5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35794" y="347663"/>
            <a:ext cx="912750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宋体" panose="02010600030101010101" pitchFamily="2" charset="-122"/>
                <a:sym typeface="+mn-ea"/>
              </a:rPr>
              <a:t>练习 </a:t>
            </a:r>
          </a:p>
        </p:txBody>
      </p:sp>
      <p:sp>
        <p:nvSpPr>
          <p:cNvPr id="640006" name="文本框 640005"/>
          <p:cNvSpPr txBox="1"/>
          <p:nvPr/>
        </p:nvSpPr>
        <p:spPr>
          <a:xfrm>
            <a:off x="3908823" y="929879"/>
            <a:ext cx="478336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864235">
              <a:buFont typeface="Arial" panose="020B0604020202020204" pitchFamily="34" charset="0"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0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35794" y="347663"/>
            <a:ext cx="912750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宋体" panose="02010600030101010101" pitchFamily="2" charset="-122"/>
                <a:sym typeface="+mn-ea"/>
              </a:rPr>
              <a:t>练习 </a:t>
            </a:r>
          </a:p>
        </p:txBody>
      </p:sp>
      <p:sp>
        <p:nvSpPr>
          <p:cNvPr id="19458" name="Rectangle 2"/>
          <p:cNvSpPr/>
          <p:nvPr/>
        </p:nvSpPr>
        <p:spPr>
          <a:xfrm>
            <a:off x="541736" y="873466"/>
            <a:ext cx="6789359" cy="117724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r>
              <a:rPr lang="zh-CN" altLang="en-US" dirty="0">
                <a:latin typeface="黑体" panose="02010609060101010101" charset="-122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如图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若</a:t>
            </a:r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△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ABC≌△EFC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且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CF=3cm,∠EFC=64°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</a:p>
          <a:p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则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BC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=_____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cm</a:t>
            </a:r>
            <a:r>
              <a:rPr lang="en-US" altLang="zh-CN" sz="24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∠B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=_____. </a:t>
            </a:r>
          </a:p>
        </p:txBody>
      </p:sp>
      <p:grpSp>
        <p:nvGrpSpPr>
          <p:cNvPr id="19459" name="Group 3"/>
          <p:cNvGrpSpPr/>
          <p:nvPr/>
        </p:nvGrpSpPr>
        <p:grpSpPr>
          <a:xfrm>
            <a:off x="5826919" y="2050256"/>
            <a:ext cx="3086100" cy="2228850"/>
            <a:chOff x="0" y="0"/>
            <a:chExt cx="2592" cy="1872"/>
          </a:xfrm>
        </p:grpSpPr>
        <p:sp>
          <p:nvSpPr>
            <p:cNvPr id="19460" name="AutoShape 4"/>
            <p:cNvSpPr>
              <a:spLocks noChangeAspect="1" noTextEdit="1"/>
            </p:cNvSpPr>
            <p:nvPr/>
          </p:nvSpPr>
          <p:spPr>
            <a:xfrm>
              <a:off x="0" y="0"/>
              <a:ext cx="2592" cy="187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algn="ctr" eaLnBrk="0" hangingPunct="0"/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9461" name="Line 5"/>
            <p:cNvSpPr/>
            <p:nvPr/>
          </p:nvSpPr>
          <p:spPr>
            <a:xfrm>
              <a:off x="155" y="1410"/>
              <a:ext cx="2016" cy="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2" name="Line 6"/>
            <p:cNvSpPr/>
            <p:nvPr/>
          </p:nvSpPr>
          <p:spPr>
            <a:xfrm flipH="1">
              <a:off x="155" y="363"/>
              <a:ext cx="606" cy="104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3" name="Line 7"/>
            <p:cNvSpPr/>
            <p:nvPr/>
          </p:nvSpPr>
          <p:spPr>
            <a:xfrm flipH="1">
              <a:off x="745" y="363"/>
              <a:ext cx="16" cy="104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4" name="Line 8"/>
            <p:cNvSpPr/>
            <p:nvPr/>
          </p:nvSpPr>
          <p:spPr>
            <a:xfrm>
              <a:off x="720" y="960"/>
              <a:ext cx="1410" cy="44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9465" name="Group 9"/>
            <p:cNvGrpSpPr/>
            <p:nvPr/>
          </p:nvGrpSpPr>
          <p:grpSpPr>
            <a:xfrm>
              <a:off x="56" y="1410"/>
              <a:ext cx="113" cy="271"/>
              <a:chOff x="0" y="0"/>
              <a:chExt cx="113" cy="271"/>
            </a:xfrm>
          </p:grpSpPr>
          <p:sp>
            <p:nvSpPr>
              <p:cNvPr id="19466" name="Rectangle 10"/>
              <p:cNvSpPr/>
              <p:nvPr/>
            </p:nvSpPr>
            <p:spPr>
              <a:xfrm>
                <a:off x="0" y="0"/>
                <a:ext cx="0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7" name="Rectangle 11"/>
              <p:cNvSpPr/>
              <p:nvPr/>
            </p:nvSpPr>
            <p:spPr>
              <a:xfrm>
                <a:off x="0" y="0"/>
                <a:ext cx="113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r>
                  <a:rPr lang="en-US" altLang="zh-CN" sz="2100">
                    <a:latin typeface="黑体" panose="02010609060101010101" charset="-122"/>
                    <a:ea typeface="宋体" panose="02010600030101010101" pitchFamily="2" charset="-122"/>
                  </a:rPr>
                  <a:t>B</a:t>
                </a:r>
              </a:p>
            </p:txBody>
          </p:sp>
        </p:grpSp>
        <p:grpSp>
          <p:nvGrpSpPr>
            <p:cNvPr id="19468" name="Group 12"/>
            <p:cNvGrpSpPr/>
            <p:nvPr/>
          </p:nvGrpSpPr>
          <p:grpSpPr>
            <a:xfrm>
              <a:off x="728" y="95"/>
              <a:ext cx="113" cy="271"/>
              <a:chOff x="0" y="0"/>
              <a:chExt cx="113" cy="271"/>
            </a:xfrm>
          </p:grpSpPr>
          <p:sp>
            <p:nvSpPr>
              <p:cNvPr id="19469" name="Rectangle 13"/>
              <p:cNvSpPr/>
              <p:nvPr/>
            </p:nvSpPr>
            <p:spPr>
              <a:xfrm>
                <a:off x="0" y="0"/>
                <a:ext cx="0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0" name="Rectangle 14"/>
              <p:cNvSpPr/>
              <p:nvPr/>
            </p:nvSpPr>
            <p:spPr>
              <a:xfrm>
                <a:off x="0" y="0"/>
                <a:ext cx="113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r>
                  <a:rPr lang="en-US" altLang="zh-CN" sz="2100">
                    <a:latin typeface="黑体" panose="02010609060101010101" charset="-122"/>
                    <a:ea typeface="宋体" panose="02010600030101010101" pitchFamily="2" charset="-122"/>
                  </a:rPr>
                  <a:t>A</a:t>
                </a:r>
              </a:p>
            </p:txBody>
          </p:sp>
        </p:grpSp>
        <p:grpSp>
          <p:nvGrpSpPr>
            <p:cNvPr id="19471" name="Group 15"/>
            <p:cNvGrpSpPr/>
            <p:nvPr/>
          </p:nvGrpSpPr>
          <p:grpSpPr>
            <a:xfrm>
              <a:off x="2024" y="1410"/>
              <a:ext cx="113" cy="271"/>
              <a:chOff x="0" y="0"/>
              <a:chExt cx="113" cy="271"/>
            </a:xfrm>
          </p:grpSpPr>
          <p:sp>
            <p:nvSpPr>
              <p:cNvPr id="19472" name="Rectangle 16"/>
              <p:cNvSpPr/>
              <p:nvPr/>
            </p:nvSpPr>
            <p:spPr>
              <a:xfrm>
                <a:off x="0" y="0"/>
                <a:ext cx="0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3" name="Rectangle 17"/>
              <p:cNvSpPr/>
              <p:nvPr/>
            </p:nvSpPr>
            <p:spPr>
              <a:xfrm>
                <a:off x="0" y="0"/>
                <a:ext cx="113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r>
                  <a:rPr lang="en-US" altLang="zh-CN" sz="2100">
                    <a:latin typeface="黑体" panose="02010609060101010101" charset="-122"/>
                    <a:ea typeface="宋体" panose="02010600030101010101" pitchFamily="2" charset="-122"/>
                  </a:rPr>
                  <a:t>E</a:t>
                </a:r>
              </a:p>
            </p:txBody>
          </p:sp>
        </p:grpSp>
        <p:grpSp>
          <p:nvGrpSpPr>
            <p:cNvPr id="19474" name="Group 18"/>
            <p:cNvGrpSpPr/>
            <p:nvPr/>
          </p:nvGrpSpPr>
          <p:grpSpPr>
            <a:xfrm>
              <a:off x="860" y="733"/>
              <a:ext cx="97" cy="233"/>
              <a:chOff x="0" y="0"/>
              <a:chExt cx="97" cy="233"/>
            </a:xfrm>
          </p:grpSpPr>
          <p:sp>
            <p:nvSpPr>
              <p:cNvPr id="19475" name="Rectangle 19"/>
              <p:cNvSpPr/>
              <p:nvPr/>
            </p:nvSpPr>
            <p:spPr>
              <a:xfrm>
                <a:off x="0" y="0"/>
                <a:ext cx="0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6" name="Rectangle 20"/>
              <p:cNvSpPr/>
              <p:nvPr/>
            </p:nvSpPr>
            <p:spPr>
              <a:xfrm>
                <a:off x="0" y="0"/>
                <a:ext cx="97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r>
                  <a:rPr lang="en-US" altLang="zh-CN">
                    <a:latin typeface="黑体" panose="02010609060101010101" charset="-122"/>
                    <a:ea typeface="宋体" panose="02010600030101010101" pitchFamily="2" charset="-122"/>
                  </a:rPr>
                  <a:t>F</a:t>
                </a:r>
              </a:p>
            </p:txBody>
          </p:sp>
        </p:grpSp>
        <p:grpSp>
          <p:nvGrpSpPr>
            <p:cNvPr id="19477" name="Group 21"/>
            <p:cNvGrpSpPr/>
            <p:nvPr/>
          </p:nvGrpSpPr>
          <p:grpSpPr>
            <a:xfrm>
              <a:off x="728" y="1422"/>
              <a:ext cx="113" cy="271"/>
              <a:chOff x="0" y="0"/>
              <a:chExt cx="113" cy="271"/>
            </a:xfrm>
          </p:grpSpPr>
          <p:sp>
            <p:nvSpPr>
              <p:cNvPr id="19478" name="Rectangle 22"/>
              <p:cNvSpPr/>
              <p:nvPr/>
            </p:nvSpPr>
            <p:spPr>
              <a:xfrm>
                <a:off x="0" y="0"/>
                <a:ext cx="0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9" name="Rectangle 23"/>
              <p:cNvSpPr/>
              <p:nvPr/>
            </p:nvSpPr>
            <p:spPr>
              <a:xfrm>
                <a:off x="0" y="0"/>
                <a:ext cx="113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r>
                  <a:rPr lang="en-US" altLang="zh-CN" sz="2100">
                    <a:latin typeface="黑体" panose="02010609060101010101" charset="-122"/>
                    <a:ea typeface="宋体" panose="02010600030101010101" pitchFamily="2" charset="-122"/>
                  </a:rPr>
                  <a:t>C</a:t>
                </a:r>
              </a:p>
            </p:txBody>
          </p:sp>
        </p:grpSp>
      </p:grpSp>
      <p:sp>
        <p:nvSpPr>
          <p:cNvPr id="21528" name="Text Box 24"/>
          <p:cNvSpPr txBox="1"/>
          <p:nvPr/>
        </p:nvSpPr>
        <p:spPr>
          <a:xfrm>
            <a:off x="1918097" y="1612106"/>
            <a:ext cx="342900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1529" name="Text Box 25"/>
          <p:cNvSpPr txBox="1"/>
          <p:nvPr/>
        </p:nvSpPr>
        <p:spPr>
          <a:xfrm>
            <a:off x="3662363" y="1612106"/>
            <a:ext cx="762000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64°</a:t>
            </a:r>
          </a:p>
        </p:txBody>
      </p:sp>
      <p:sp>
        <p:nvSpPr>
          <p:cNvPr id="21530" name="Text Box 26"/>
          <p:cNvSpPr txBox="1"/>
          <p:nvPr/>
        </p:nvSpPr>
        <p:spPr>
          <a:xfrm>
            <a:off x="635794" y="2171701"/>
            <a:ext cx="4807744" cy="99257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你还能求出哪些边的长度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哪些角的度数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8" grpId="0"/>
      <p:bldP spid="21529" grpId="0"/>
      <p:bldP spid="215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62874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32274" y="2443164"/>
            <a:ext cx="6566297" cy="15894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2" name="文本框 2"/>
          <p:cNvSpPr txBox="1"/>
          <p:nvPr/>
        </p:nvSpPr>
        <p:spPr>
          <a:xfrm>
            <a:off x="603649" y="942975"/>
            <a:ext cx="5991225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下列各组图形是全等图形的是（     ）</a:t>
            </a:r>
          </a:p>
        </p:txBody>
      </p:sp>
      <p:sp>
        <p:nvSpPr>
          <p:cNvPr id="628742" name="文本框 628741"/>
          <p:cNvSpPr txBox="1"/>
          <p:nvPr/>
        </p:nvSpPr>
        <p:spPr>
          <a:xfrm>
            <a:off x="5154216" y="942975"/>
            <a:ext cx="459100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864235">
              <a:buFont typeface="Arial" panose="020B0604020202020204" pitchFamily="34" charset="0"/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  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94" y="347663"/>
            <a:ext cx="912750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宋体" panose="02010600030101010101" pitchFamily="2" charset="-122"/>
                <a:sym typeface="+mn-ea"/>
              </a:rPr>
              <a:t>练习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35794" y="347663"/>
            <a:ext cx="912750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宋体" panose="02010600030101010101" pitchFamily="2" charset="-122"/>
                <a:sym typeface="+mn-ea"/>
              </a:rPr>
              <a:t>练习 </a:t>
            </a:r>
          </a:p>
        </p:txBody>
      </p:sp>
      <p:sp>
        <p:nvSpPr>
          <p:cNvPr id="21506" name="文本框 2"/>
          <p:cNvSpPr txBox="1"/>
          <p:nvPr/>
        </p:nvSpPr>
        <p:spPr>
          <a:xfrm>
            <a:off x="635794" y="862014"/>
            <a:ext cx="7264004" cy="80791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如图，已知</a:t>
            </a:r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△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ABC≌</a:t>
            </a:r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△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DCB</a:t>
            </a:r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且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DC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，指出对应角和另外两组对边。 </a:t>
            </a:r>
          </a:p>
        </p:txBody>
      </p:sp>
      <p:grpSp>
        <p:nvGrpSpPr>
          <p:cNvPr id="21507" name="组合 5"/>
          <p:cNvGrpSpPr/>
          <p:nvPr/>
        </p:nvGrpSpPr>
        <p:grpSpPr>
          <a:xfrm>
            <a:off x="2855119" y="2043113"/>
            <a:ext cx="2825354" cy="1438275"/>
            <a:chOff x="153" y="5536"/>
            <a:chExt cx="5932" cy="3022"/>
          </a:xfrm>
        </p:grpSpPr>
        <p:sp>
          <p:nvSpPr>
            <p:cNvPr id="7" name="等腰三角形 6"/>
            <p:cNvSpPr/>
            <p:nvPr/>
          </p:nvSpPr>
          <p:spPr>
            <a:xfrm>
              <a:off x="153" y="5536"/>
              <a:ext cx="5932" cy="3022"/>
            </a:xfrm>
            <a:prstGeom prst="triangle">
              <a:avLst>
                <a:gd name="adj" fmla="val 20111"/>
              </a:avLst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9" name="等腰三角形 8"/>
            <p:cNvSpPr/>
            <p:nvPr/>
          </p:nvSpPr>
          <p:spPr>
            <a:xfrm flipH="1">
              <a:off x="153" y="5536"/>
              <a:ext cx="5932" cy="3022"/>
            </a:xfrm>
            <a:prstGeom prst="triangle">
              <a:avLst>
                <a:gd name="adj" fmla="val 20111"/>
              </a:avLst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</p:grpSp>
      <p:sp>
        <p:nvSpPr>
          <p:cNvPr id="21510" name="文本框 6"/>
          <p:cNvSpPr txBox="1"/>
          <p:nvPr/>
        </p:nvSpPr>
        <p:spPr>
          <a:xfrm>
            <a:off x="3023000" y="1604963"/>
            <a:ext cx="497681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21511" name="文本框 8"/>
          <p:cNvSpPr txBox="1"/>
          <p:nvPr/>
        </p:nvSpPr>
        <p:spPr>
          <a:xfrm>
            <a:off x="4972053" y="1604963"/>
            <a:ext cx="497681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1512" name="文本框 9"/>
          <p:cNvSpPr txBox="1"/>
          <p:nvPr/>
        </p:nvSpPr>
        <p:spPr>
          <a:xfrm>
            <a:off x="4137422" y="2122885"/>
            <a:ext cx="498872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21513" name="文本框 10"/>
          <p:cNvSpPr txBox="1"/>
          <p:nvPr/>
        </p:nvSpPr>
        <p:spPr>
          <a:xfrm>
            <a:off x="2525319" y="3378994"/>
            <a:ext cx="497681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1514" name="文本框 11"/>
          <p:cNvSpPr txBox="1"/>
          <p:nvPr/>
        </p:nvSpPr>
        <p:spPr>
          <a:xfrm>
            <a:off x="5680475" y="3481388"/>
            <a:ext cx="497681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35796" y="4010025"/>
            <a:ext cx="7584281" cy="102951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解：对应角为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∠D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∠ABC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∠DCB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∠ACB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∠DBC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，对应边还有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DB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CB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07219" y="326231"/>
            <a:ext cx="1376018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课堂小结</a:t>
            </a:r>
          </a:p>
        </p:txBody>
      </p:sp>
      <p:grpSp>
        <p:nvGrpSpPr>
          <p:cNvPr id="22530" name="组合 17"/>
          <p:cNvGrpSpPr/>
          <p:nvPr/>
        </p:nvGrpSpPr>
        <p:grpSpPr>
          <a:xfrm>
            <a:off x="607221" y="764381"/>
            <a:ext cx="7446169" cy="4308392"/>
            <a:chOff x="930" y="2253"/>
            <a:chExt cx="15635" cy="9048"/>
          </a:xfrm>
        </p:grpSpPr>
        <p:sp>
          <p:nvSpPr>
            <p:cNvPr id="22531" name="文本框 3"/>
            <p:cNvSpPr txBox="1"/>
            <p:nvPr/>
          </p:nvSpPr>
          <p:spPr>
            <a:xfrm>
              <a:off x="930" y="2253"/>
              <a:ext cx="15635" cy="221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、全等图形的概念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全等图形：能够         的两个图形称为全等图形</a:t>
              </a:r>
              <a:endParaRPr lang="zh-CN" altLang="en-US" sz="2400" b="1" u="sng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2532" name="文本框 6"/>
            <p:cNvSpPr txBox="1"/>
            <p:nvPr/>
          </p:nvSpPr>
          <p:spPr>
            <a:xfrm>
              <a:off x="930" y="4049"/>
              <a:ext cx="15635" cy="7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、全等图形的特征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特征：全等图形的        和         都相同。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说明：（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）若事先知道两个全等图形，可得到它们的大小相同，即知道其中一个图形的面积可以求出另一个图形的面积。（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）全等图形的特征可作为判断两个图形全等的依据，先看它们的形状是否相同，再看大小是否相等。</a:t>
              </a: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5690" y="4367"/>
              <a:ext cx="32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6190" y="5854"/>
              <a:ext cx="26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9601" y="5854"/>
              <a:ext cx="26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文本框 12"/>
          <p:cNvSpPr txBox="1"/>
          <p:nvPr/>
        </p:nvSpPr>
        <p:spPr>
          <a:xfrm>
            <a:off x="4958954" y="2030016"/>
            <a:ext cx="800100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大小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874171" y="1326356"/>
            <a:ext cx="1373981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完全重合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333752" y="2040731"/>
            <a:ext cx="801291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形状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组合 4"/>
          <p:cNvGrpSpPr/>
          <p:nvPr/>
        </p:nvGrpSpPr>
        <p:grpSpPr>
          <a:xfrm>
            <a:off x="607219" y="764381"/>
            <a:ext cx="8058150" cy="4413644"/>
            <a:chOff x="1283" y="2490"/>
            <a:chExt cx="16919" cy="9269"/>
          </a:xfrm>
        </p:grpSpPr>
        <p:sp>
          <p:nvSpPr>
            <p:cNvPr id="24578" name="文本框 1"/>
            <p:cNvSpPr txBox="1"/>
            <p:nvPr/>
          </p:nvSpPr>
          <p:spPr>
            <a:xfrm>
              <a:off x="1283" y="2490"/>
              <a:ext cx="16919" cy="9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、全等三角形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定义：能够完全重合的两个         叫做全等三角形。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对应顶点：能够重合的顶点。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对应边：能够重合的边。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对应角：能够重合的角。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4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、全等三角形的性质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性质：全等三角形的对应边相等，对应角相等。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记法：用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“≌”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 表示，读作 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“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全等于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”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注意：要把表示对应点的字母写在对应的位置上。  </a:t>
              </a: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9171" y="4460"/>
              <a:ext cx="29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本框 7"/>
          <p:cNvSpPr txBox="1"/>
          <p:nvPr/>
        </p:nvSpPr>
        <p:spPr>
          <a:xfrm>
            <a:off x="607219" y="326231"/>
            <a:ext cx="1376018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课堂小结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520804" y="1264444"/>
            <a:ext cx="1066800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三角形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07219" y="326231"/>
            <a:ext cx="1376018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图片欣赏</a:t>
            </a:r>
          </a:p>
        </p:txBody>
      </p:sp>
      <p:pic>
        <p:nvPicPr>
          <p:cNvPr id="29699" name="Picture 4" descr="back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304" y="962025"/>
            <a:ext cx="2008584" cy="1924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0" name="Picture 5" descr="back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8579" y="981075"/>
            <a:ext cx="1977628" cy="190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1" name="Picture 6" descr="back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8306" y="3028950"/>
            <a:ext cx="2009775" cy="1924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2" name="Picture 7" descr="back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9221" y="962025"/>
            <a:ext cx="1971675" cy="1924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3" name="Picture 8" descr="back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9221" y="3028950"/>
            <a:ext cx="1971675" cy="1924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5" name="Picture 2" descr="sunmoon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768579" y="3028950"/>
            <a:ext cx="1977628" cy="1924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ycleL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246460" y="1670447"/>
            <a:ext cx="2782490" cy="2381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6" name="Picture 4" descr="0265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9999" contrast="11999"/>
          </a:blip>
          <a:stretch>
            <a:fillRect/>
          </a:stretch>
        </p:blipFill>
        <p:spPr>
          <a:xfrm>
            <a:off x="3305175" y="1612106"/>
            <a:ext cx="2533650" cy="236339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7" name="Picture 5" descr="Powerfulcar10"/>
          <p:cNvPicPr>
            <a:picLocks noChangeAspect="1"/>
          </p:cNvPicPr>
          <p:nvPr/>
        </p:nvPicPr>
        <p:blipFill>
          <a:blip r:embed="rId7" cstate="email">
            <a:lum bright="17996" contrast="23999"/>
          </a:blip>
          <a:stretch>
            <a:fillRect/>
          </a:stretch>
        </p:blipFill>
        <p:spPr>
          <a:xfrm>
            <a:off x="5838825" y="1746647"/>
            <a:ext cx="3200400" cy="2228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38165" y="1172767"/>
            <a:ext cx="8296275" cy="228524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charset="-122"/>
              </a:rPr>
              <a:t>1、知道全等图形，全等多边形，全等三角形的概念和性质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charset="-122"/>
              </a:rPr>
              <a:t>2、能找出全等多边形、全等三角形的对应元素、会利用图形的全等解决一些简单的问题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94122" y="247650"/>
            <a:ext cx="1376018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7"/>
          <p:cNvSpPr/>
          <p:nvPr/>
        </p:nvSpPr>
        <p:spPr>
          <a:xfrm>
            <a:off x="865585" y="2006205"/>
            <a:ext cx="945356" cy="45958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auto"/>
            <a:r>
              <a:rPr lang="zh-CN" alt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重点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94124" y="247650"/>
            <a:ext cx="2304157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学习重点和难点</a:t>
            </a:r>
          </a:p>
        </p:txBody>
      </p:sp>
      <p:sp>
        <p:nvSpPr>
          <p:cNvPr id="13" name="矩形: 圆角 7"/>
          <p:cNvSpPr/>
          <p:nvPr/>
        </p:nvSpPr>
        <p:spPr>
          <a:xfrm>
            <a:off x="865585" y="3233739"/>
            <a:ext cx="945356" cy="45958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auto"/>
            <a:r>
              <a:rPr lang="zh-CN" alt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难点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90713" y="3152776"/>
            <a:ext cx="6717506" cy="62324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charset="-122"/>
              </a:rPr>
              <a:t>应用全等图形的性质解决实际问题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90713" y="1976437"/>
            <a:ext cx="6717506" cy="11772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charset="-122"/>
              </a:rPr>
              <a:t>寻找全等多边形的对应边、对应角；探究全等图形的性质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3" grpId="0" bldLvl="0" animBg="1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07219" y="326231"/>
            <a:ext cx="157638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情境引入</a:t>
            </a:r>
          </a:p>
        </p:txBody>
      </p:sp>
      <p:sp>
        <p:nvSpPr>
          <p:cNvPr id="41" name="Text Box 14"/>
          <p:cNvSpPr txBox="1"/>
          <p:nvPr/>
        </p:nvSpPr>
        <p:spPr>
          <a:xfrm>
            <a:off x="607219" y="940594"/>
            <a:ext cx="7634288" cy="80791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找出右图中一对完全相同的的图形，并指出其与另一副图不同之处。</a:t>
            </a:r>
          </a:p>
        </p:txBody>
      </p:sp>
      <p:pic>
        <p:nvPicPr>
          <p:cNvPr id="42" name="Picture 3" descr="004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8429" y="2405064"/>
            <a:ext cx="1657350" cy="1878806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3" name="Group 4"/>
          <p:cNvGrpSpPr/>
          <p:nvPr/>
        </p:nvGrpSpPr>
        <p:grpSpPr>
          <a:xfrm>
            <a:off x="6462713" y="2238376"/>
            <a:ext cx="1657350" cy="1995487"/>
            <a:chOff x="0" y="-98"/>
            <a:chExt cx="1392" cy="1676"/>
          </a:xfrm>
        </p:grpSpPr>
        <p:grpSp>
          <p:nvGrpSpPr>
            <p:cNvPr id="11269" name="Group 5"/>
            <p:cNvGrpSpPr/>
            <p:nvPr/>
          </p:nvGrpSpPr>
          <p:grpSpPr>
            <a:xfrm>
              <a:off x="0" y="-98"/>
              <a:ext cx="1392" cy="1676"/>
              <a:chOff x="0" y="-98"/>
              <a:chExt cx="1392" cy="1676"/>
            </a:xfrm>
          </p:grpSpPr>
          <p:grpSp>
            <p:nvGrpSpPr>
              <p:cNvPr id="11270" name="Group 6"/>
              <p:cNvGrpSpPr/>
              <p:nvPr/>
            </p:nvGrpSpPr>
            <p:grpSpPr>
              <a:xfrm>
                <a:off x="0" y="-98"/>
                <a:ext cx="1392" cy="1676"/>
                <a:chOff x="0" y="-98"/>
                <a:chExt cx="1392" cy="1676"/>
              </a:xfrm>
            </p:grpSpPr>
            <p:grpSp>
              <p:nvGrpSpPr>
                <p:cNvPr id="11271" name="Group 7"/>
                <p:cNvGrpSpPr/>
                <p:nvPr/>
              </p:nvGrpSpPr>
              <p:grpSpPr>
                <a:xfrm>
                  <a:off x="0" y="-98"/>
                  <a:ext cx="1392" cy="1676"/>
                  <a:chOff x="0" y="-98"/>
                  <a:chExt cx="1392" cy="1676"/>
                </a:xfrm>
              </p:grpSpPr>
              <p:pic>
                <p:nvPicPr>
                  <p:cNvPr id="11272" name="Picture 8" descr="0045"/>
                  <p:cNvPicPr>
                    <a:picLocks noChangeAspect="1"/>
                  </p:cNvPicPr>
                  <p:nvPr/>
                </p:nvPicPr>
                <p:blipFill>
                  <a:blip r:embed="rId4" cstate="email"/>
                  <a:stretch>
                    <a:fillRect/>
                  </a:stretch>
                </p:blipFill>
                <p:spPr>
                  <a:xfrm>
                    <a:off x="0" y="0"/>
                    <a:ext cx="1392" cy="157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sp>
                <p:nvSpPr>
                  <p:cNvPr id="11273" name="AutoShape 9"/>
                  <p:cNvSpPr/>
                  <p:nvPr/>
                </p:nvSpPr>
                <p:spPr>
                  <a:xfrm>
                    <a:off x="1008" y="-98"/>
                    <a:ext cx="384" cy="616"/>
                  </a:xfrm>
                  <a:prstGeom prst="parallelogram">
                    <a:avLst>
                      <a:gd name="adj" fmla="val 40000"/>
                    </a:avLst>
                  </a:prstGeom>
                  <a:solidFill>
                    <a:srgbClr val="FFFFFF"/>
                  </a:solidFill>
                  <a:ln w="9525">
                    <a:noFill/>
                  </a:ln>
                </p:spPr>
                <p:txBody>
                  <a:bodyPr anchor="ctr">
                    <a:spAutoFit/>
                  </a:bodyPr>
                  <a:lstStyle/>
                  <a:p>
                    <a:pPr algn="ctr" eaLnBrk="0" hangingPunct="0"/>
                    <a:endParaRPr lang="zh-CN" altLang="en-US" dirty="0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  <p:sp>
                <p:nvSpPr>
                  <p:cNvPr id="11274" name="Rectangle 10"/>
                  <p:cNvSpPr/>
                  <p:nvPr/>
                </p:nvSpPr>
                <p:spPr>
                  <a:xfrm>
                    <a:off x="162" y="559"/>
                    <a:ext cx="155" cy="31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 eaLnBrk="0" hangingPunct="0"/>
                    <a:endParaRPr lang="zh-CN" altLang="en-US" dirty="0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</p:grpSp>
            <p:sp>
              <p:nvSpPr>
                <p:cNvPr id="11275" name="AutoShape 11"/>
                <p:cNvSpPr/>
                <p:nvPr/>
              </p:nvSpPr>
              <p:spPr>
                <a:xfrm>
                  <a:off x="251" y="189"/>
                  <a:ext cx="218" cy="436"/>
                </a:xfrm>
                <a:prstGeom prst="flowChartConnector">
                  <a:avLst/>
                </a:prstGeom>
                <a:solidFill>
                  <a:srgbClr val="FFFFFF"/>
                </a:solidFill>
                <a:ln w="12700" cap="sq" cmpd="sng">
                  <a:solidFill>
                    <a:srgbClr val="FFCC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/>
                  <a:endParaRPr lang="zh-CN" altLang="en-US" dirty="0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</p:grpSp>
          <p:sp>
            <p:nvSpPr>
              <p:cNvPr id="11276" name="AutoShape 12"/>
              <p:cNvSpPr/>
              <p:nvPr/>
            </p:nvSpPr>
            <p:spPr>
              <a:xfrm>
                <a:off x="576" y="1056"/>
                <a:ext cx="48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77" name="AutoShape 13"/>
            <p:cNvSpPr/>
            <p:nvPr/>
          </p:nvSpPr>
          <p:spPr>
            <a:xfrm rot="18814446">
              <a:off x="359" y="496"/>
              <a:ext cx="436" cy="592"/>
            </a:xfrm>
            <a:prstGeom prst="moon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zh-CN" altLang="en-US" dirty="0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pic>
        <p:nvPicPr>
          <p:cNvPr id="44" name="Picture 15" descr="004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11154" y="2358630"/>
            <a:ext cx="1657350" cy="187880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" name="椭圆 44"/>
          <p:cNvSpPr/>
          <p:nvPr/>
        </p:nvSpPr>
        <p:spPr bwMode="auto">
          <a:xfrm>
            <a:off x="7052074" y="3480199"/>
            <a:ext cx="214313" cy="321469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endParaRPr lang="zh-CN" altLang="en-US" sz="2400" b="1" dirty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6" name="椭圆 45"/>
          <p:cNvSpPr/>
          <p:nvPr/>
        </p:nvSpPr>
        <p:spPr bwMode="auto">
          <a:xfrm>
            <a:off x="6730606" y="2730104"/>
            <a:ext cx="321469" cy="26789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endParaRPr lang="zh-CN" altLang="en-US" sz="2400" b="1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7" name="TextBox 17"/>
          <p:cNvSpPr txBox="1"/>
          <p:nvPr/>
        </p:nvSpPr>
        <p:spPr>
          <a:xfrm>
            <a:off x="1149987" y="4333875"/>
            <a:ext cx="911147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  <p:sp>
        <p:nvSpPr>
          <p:cNvPr id="48" name="TextBox 18"/>
          <p:cNvSpPr txBox="1"/>
          <p:nvPr/>
        </p:nvSpPr>
        <p:spPr>
          <a:xfrm>
            <a:off x="3975340" y="4333875"/>
            <a:ext cx="911147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  <p:sp>
        <p:nvSpPr>
          <p:cNvPr id="49" name="TextBox 19"/>
          <p:cNvSpPr txBox="1"/>
          <p:nvPr/>
        </p:nvSpPr>
        <p:spPr>
          <a:xfrm>
            <a:off x="6915588" y="4283869"/>
            <a:ext cx="911147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楷体_GB2312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5" grpId="0" bldLvl="0" animBg="1"/>
      <p:bldP spid="46" grpId="0" bldLvl="0" animBg="1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60799" y="336947"/>
            <a:ext cx="915591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</a:p>
        </p:txBody>
      </p:sp>
      <p:sp>
        <p:nvSpPr>
          <p:cNvPr id="10" name="Rectangle 2"/>
          <p:cNvSpPr>
            <a:spLocks noGrp="1" noChangeArrowheads="1"/>
          </p:cNvSpPr>
          <p:nvPr/>
        </p:nvSpPr>
        <p:spPr bwMode="auto">
          <a:xfrm>
            <a:off x="383381" y="4008835"/>
            <a:ext cx="2914650" cy="514350"/>
          </a:xfrm>
          <a:prstGeom prst="rect">
            <a:avLst/>
          </a:prstGeom>
          <a:ln>
            <a:noFill/>
            <a:miter lim="800000"/>
          </a:ln>
        </p:spPr>
        <p:txBody>
          <a:bodyPr vert="horz" wrap="square" lIns="68580" tIns="34290" rIns="68580" bIns="34290" numCol="1" anchor="t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10000"/>
              </a:spcAft>
              <a:defRPr sz="4000" b="1" cap="all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  <a:cs typeface="+mn-e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eaLnBrk="1" hangingPunct="1">
              <a:defRPr/>
            </a:pPr>
            <a:r>
              <a:rPr lang="zh-CN" altLang="en-US" sz="3000" kern="0" cap="none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全等图形的定义</a:t>
            </a:r>
          </a:p>
        </p:txBody>
      </p:sp>
      <p:sp>
        <p:nvSpPr>
          <p:cNvPr id="13315" name="Rectangle 3" descr="底色1"/>
          <p:cNvSpPr/>
          <p:nvPr/>
        </p:nvSpPr>
        <p:spPr>
          <a:xfrm>
            <a:off x="682229" y="3044430"/>
            <a:ext cx="6858000" cy="3462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 eaLnBrk="0" hangingPunct="0"/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Text Box 5" descr="底色1"/>
          <p:cNvSpPr txBox="1"/>
          <p:nvPr/>
        </p:nvSpPr>
        <p:spPr>
          <a:xfrm>
            <a:off x="6230543" y="1139428"/>
            <a:ext cx="2565797" cy="154657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这些图形中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有些是完全一样的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如果把它们叠在一起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它们就能重合</a:t>
            </a:r>
          </a:p>
        </p:txBody>
      </p:sp>
      <p:sp>
        <p:nvSpPr>
          <p:cNvPr id="15" name="Text Box 6" descr="底色1"/>
          <p:cNvSpPr txBox="1"/>
          <p:nvPr/>
        </p:nvSpPr>
        <p:spPr>
          <a:xfrm>
            <a:off x="6231732" y="2705100"/>
            <a:ext cx="2564606" cy="11772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你能分别从图中找出这样的图形吗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17" name="Line 9"/>
          <p:cNvSpPr/>
          <p:nvPr/>
        </p:nvSpPr>
        <p:spPr>
          <a:xfrm>
            <a:off x="1489474" y="2897982"/>
            <a:ext cx="1933575" cy="684610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0"/>
          <p:cNvSpPr/>
          <p:nvPr/>
        </p:nvSpPr>
        <p:spPr>
          <a:xfrm flipV="1">
            <a:off x="1489475" y="1787129"/>
            <a:ext cx="3579019" cy="1613297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1"/>
          <p:cNvSpPr/>
          <p:nvPr/>
        </p:nvSpPr>
        <p:spPr>
          <a:xfrm flipV="1">
            <a:off x="2953942" y="3006329"/>
            <a:ext cx="469106" cy="347663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383383" y="4523185"/>
            <a:ext cx="5397953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两个能够完全重合的图形称为全等图形</a:t>
            </a:r>
          </a:p>
        </p:txBody>
      </p:sp>
      <p:sp>
        <p:nvSpPr>
          <p:cNvPr id="21" name="正五边形 20"/>
          <p:cNvSpPr/>
          <p:nvPr/>
        </p:nvSpPr>
        <p:spPr>
          <a:xfrm>
            <a:off x="813199" y="1271589"/>
            <a:ext cx="610791" cy="631031"/>
          </a:xfrm>
          <a:prstGeom prst="pentagon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3" name="矩形 22"/>
          <p:cNvSpPr/>
          <p:nvPr/>
        </p:nvSpPr>
        <p:spPr>
          <a:xfrm>
            <a:off x="1806179" y="1220392"/>
            <a:ext cx="1027510" cy="73580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4" name="椭圆 23"/>
          <p:cNvSpPr/>
          <p:nvPr/>
        </p:nvSpPr>
        <p:spPr>
          <a:xfrm>
            <a:off x="3298034" y="1121570"/>
            <a:ext cx="931069" cy="931069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6" name="椭圆 25"/>
          <p:cNvSpPr/>
          <p:nvPr/>
        </p:nvSpPr>
        <p:spPr>
          <a:xfrm>
            <a:off x="921544" y="2334816"/>
            <a:ext cx="585788" cy="563166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7" name="正五边形 26"/>
          <p:cNvSpPr/>
          <p:nvPr/>
        </p:nvSpPr>
        <p:spPr>
          <a:xfrm>
            <a:off x="1806181" y="2137174"/>
            <a:ext cx="998935" cy="869156"/>
          </a:xfrm>
          <a:prstGeom prst="pentagon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8" name="任意多边形 27"/>
          <p:cNvSpPr/>
          <p:nvPr/>
        </p:nvSpPr>
        <p:spPr>
          <a:xfrm>
            <a:off x="3298033" y="2352676"/>
            <a:ext cx="1125141" cy="691754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361" h="1453">
                <a:moveTo>
                  <a:pt x="0" y="0"/>
                </a:moveTo>
                <a:lnTo>
                  <a:pt x="547" y="0"/>
                </a:lnTo>
                <a:lnTo>
                  <a:pt x="547" y="906"/>
                </a:lnTo>
                <a:lnTo>
                  <a:pt x="2361" y="906"/>
                </a:lnTo>
                <a:lnTo>
                  <a:pt x="2361" y="1453"/>
                </a:lnTo>
                <a:lnTo>
                  <a:pt x="547" y="1453"/>
                </a:lnTo>
                <a:lnTo>
                  <a:pt x="0" y="1453"/>
                </a:lnTo>
                <a:lnTo>
                  <a:pt x="0" y="906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0" name="等腰三角形 29"/>
          <p:cNvSpPr/>
          <p:nvPr/>
        </p:nvSpPr>
        <p:spPr>
          <a:xfrm>
            <a:off x="4727974" y="2445545"/>
            <a:ext cx="1501379" cy="598885"/>
          </a:xfrm>
          <a:prstGeom prst="triangle">
            <a:avLst>
              <a:gd name="adj" fmla="val 0"/>
            </a:avLst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1" name="等腰三角形 30"/>
          <p:cNvSpPr/>
          <p:nvPr/>
        </p:nvSpPr>
        <p:spPr>
          <a:xfrm>
            <a:off x="813200" y="3189686"/>
            <a:ext cx="916781" cy="598885"/>
          </a:xfrm>
          <a:prstGeom prst="triangle">
            <a:avLst>
              <a:gd name="adj" fmla="val 46777"/>
            </a:avLst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2" name="任意多边形 31"/>
          <p:cNvSpPr/>
          <p:nvPr/>
        </p:nvSpPr>
        <p:spPr>
          <a:xfrm flipV="1">
            <a:off x="1878806" y="3189685"/>
            <a:ext cx="1123950" cy="691754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361" h="1453">
                <a:moveTo>
                  <a:pt x="0" y="0"/>
                </a:moveTo>
                <a:lnTo>
                  <a:pt x="547" y="0"/>
                </a:lnTo>
                <a:lnTo>
                  <a:pt x="547" y="906"/>
                </a:lnTo>
                <a:lnTo>
                  <a:pt x="2361" y="906"/>
                </a:lnTo>
                <a:lnTo>
                  <a:pt x="2361" y="1453"/>
                </a:lnTo>
                <a:lnTo>
                  <a:pt x="547" y="1453"/>
                </a:lnTo>
                <a:lnTo>
                  <a:pt x="0" y="1453"/>
                </a:lnTo>
                <a:lnTo>
                  <a:pt x="0" y="906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4" name="矩形 33"/>
          <p:cNvSpPr/>
          <p:nvPr/>
        </p:nvSpPr>
        <p:spPr>
          <a:xfrm>
            <a:off x="4816079" y="3402806"/>
            <a:ext cx="1027510" cy="52387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5" name="椭圆 34"/>
          <p:cNvSpPr/>
          <p:nvPr/>
        </p:nvSpPr>
        <p:spPr>
          <a:xfrm>
            <a:off x="3471865" y="3382566"/>
            <a:ext cx="584597" cy="563166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6" name="等腰三角形 35"/>
          <p:cNvSpPr/>
          <p:nvPr/>
        </p:nvSpPr>
        <p:spPr>
          <a:xfrm rot="17340000">
            <a:off x="4810128" y="1271588"/>
            <a:ext cx="916781" cy="597694"/>
          </a:xfrm>
          <a:prstGeom prst="triangle">
            <a:avLst>
              <a:gd name="adj" fmla="val 46777"/>
            </a:avLst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689372" y="346472"/>
            <a:ext cx="2439591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全等图形的判断</a:t>
            </a:r>
          </a:p>
        </p:txBody>
      </p:sp>
      <p:sp>
        <p:nvSpPr>
          <p:cNvPr id="16" name="Rectangle 2"/>
          <p:cNvSpPr>
            <a:spLocks noGrp="1" noChangeArrowheads="1"/>
          </p:cNvSpPr>
          <p:nvPr/>
        </p:nvSpPr>
        <p:spPr bwMode="auto">
          <a:xfrm>
            <a:off x="500065" y="1713311"/>
            <a:ext cx="6543675" cy="5464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9056" tIns="34529" rIns="69056" bIns="34529" anchor="ctr"/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图中共有多少对全等图形，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他们分别是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39" name="AutoShape 3"/>
          <p:cNvSpPr/>
          <p:nvPr/>
        </p:nvSpPr>
        <p:spPr>
          <a:xfrm>
            <a:off x="1165622" y="2257425"/>
            <a:ext cx="1028700" cy="400050"/>
          </a:xfrm>
          <a:custGeom>
            <a:avLst/>
            <a:gdLst/>
            <a:ahLst/>
            <a:cxnLst>
              <a:cxn ang="17694720">
                <a:pos x="65322442" y="0"/>
              </a:cxn>
              <a:cxn ang="11796480">
                <a:pos x="0" y="6586009"/>
              </a:cxn>
              <a:cxn ang="5898240">
                <a:pos x="65322442" y="13172018"/>
              </a:cxn>
              <a:cxn ang="0">
                <a:pos x="87096600" y="6586009"/>
              </a:cxn>
            </a:cxnLst>
            <a:rect l="0" t="0" r="0" b="0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340" name="AutoShape 4"/>
          <p:cNvSpPr/>
          <p:nvPr/>
        </p:nvSpPr>
        <p:spPr>
          <a:xfrm>
            <a:off x="2671763" y="2171700"/>
            <a:ext cx="1028700" cy="571500"/>
          </a:xfrm>
          <a:prstGeom prst="irregularSeal1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1" name="AutoShape 5"/>
          <p:cNvSpPr/>
          <p:nvPr/>
        </p:nvSpPr>
        <p:spPr>
          <a:xfrm>
            <a:off x="2500313" y="3130154"/>
            <a:ext cx="1371600" cy="342900"/>
          </a:xfrm>
          <a:custGeom>
            <a:avLst/>
            <a:gdLst/>
            <a:ahLst/>
            <a:cxnLst>
              <a:cxn ang="17694720">
                <a:pos x="77419193" y="0"/>
              </a:cxn>
              <a:cxn ang="11796480">
                <a:pos x="0" y="6912610"/>
              </a:cxn>
              <a:cxn ang="5898240">
                <a:pos x="77419193" y="8294793"/>
              </a:cxn>
              <a:cxn ang="0">
                <a:pos x="154838386" y="6912610"/>
              </a:cxn>
            </a:cxnLst>
            <a:rect l="0" t="0" r="0" b="0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342" name="AutoShape 6"/>
          <p:cNvSpPr/>
          <p:nvPr/>
        </p:nvSpPr>
        <p:spPr>
          <a:xfrm>
            <a:off x="5497116" y="3273029"/>
            <a:ext cx="1143000" cy="285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3" name="AutoShape 7"/>
          <p:cNvSpPr/>
          <p:nvPr/>
        </p:nvSpPr>
        <p:spPr>
          <a:xfrm>
            <a:off x="4242197" y="4135041"/>
            <a:ext cx="1085850" cy="457200"/>
          </a:xfrm>
          <a:prstGeom prst="notchedRightArrow">
            <a:avLst>
              <a:gd name="adj1" fmla="val 50000"/>
              <a:gd name="adj2" fmla="val 5937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1096566" y="3044429"/>
            <a:ext cx="628650" cy="628650"/>
          </a:xfrm>
          <a:prstGeom prst="star5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endParaRPr lang="zh-CN" altLang="en-US" sz="2400" b="1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5875735" y="4132660"/>
            <a:ext cx="628650" cy="628650"/>
          </a:xfrm>
          <a:prstGeom prst="star5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endParaRPr lang="zh-CN" altLang="en-US" sz="2400" b="1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6" name="AutoShape 10"/>
          <p:cNvSpPr/>
          <p:nvPr/>
        </p:nvSpPr>
        <p:spPr>
          <a:xfrm>
            <a:off x="2624138" y="4189810"/>
            <a:ext cx="914400" cy="457200"/>
          </a:xfrm>
          <a:prstGeom prst="curvedDownArrow">
            <a:avLst>
              <a:gd name="adj1" fmla="val 40000"/>
              <a:gd name="adj2" fmla="val 80000"/>
              <a:gd name="adj3" fmla="val 3332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7" name="AutoShape 11"/>
          <p:cNvSpPr/>
          <p:nvPr/>
        </p:nvSpPr>
        <p:spPr>
          <a:xfrm flipV="1">
            <a:off x="4238625" y="2221706"/>
            <a:ext cx="914400" cy="457200"/>
          </a:xfrm>
          <a:prstGeom prst="curvedDownArrow">
            <a:avLst>
              <a:gd name="adj1" fmla="val 40000"/>
              <a:gd name="adj2" fmla="val 80000"/>
              <a:gd name="adj3" fmla="val 3332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8" name="Oval 12"/>
          <p:cNvSpPr/>
          <p:nvPr/>
        </p:nvSpPr>
        <p:spPr>
          <a:xfrm>
            <a:off x="7279481" y="3073004"/>
            <a:ext cx="800100" cy="5715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9" name="AutoShape 13"/>
          <p:cNvSpPr/>
          <p:nvPr/>
        </p:nvSpPr>
        <p:spPr>
          <a:xfrm>
            <a:off x="7211616" y="2050256"/>
            <a:ext cx="800100" cy="514350"/>
          </a:xfrm>
          <a:prstGeom prst="irregularSeal2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50" name="AutoShape 14"/>
          <p:cNvSpPr/>
          <p:nvPr/>
        </p:nvSpPr>
        <p:spPr>
          <a:xfrm>
            <a:off x="7231856" y="4106466"/>
            <a:ext cx="800100" cy="514350"/>
          </a:xfrm>
          <a:prstGeom prst="irregularSeal2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51" name="AutoShape 15"/>
          <p:cNvSpPr/>
          <p:nvPr/>
        </p:nvSpPr>
        <p:spPr>
          <a:xfrm>
            <a:off x="5800725" y="2085975"/>
            <a:ext cx="1028700" cy="571500"/>
          </a:xfrm>
          <a:prstGeom prst="irregularSeal1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52" name="AutoShape 16"/>
          <p:cNvSpPr/>
          <p:nvPr/>
        </p:nvSpPr>
        <p:spPr>
          <a:xfrm rot="-5400000">
            <a:off x="1372791" y="3904060"/>
            <a:ext cx="571500" cy="1028700"/>
          </a:xfrm>
          <a:prstGeom prst="lightningBol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53" name="AutoShape 17"/>
          <p:cNvSpPr/>
          <p:nvPr/>
        </p:nvSpPr>
        <p:spPr>
          <a:xfrm rot="-1800000">
            <a:off x="4255294" y="2844404"/>
            <a:ext cx="571500" cy="1028700"/>
          </a:xfrm>
          <a:prstGeom prst="lightningBol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1279922" y="2678906"/>
            <a:ext cx="80010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2914650" y="2678906"/>
            <a:ext cx="74295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4352925" y="2678906"/>
            <a:ext cx="85725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6088856" y="2678906"/>
            <a:ext cx="68580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7369969" y="2678906"/>
            <a:ext cx="60337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5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7336634" y="3727847"/>
            <a:ext cx="960835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0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2883353" y="3727847"/>
            <a:ext cx="604332" cy="4390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9056" tIns="34529" rIns="69056" bIns="34529">
            <a:spAutoFit/>
          </a:bodyPr>
          <a:lstStyle/>
          <a:p>
            <a:pPr algn="ctr"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7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3" name="Rectangle 29"/>
          <p:cNvSpPr>
            <a:spLocks noChangeArrowheads="1"/>
          </p:cNvSpPr>
          <p:nvPr/>
        </p:nvSpPr>
        <p:spPr bwMode="auto">
          <a:xfrm>
            <a:off x="4413650" y="3727847"/>
            <a:ext cx="631031" cy="4390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9056" tIns="34529" rIns="69056" bIns="34529">
            <a:spAutoFit/>
          </a:bodyPr>
          <a:lstStyle/>
          <a:p>
            <a:pPr algn="ctr"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8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5761435" y="3695700"/>
            <a:ext cx="742950" cy="4390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9056" tIns="34529" rIns="69056" bIns="34529">
            <a:spAutoFit/>
          </a:bodyPr>
          <a:lstStyle/>
          <a:p>
            <a:pPr algn="ctr"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9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800726" y="4711304"/>
            <a:ext cx="885825" cy="4390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9056" tIns="34529" rIns="69056" bIns="34529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500065" y="873919"/>
            <a:ext cx="7991475" cy="1011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85000"/>
              </a:lnSpc>
              <a:defRPr/>
            </a:pPr>
            <a:r>
              <a:rPr lang="zh-CN" altLang="zh-CN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判定两个图形是否全等的基本方法是把他们重叠起来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看看他们是否能够互相重合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但在不少情况下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无须把两个图形重叠在一起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就知他们是否全等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49" name="Line 36"/>
          <p:cNvSpPr/>
          <p:nvPr/>
        </p:nvSpPr>
        <p:spPr>
          <a:xfrm flipV="1">
            <a:off x="3168256" y="2466976"/>
            <a:ext cx="3401615" cy="378619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Line 37"/>
          <p:cNvSpPr/>
          <p:nvPr/>
        </p:nvSpPr>
        <p:spPr>
          <a:xfrm rot="-1620000" flipH="1">
            <a:off x="7100888" y="2584848"/>
            <a:ext cx="933450" cy="1662113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Line 38"/>
          <p:cNvSpPr/>
          <p:nvPr/>
        </p:nvSpPr>
        <p:spPr>
          <a:xfrm rot="6180000">
            <a:off x="2803923" y="2880123"/>
            <a:ext cx="2232422" cy="1296590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Line 39"/>
          <p:cNvSpPr/>
          <p:nvPr/>
        </p:nvSpPr>
        <p:spPr>
          <a:xfrm>
            <a:off x="1725218" y="3587354"/>
            <a:ext cx="4150519" cy="789384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" name="Line 40"/>
          <p:cNvSpPr/>
          <p:nvPr/>
        </p:nvSpPr>
        <p:spPr>
          <a:xfrm rot="10200000" flipH="1">
            <a:off x="1671638" y="3626645"/>
            <a:ext cx="2819400" cy="573881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Rectangle 22"/>
          <p:cNvSpPr>
            <a:spLocks noChangeArrowheads="1"/>
          </p:cNvSpPr>
          <p:nvPr/>
        </p:nvSpPr>
        <p:spPr bwMode="auto">
          <a:xfrm>
            <a:off x="1169194" y="3727847"/>
            <a:ext cx="60337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6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55" name="Rectangle 23"/>
          <p:cNvSpPr>
            <a:spLocks noChangeArrowheads="1"/>
          </p:cNvSpPr>
          <p:nvPr/>
        </p:nvSpPr>
        <p:spPr bwMode="auto">
          <a:xfrm>
            <a:off x="1144193" y="4711304"/>
            <a:ext cx="934641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11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56" name="Rectangle 23"/>
          <p:cNvSpPr>
            <a:spLocks noChangeArrowheads="1"/>
          </p:cNvSpPr>
          <p:nvPr/>
        </p:nvSpPr>
        <p:spPr bwMode="auto">
          <a:xfrm>
            <a:off x="2733676" y="4711304"/>
            <a:ext cx="803672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12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4411269" y="4711304"/>
            <a:ext cx="916781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13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7361637" y="4704160"/>
            <a:ext cx="935831" cy="4390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9056" tIns="34529" rIns="69056" bIns="34529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5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575074" y="342900"/>
            <a:ext cx="2304157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MS Outlook" panose="05010100010000000000" pitchFamily="2" charset="2"/>
              </a:rPr>
              <a:t>全等图形的特征</a:t>
            </a:r>
          </a:p>
        </p:txBody>
      </p:sp>
      <p:sp>
        <p:nvSpPr>
          <p:cNvPr id="13324" name="AutoShape 12" descr="插入图片2"/>
          <p:cNvSpPr>
            <a:spLocks noChangeArrowheads="1"/>
          </p:cNvSpPr>
          <p:nvPr/>
        </p:nvSpPr>
        <p:spPr bwMode="auto">
          <a:xfrm>
            <a:off x="6173391" y="1828800"/>
            <a:ext cx="1485900" cy="685800"/>
          </a:xfrm>
          <a:prstGeom prst="leftArrowCallout">
            <a:avLst>
              <a:gd name="adj1" fmla="val 25000"/>
              <a:gd name="adj2" fmla="val 25000"/>
              <a:gd name="adj3" fmla="val 36111"/>
              <a:gd name="adj4" fmla="val 66667"/>
            </a:avLst>
          </a:prstGeom>
          <a:solidFill>
            <a:schemeClr val="bg2"/>
          </a:solidFill>
          <a:ln w="9525" cmpd="sng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r>
              <a:rPr lang="zh-CN" alt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形状</a:t>
            </a:r>
          </a:p>
          <a:p>
            <a:pPr algn="ctr" eaLnBrk="0" hangingPunct="0">
              <a:defRPr/>
            </a:pPr>
            <a:r>
              <a:rPr lang="zh-CN" alt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相同</a:t>
            </a:r>
            <a:endParaRPr lang="en-US" sz="24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3325" name="AutoShape 13" descr="插入图片2"/>
          <p:cNvSpPr>
            <a:spLocks noChangeArrowheads="1"/>
          </p:cNvSpPr>
          <p:nvPr/>
        </p:nvSpPr>
        <p:spPr bwMode="auto">
          <a:xfrm>
            <a:off x="428625" y="3076575"/>
            <a:ext cx="1143000" cy="685800"/>
          </a:xfrm>
          <a:prstGeom prst="rightArrowCallout">
            <a:avLst>
              <a:gd name="adj1" fmla="val 25000"/>
              <a:gd name="adj2" fmla="val 25000"/>
              <a:gd name="adj3" fmla="val 27778"/>
              <a:gd name="adj4" fmla="val 66667"/>
            </a:avLst>
          </a:prstGeom>
          <a:solidFill>
            <a:schemeClr val="bg2"/>
          </a:solidFill>
          <a:ln w="9525" cmpd="sng">
            <a:noFill/>
            <a:miter lim="800000"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r>
              <a:rPr lang="zh-CN" alt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大小</a:t>
            </a:r>
          </a:p>
          <a:p>
            <a:pPr algn="ctr" eaLnBrk="0" hangingPunct="0">
              <a:defRPr/>
            </a:pPr>
            <a:r>
              <a:rPr lang="zh-CN" alt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相同</a:t>
            </a:r>
            <a:endParaRPr lang="en-US" sz="24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5364" name="Text Box 14"/>
          <p:cNvSpPr txBox="1"/>
          <p:nvPr/>
        </p:nvSpPr>
        <p:spPr>
          <a:xfrm>
            <a:off x="428628" y="888207"/>
            <a:ext cx="5556649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>
              <a:buSzTx/>
            </a:pP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(1) 你能说出生活中全等图形的例子吗?</a:t>
            </a:r>
          </a:p>
        </p:txBody>
      </p:sp>
      <p:sp>
        <p:nvSpPr>
          <p:cNvPr id="13328" name="AutoShape 16"/>
          <p:cNvSpPr>
            <a:spLocks noChangeAspect="1" noChangeArrowheads="1"/>
          </p:cNvSpPr>
          <p:nvPr/>
        </p:nvSpPr>
        <p:spPr bwMode="auto">
          <a:xfrm>
            <a:off x="4633913" y="1690688"/>
            <a:ext cx="914400" cy="9144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cmpd="sng">
            <a:solidFill>
              <a:srgbClr val="003366"/>
            </a:solidFill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endParaRPr lang="zh-CN" altLang="en-US" sz="2400" b="1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2087166" y="1828800"/>
            <a:ext cx="628650" cy="628650"/>
          </a:xfrm>
          <a:prstGeom prst="octagon">
            <a:avLst>
              <a:gd name="adj" fmla="val 29287"/>
            </a:avLst>
          </a:prstGeom>
          <a:solidFill>
            <a:srgbClr val="FF3300"/>
          </a:solidFill>
          <a:ln w="9525" cmpd="sng">
            <a:noFill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endParaRPr lang="zh-CN" altLang="en-US" sz="2400" b="1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3322" name="Group 18"/>
          <p:cNvGrpSpPr/>
          <p:nvPr/>
        </p:nvGrpSpPr>
        <p:grpSpPr>
          <a:xfrm>
            <a:off x="1833563" y="2777966"/>
            <a:ext cx="1143000" cy="1200150"/>
            <a:chOff x="0" y="0"/>
            <a:chExt cx="1152" cy="1152"/>
          </a:xfrm>
          <a:solidFill>
            <a:srgbClr val="FF0000"/>
          </a:solidFill>
        </p:grpSpPr>
        <p:sp>
          <p:nvSpPr>
            <p:cNvPr id="133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" cy="576"/>
            </a:xfrm>
            <a:prstGeom prst="rect">
              <a:avLst/>
            </a:prstGeom>
            <a:grpFill/>
            <a:ln w="9525" cmpd="sng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3332" name="Rectangle 20"/>
            <p:cNvSpPr>
              <a:spLocks noChangeArrowheads="1"/>
            </p:cNvSpPr>
            <p:nvPr/>
          </p:nvSpPr>
          <p:spPr bwMode="auto">
            <a:xfrm>
              <a:off x="576" y="0"/>
              <a:ext cx="576" cy="576"/>
            </a:xfrm>
            <a:prstGeom prst="rect">
              <a:avLst/>
            </a:prstGeom>
            <a:grpFill/>
            <a:ln w="9525" cmpd="sng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3333" name="Rectangle 21"/>
            <p:cNvSpPr>
              <a:spLocks noChangeArrowheads="1"/>
            </p:cNvSpPr>
            <p:nvPr/>
          </p:nvSpPr>
          <p:spPr bwMode="auto">
            <a:xfrm>
              <a:off x="0" y="576"/>
              <a:ext cx="576" cy="576"/>
            </a:xfrm>
            <a:prstGeom prst="rect">
              <a:avLst/>
            </a:prstGeom>
            <a:grpFill/>
            <a:ln w="9525" cmpd="sng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6" name="Group 22"/>
          <p:cNvGrpSpPr/>
          <p:nvPr/>
        </p:nvGrpSpPr>
        <p:grpSpPr>
          <a:xfrm>
            <a:off x="4367213" y="2886075"/>
            <a:ext cx="1771650" cy="628650"/>
            <a:chOff x="0" y="0"/>
            <a:chExt cx="1728" cy="576"/>
          </a:xfrm>
          <a:solidFill>
            <a:srgbClr val="FF0000"/>
          </a:solidFill>
        </p:grpSpPr>
        <p:sp>
          <p:nvSpPr>
            <p:cNvPr id="13335" name="Rectangle 23"/>
            <p:cNvSpPr>
              <a:spLocks noChangeArrowheads="1"/>
            </p:cNvSpPr>
            <p:nvPr/>
          </p:nvSpPr>
          <p:spPr bwMode="auto">
            <a:xfrm>
              <a:off x="1152" y="0"/>
              <a:ext cx="576" cy="576"/>
            </a:xfrm>
            <a:prstGeom prst="rect">
              <a:avLst/>
            </a:prstGeom>
            <a:grpFill/>
            <a:ln w="9525" cmpd="sng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3336" name="Rectangle 24"/>
            <p:cNvSpPr>
              <a:spLocks noChangeArrowheads="1"/>
            </p:cNvSpPr>
            <p:nvPr/>
          </p:nvSpPr>
          <p:spPr bwMode="auto">
            <a:xfrm>
              <a:off x="576" y="0"/>
              <a:ext cx="576" cy="576"/>
            </a:xfrm>
            <a:prstGeom prst="rect">
              <a:avLst/>
            </a:prstGeom>
            <a:grpFill/>
            <a:ln w="9525" cmpd="sng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0" y="0"/>
              <a:ext cx="576" cy="576"/>
            </a:xfrm>
            <a:prstGeom prst="rect">
              <a:avLst/>
            </a:prstGeom>
            <a:grpFill/>
            <a:ln w="9525" cmpd="sng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15369" name="Text Box 26"/>
          <p:cNvSpPr txBox="1"/>
          <p:nvPr/>
        </p:nvSpPr>
        <p:spPr>
          <a:xfrm>
            <a:off x="428627" y="1252538"/>
            <a:ext cx="6638677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>
              <a:buSzTx/>
            </a:pP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(2) 观察下面两组图形，它们是不是全等图形？</a:t>
            </a:r>
          </a:p>
        </p:txBody>
      </p:sp>
      <p:sp>
        <p:nvSpPr>
          <p:cNvPr id="13339" name="Rectangle 27" descr="底色1"/>
          <p:cNvSpPr>
            <a:spLocks noChangeArrowheads="1"/>
          </p:cNvSpPr>
          <p:nvPr/>
        </p:nvSpPr>
        <p:spPr bwMode="auto">
          <a:xfrm>
            <a:off x="3455697" y="1928813"/>
            <a:ext cx="65146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algn="ctr" eaLnBrk="0" hangingPunct="0">
              <a:defRPr/>
            </a:pPr>
            <a:r>
              <a:rPr lang="zh-CN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( 1 )</a:t>
            </a:r>
          </a:p>
        </p:txBody>
      </p:sp>
      <p:sp>
        <p:nvSpPr>
          <p:cNvPr id="13340" name="Rectangle 28" descr="底色1"/>
          <p:cNvSpPr>
            <a:spLocks noChangeArrowheads="1"/>
          </p:cNvSpPr>
          <p:nvPr/>
        </p:nvSpPr>
        <p:spPr bwMode="auto">
          <a:xfrm>
            <a:off x="3321844" y="3076575"/>
            <a:ext cx="920354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algn="ctr" eaLnBrk="0" hangingPunct="0">
              <a:defRPr/>
            </a:pPr>
            <a:r>
              <a:rPr lang="zh-CN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( 2 )</a:t>
            </a:r>
          </a:p>
        </p:txBody>
      </p:sp>
      <p:sp>
        <p:nvSpPr>
          <p:cNvPr id="13341" name="Text Box 29"/>
          <p:cNvSpPr txBox="1"/>
          <p:nvPr/>
        </p:nvSpPr>
        <p:spPr>
          <a:xfrm>
            <a:off x="428627" y="3977879"/>
            <a:ext cx="7876195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>
              <a:buSzTx/>
            </a:pP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(3) 如果两个图形全等，它们的形状大小一定都相同吗？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266951" y="4416029"/>
            <a:ext cx="4160434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全等图形的形状和大小都相同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bldLvl="0" animBg="1"/>
      <p:bldP spid="13325" grpId="0" bldLvl="0" animBg="1"/>
      <p:bldP spid="13341" grpId="0" bldLvl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90113"/>
          <p:cNvSpPr txBox="1"/>
          <p:nvPr/>
        </p:nvSpPr>
        <p:spPr>
          <a:xfrm>
            <a:off x="629841" y="872729"/>
            <a:ext cx="6210300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观察图中的全等三角形应怎样表示？</a:t>
            </a:r>
            <a:r>
              <a:rPr lang="zh-CN" altLang="en-US" sz="24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</a:p>
        </p:txBody>
      </p:sp>
      <p:graphicFrame>
        <p:nvGraphicFramePr>
          <p:cNvPr id="90116" name="对象 90115"/>
          <p:cNvGraphicFramePr>
            <a:graphicFrameLocks noChangeAspect="1"/>
          </p:cNvGraphicFramePr>
          <p:nvPr/>
        </p:nvGraphicFramePr>
        <p:xfrm>
          <a:off x="784623" y="1412081"/>
          <a:ext cx="5525690" cy="1772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3" imgW="7153275" imgH="2705100" progId="Paint.Picture">
                  <p:embed/>
                </p:oleObj>
              </mc:Choice>
              <mc:Fallback>
                <p:oleObj r:id="rId3" imgW="7153275" imgH="2705100" progId="Paint.Pictur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4623" y="1412081"/>
                        <a:ext cx="5525690" cy="177284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7" name="文本框 90116"/>
          <p:cNvSpPr txBox="1"/>
          <p:nvPr/>
        </p:nvSpPr>
        <p:spPr>
          <a:xfrm>
            <a:off x="784623" y="4030267"/>
            <a:ext cx="5849540" cy="99257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注：记全等三角形时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通常把表示对应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    顶点的字母写在对应的位置上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90115" name="文本框 90114"/>
          <p:cNvSpPr txBox="1"/>
          <p:nvPr/>
        </p:nvSpPr>
        <p:spPr>
          <a:xfrm>
            <a:off x="2147888" y="3365898"/>
            <a:ext cx="2797969" cy="4847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100">
                <a:latin typeface="Arial Black" panose="020B0A04020102020204" pitchFamily="34" charset="0"/>
                <a:ea typeface="黑体" panose="02010609060101010101" charset="-122"/>
              </a:rPr>
              <a:t>  </a:t>
            </a:r>
            <a:r>
              <a:rPr lang="zh-CN" altLang="en-US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△ 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ABC </a:t>
            </a:r>
            <a:r>
              <a:rPr lang="en-US" altLang="zh-CN" sz="2700" b="1" i="1">
                <a:latin typeface="Times New Roman" panose="02020603050405020304" pitchFamily="18" charset="0"/>
                <a:ea typeface="宋体" panose="02010600030101010101" pitchFamily="2" charset="-122"/>
              </a:rPr>
              <a:t>≌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△ DEF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/>
      <p:bldP spid="901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35794" y="347663"/>
            <a:ext cx="2769028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宋体" panose="02010600030101010101" pitchFamily="2" charset="-122"/>
                <a:sym typeface="+mn-ea"/>
              </a:rPr>
              <a:t>全等三角形的性质 </a:t>
            </a:r>
          </a:p>
        </p:txBody>
      </p:sp>
      <p:sp>
        <p:nvSpPr>
          <p:cNvPr id="16386" name="Text Box 3"/>
          <p:cNvSpPr txBox="1"/>
          <p:nvPr/>
        </p:nvSpPr>
        <p:spPr>
          <a:xfrm>
            <a:off x="338139" y="1044179"/>
            <a:ext cx="5812631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全等三角形的对应边相等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对应角相等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pic>
        <p:nvPicPr>
          <p:cNvPr id="91138" name="图片 91137" descr="026全等三角形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62438" y="1654970"/>
            <a:ext cx="4679156" cy="306109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1141" name="文本框 91140"/>
          <p:cNvSpPr txBox="1"/>
          <p:nvPr/>
        </p:nvSpPr>
        <p:spPr>
          <a:xfrm>
            <a:off x="338140" y="2459831"/>
            <a:ext cx="3857625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全等三角形的对应边相等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91142" name="文本框 91141"/>
          <p:cNvSpPr txBox="1"/>
          <p:nvPr/>
        </p:nvSpPr>
        <p:spPr>
          <a:xfrm>
            <a:off x="338140" y="3773091"/>
            <a:ext cx="3780235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全等三角形的对应角相等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91144" name="矩形 91143"/>
          <p:cNvSpPr/>
          <p:nvPr/>
        </p:nvSpPr>
        <p:spPr>
          <a:xfrm>
            <a:off x="338140" y="1515666"/>
            <a:ext cx="3068789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∵△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ABC≌ △A‘B’C‘ </a:t>
            </a:r>
          </a:p>
        </p:txBody>
      </p:sp>
      <p:sp>
        <p:nvSpPr>
          <p:cNvPr id="91145" name="矩形 91144"/>
          <p:cNvSpPr/>
          <p:nvPr/>
        </p:nvSpPr>
        <p:spPr>
          <a:xfrm>
            <a:off x="338138" y="1988344"/>
            <a:ext cx="4366067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∴ 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AB=A’B‘, BC=B’C‘, AC=A’C‘</a:t>
            </a:r>
          </a:p>
        </p:txBody>
      </p:sp>
      <p:sp>
        <p:nvSpPr>
          <p:cNvPr id="91146" name="矩形 91145"/>
          <p:cNvSpPr/>
          <p:nvPr/>
        </p:nvSpPr>
        <p:spPr>
          <a:xfrm>
            <a:off x="338138" y="2932511"/>
            <a:ext cx="3861506" cy="80791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∴ ∠ 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A= ∠ A’, ∠ B= ∠B‘ , </a:t>
            </a:r>
          </a:p>
          <a:p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   ∠ C= ∠C’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91141" grpId="0"/>
      <p:bldP spid="91142" grpId="0"/>
      <p:bldP spid="91144" grpId="0"/>
      <p:bldP spid="91145" grpId="0"/>
      <p:bldP spid="9114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全屏显示(16:9)</PresentationFormat>
  <Paragraphs>111</Paragraphs>
  <Slides>17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MS UI Gothic</vt:lpstr>
      <vt:lpstr>仿宋_GB2312</vt:lpstr>
      <vt:lpstr>黑体</vt:lpstr>
      <vt:lpstr>华文行楷</vt:lpstr>
      <vt:lpstr>楷体_GB2312</vt:lpstr>
      <vt:lpstr>宋体</vt:lpstr>
      <vt:lpstr>微软雅黑</vt:lpstr>
      <vt:lpstr>Arial</vt:lpstr>
      <vt:lpstr>Arial Black</vt:lpstr>
      <vt:lpstr>Calibri</vt:lpstr>
      <vt:lpstr>MS Outlook</vt:lpstr>
      <vt:lpstr>Times New Roman</vt:lpstr>
      <vt:lpstr>WWW.2PPT.COM
</vt:lpstr>
      <vt:lpstr>Bitmap Image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2020-02-02T10:55:00Z</dcterms:created>
  <dcterms:modified xsi:type="dcterms:W3CDTF">2023-01-16T16:26:07Z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5F33B2BB16074E3AAAC5BA3589840E68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