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448"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40" d="100"/>
          <a:sy n="140" d="100"/>
        </p:scale>
        <p:origin x="-804" y="-330"/>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D156E4A6-2C75-43A6-A73F-016AE631503C}"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81ACD53C-7EDE-4302-95EA-71F0478303E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1750B215-26D4-4019-9F92-AE10A452C110}"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C30C3F9E-23F0-444E-92B4-A28A4E44B332}"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771775" y="1889522"/>
            <a:ext cx="479702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cs typeface="Courier New" panose="02070309020205020404"/>
              </a:rPr>
              <a:t>Unit </a:t>
            </a:r>
            <a:r>
              <a:rPr lang="en-US" altLang="zh-CN" sz="3600" b="1" kern="100" dirty="0" smtClean="0">
                <a:latin typeface="Times New Roman" panose="02020603050405020304"/>
                <a:cs typeface="Courier New" panose="02070309020205020404"/>
              </a:rPr>
              <a:t>4</a:t>
            </a:r>
            <a:r>
              <a:rPr lang="en-US" altLang="zh-CN" sz="3600" kern="100" dirty="0">
                <a:latin typeface="Times New Roman" panose="02020603050405020304"/>
                <a:cs typeface="Times New Roman" panose="02020603050405020304"/>
              </a:rPr>
              <a:t> </a:t>
            </a:r>
            <a:r>
              <a:rPr lang="en-US" altLang="zh-CN" sz="3600" kern="100" dirty="0" smtClean="0">
                <a:latin typeface="Times New Roman" panose="02020603050405020304"/>
                <a:cs typeface="Times New Roman" panose="02020603050405020304"/>
              </a:rPr>
              <a:t> </a:t>
            </a:r>
            <a:r>
              <a:rPr lang="en-US" altLang="zh-CN" sz="3600" b="1" kern="100" dirty="0" smtClean="0">
                <a:latin typeface="Times New Roman" panose="02020603050405020304"/>
                <a:cs typeface="Courier New" panose="02070309020205020404"/>
              </a:rPr>
              <a:t>Amazing </a:t>
            </a:r>
            <a:r>
              <a:rPr lang="en-US" altLang="zh-CN" sz="3600" b="1" kern="100" dirty="0">
                <a:latin typeface="Times New Roman" panose="02020603050405020304"/>
                <a:cs typeface="Courier New" panose="02070309020205020404"/>
              </a:rPr>
              <a:t>art</a:t>
            </a:r>
            <a:endParaRPr lang="zh-CN" altLang="zh-CN" dirty="0">
              <a:latin typeface="宋体" panose="02010600030101010101" pitchFamily="2" charset="-122"/>
              <a:cs typeface="Courier New" panose="02070309020205020404" pitchFamily="49" charset="0"/>
            </a:endParaRPr>
          </a:p>
        </p:txBody>
      </p:sp>
      <p:sp>
        <p:nvSpPr>
          <p:cNvPr id="5" name="矩形 4"/>
          <p:cNvSpPr/>
          <p:nvPr/>
        </p:nvSpPr>
        <p:spPr>
          <a:xfrm>
            <a:off x="1263198" y="4515984"/>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361907" y="3219828"/>
            <a:ext cx="8498681"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a:latin typeface="宋体" panose="02010600030101010101" pitchFamily="2" charset="-122"/>
                <a:cs typeface="Times New Roman" panose="02020603050405020304"/>
              </a:rPr>
              <a:t>Ⅱ</a:t>
            </a:r>
            <a:r>
              <a:rPr lang="zh-CN"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Using language——</a:t>
            </a:r>
            <a:r>
              <a:rPr lang="zh-CN" altLang="zh-CN" sz="2400" kern="100" dirty="0">
                <a:latin typeface="Times New Roman" panose="02020603050405020304"/>
                <a:cs typeface="Times New Roman" panose="02020603050405020304"/>
              </a:rPr>
              <a:t>现在进行时的被动语态</a:t>
            </a:r>
            <a:endParaRPr lang="zh-CN" altLang="zh-CN" sz="900" kern="100" dirty="0">
              <a:latin typeface="宋体" panose="02010600030101010101" pitchFamily="2" charset="-122"/>
              <a:cs typeface="Courier New" panose="020703090202050204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862012"/>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a:t>
            </a:r>
            <a:r>
              <a:rPr lang="zh-CN" altLang="zh-CN" kern="100" dirty="0">
                <a:latin typeface="Times New Roman" panose="02020603050405020304"/>
                <a:cs typeface="Times New Roman" panose="02020603050405020304"/>
              </a:rPr>
              <a:t>与某些情态动词连用，表示对正在发生的动作的推测。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Jim </a:t>
            </a:r>
            <a:r>
              <a:rPr lang="en-US" altLang="zh-CN" b="1" kern="100" dirty="0">
                <a:latin typeface="Times New Roman" panose="02020603050405020304"/>
                <a:cs typeface="Courier New" panose="02070309020205020404"/>
              </a:rPr>
              <a:t>may be being interviewed</a:t>
            </a:r>
            <a:r>
              <a:rPr lang="en-US" altLang="zh-CN" kern="100" dirty="0">
                <a:latin typeface="Times New Roman" panose="02020603050405020304"/>
                <a:cs typeface="Courier New" panose="02070309020205020404"/>
              </a:rPr>
              <a:t> by the reporters at the very moment.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吉姆此刻可能正在被记者们采访。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—Do you know what Smith is doing?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is </a:t>
            </a:r>
            <a:r>
              <a:rPr lang="en-US" altLang="zh-CN" kern="100" dirty="0" err="1">
                <a:latin typeface="Times New Roman" panose="02020603050405020304"/>
                <a:cs typeface="Courier New" panose="02070309020205020404"/>
              </a:rPr>
              <a:t>ill.He</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may be being examined</a:t>
            </a:r>
            <a:r>
              <a:rPr lang="en-US" altLang="zh-CN" kern="100" dirty="0">
                <a:latin typeface="Times New Roman" panose="02020603050405020304"/>
                <a:cs typeface="Courier New" panose="02070309020205020404"/>
              </a:rPr>
              <a:t> by the doctor.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你知道史密斯正在做什么吗？</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他病了。他可能正在接受医生的检查。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5047" y="573882"/>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即学即练</a:t>
            </a:r>
            <a:r>
              <a:rPr lang="en-US" altLang="zh-CN" kern="100" dirty="0">
                <a:latin typeface="Times New Roman" panose="02020603050405020304"/>
                <a:cs typeface="Courier New" panose="02070309020205020404"/>
              </a:rPr>
              <a:t>1</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同义句转换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They are building a modern school in his hometown.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A modern school  ________________________ in his hometown.(</a:t>
            </a:r>
            <a:r>
              <a:rPr lang="zh-CN" altLang="zh-CN" kern="100" dirty="0">
                <a:latin typeface="Times New Roman" panose="02020603050405020304"/>
                <a:ea typeface="楷体_GB2312"/>
                <a:cs typeface="Times New Roman" panose="02020603050405020304"/>
              </a:rPr>
              <a:t>改为被动语态</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A modern school  ________________________ in his hometown.(</a:t>
            </a:r>
            <a:r>
              <a:rPr lang="zh-CN" altLang="zh-CN" kern="100" dirty="0">
                <a:latin typeface="Times New Roman" panose="02020603050405020304"/>
                <a:ea typeface="楷体_GB2312"/>
                <a:cs typeface="Times New Roman" panose="02020603050405020304"/>
              </a:rPr>
              <a:t>把</a:t>
            </a:r>
            <a:r>
              <a:rPr lang="en-US" altLang="zh-CN" kern="100" dirty="0">
                <a:latin typeface="宋体" panose="02010600030101010101" pitchFamily="2" charset="-122"/>
                <a:ea typeface="楷体_GB2312"/>
                <a:cs typeface="Times New Roman" panose="02020603050405020304"/>
              </a:rPr>
              <a:t>①</a:t>
            </a:r>
            <a:r>
              <a:rPr lang="zh-CN" altLang="zh-CN" kern="100" dirty="0">
                <a:latin typeface="Times New Roman" panose="02020603050405020304"/>
                <a:ea typeface="楷体_GB2312"/>
                <a:cs typeface="Times New Roman" panose="02020603050405020304"/>
              </a:rPr>
              <a:t>句改为否定句</a:t>
            </a:r>
            <a:r>
              <a:rPr lang="en-US" altLang="zh-CN" kern="100" dirty="0">
                <a:latin typeface="Times New Roman" panose="02020603050405020304"/>
                <a:ea typeface="楷体_GB2312"/>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 ____________ a modern school  ________________ in his hometown</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把</a:t>
            </a:r>
            <a:r>
              <a:rPr lang="en-US" altLang="zh-CN" kern="100" dirty="0">
                <a:latin typeface="宋体" panose="02010600030101010101" pitchFamily="2" charset="-122"/>
                <a:ea typeface="楷体_GB2312"/>
                <a:cs typeface="Times New Roman" panose="02020603050405020304"/>
              </a:rPr>
              <a:t>①</a:t>
            </a:r>
            <a:r>
              <a:rPr lang="zh-CN" altLang="zh-CN" kern="100" dirty="0">
                <a:latin typeface="Times New Roman" panose="02020603050405020304"/>
                <a:ea typeface="楷体_GB2312"/>
                <a:cs typeface="Times New Roman" panose="02020603050405020304"/>
              </a:rPr>
              <a:t>句改为一般疑问句</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Where  ____________ a modern school  ________________</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对</a:t>
            </a:r>
            <a:r>
              <a:rPr lang="en-US" altLang="zh-CN" kern="100" dirty="0">
                <a:latin typeface="宋体" panose="02010600030101010101" pitchFamily="2" charset="-122"/>
                <a:ea typeface="楷体_GB2312"/>
                <a:cs typeface="Times New Roman" panose="02020603050405020304"/>
              </a:rPr>
              <a:t>①</a:t>
            </a:r>
            <a:r>
              <a:rPr lang="zh-CN" altLang="zh-CN" kern="100" dirty="0">
                <a:latin typeface="Times New Roman" panose="02020603050405020304"/>
                <a:ea typeface="楷体_GB2312"/>
                <a:cs typeface="Times New Roman" panose="02020603050405020304"/>
              </a:rPr>
              <a:t>句就</a:t>
            </a:r>
            <a:r>
              <a:rPr lang="en-US" altLang="zh-CN" kern="100" dirty="0">
                <a:latin typeface="Times New Roman" panose="02020603050405020304"/>
                <a:ea typeface="楷体_GB2312"/>
                <a:cs typeface="Courier New" panose="02070309020205020404"/>
              </a:rPr>
              <a:t>in his hometown</a:t>
            </a:r>
            <a:r>
              <a:rPr lang="zh-CN" altLang="zh-CN" kern="100" dirty="0">
                <a:latin typeface="Times New Roman" panose="02020603050405020304"/>
                <a:ea typeface="楷体_GB2312"/>
                <a:cs typeface="Times New Roman" panose="02020603050405020304"/>
              </a:rPr>
              <a:t>进行提问</a:t>
            </a:r>
            <a:r>
              <a:rPr lang="en-US" altLang="zh-CN" kern="100" dirty="0">
                <a:latin typeface="Times New Roman" panose="02020603050405020304"/>
                <a:ea typeface="楷体_GB2312"/>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032523" y="1843088"/>
            <a:ext cx="13439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built</a:t>
            </a:r>
            <a:endParaRPr lang="zh-CN" altLang="en-US" dirty="0"/>
          </a:p>
        </p:txBody>
      </p:sp>
      <p:sp>
        <p:nvSpPr>
          <p:cNvPr id="7" name="矩形 6"/>
          <p:cNvSpPr/>
          <p:nvPr/>
        </p:nvSpPr>
        <p:spPr>
          <a:xfrm>
            <a:off x="2996804" y="2247901"/>
            <a:ext cx="159627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isn’t being built</a:t>
            </a:r>
            <a:endParaRPr lang="zh-CN" altLang="en-US" dirty="0"/>
          </a:p>
        </p:txBody>
      </p:sp>
      <p:sp>
        <p:nvSpPr>
          <p:cNvPr id="8" name="矩形 7"/>
          <p:cNvSpPr/>
          <p:nvPr/>
        </p:nvSpPr>
        <p:spPr>
          <a:xfrm>
            <a:off x="1169194" y="2652713"/>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a:t>
            </a:r>
            <a:endParaRPr lang="zh-CN" altLang="en-US" dirty="0"/>
          </a:p>
        </p:txBody>
      </p:sp>
      <p:sp>
        <p:nvSpPr>
          <p:cNvPr id="9" name="矩形 8"/>
          <p:cNvSpPr/>
          <p:nvPr/>
        </p:nvSpPr>
        <p:spPr>
          <a:xfrm>
            <a:off x="4251723" y="2664619"/>
            <a:ext cx="11323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built</a:t>
            </a:r>
            <a:endParaRPr lang="zh-CN" altLang="en-US" dirty="0"/>
          </a:p>
        </p:txBody>
      </p:sp>
      <p:sp>
        <p:nvSpPr>
          <p:cNvPr id="10" name="矩形 9"/>
          <p:cNvSpPr/>
          <p:nvPr/>
        </p:nvSpPr>
        <p:spPr>
          <a:xfrm>
            <a:off x="2060972" y="3462338"/>
            <a:ext cx="29238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a:t>
            </a:r>
            <a:endParaRPr lang="zh-CN" altLang="en-US" dirty="0"/>
          </a:p>
        </p:txBody>
      </p:sp>
      <p:sp>
        <p:nvSpPr>
          <p:cNvPr id="11" name="矩形 10"/>
          <p:cNvSpPr/>
          <p:nvPr/>
        </p:nvSpPr>
        <p:spPr>
          <a:xfrm>
            <a:off x="5350669" y="3474244"/>
            <a:ext cx="11323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built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96559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(1)stay</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love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have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want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belong to</a:t>
            </a:r>
            <a:r>
              <a:rPr lang="zh-CN" altLang="zh-CN" kern="100" dirty="0">
                <a:latin typeface="Times New Roman" panose="02020603050405020304"/>
                <a:ea typeface="楷体_GB2312"/>
                <a:cs typeface="Times New Roman" panose="02020603050405020304"/>
              </a:rPr>
              <a:t>等一般不用于现在进行时的被动语态。</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be</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under/in</a:t>
            </a:r>
            <a:r>
              <a:rPr lang="zh-CN" altLang="zh-CN" kern="100" dirty="0">
                <a:latin typeface="Times New Roman" panose="02020603050405020304"/>
                <a:ea typeface="楷体_GB2312"/>
                <a:cs typeface="Times New Roman" panose="02020603050405020304"/>
              </a:rPr>
              <a:t>等介词＋名词</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结构可用来表示现在进行时的被动语态的含义。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The telephone </a:t>
            </a:r>
            <a:r>
              <a:rPr lang="en-US" altLang="zh-CN" b="1" kern="100" dirty="0">
                <a:latin typeface="Times New Roman" panose="02020603050405020304"/>
                <a:ea typeface="楷体_GB2312"/>
                <a:cs typeface="Courier New" panose="02070309020205020404"/>
              </a:rPr>
              <a:t>is in use</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The telephone </a:t>
            </a:r>
            <a:r>
              <a:rPr lang="en-US" altLang="zh-CN" b="1" kern="100" dirty="0">
                <a:latin typeface="Times New Roman" panose="02020603050405020304"/>
                <a:ea typeface="楷体_GB2312"/>
                <a:cs typeface="Courier New" panose="02070309020205020404"/>
              </a:rPr>
              <a:t>is being used</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电话正在使用中。</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3381" y="740569"/>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即学即练</a:t>
            </a:r>
            <a:r>
              <a:rPr lang="en-US" altLang="zh-CN" kern="100" dirty="0">
                <a:latin typeface="Times New Roman" panose="02020603050405020304"/>
                <a:cs typeface="Courier New" panose="02070309020205020404"/>
              </a:rPr>
              <a:t>2</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补全句子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The little boy has made rapid progress recently and  _____________________ by his teachers.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那个小男孩最近进步很快，总是被他的老师表扬。</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The plan to explore the South Pole  ______________________ these days.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最近正在制订勘探南极的计划。</a:t>
            </a:r>
            <a:endParaRPr lang="zh-CN" altLang="zh-CN" sz="800" kern="100" dirty="0">
              <a:latin typeface="宋体" panose="02010600030101010101" pitchFamily="2" charset="-122"/>
              <a:cs typeface="Courier New" panose="02070309020205020404"/>
            </a:endParaRPr>
          </a:p>
        </p:txBody>
      </p:sp>
      <p:sp>
        <p:nvSpPr>
          <p:cNvPr id="6" name="矩形 5"/>
          <p:cNvSpPr/>
          <p:nvPr/>
        </p:nvSpPr>
        <p:spPr>
          <a:xfrm>
            <a:off x="5759054" y="1610917"/>
            <a:ext cx="228652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always being praised</a:t>
            </a:r>
            <a:endParaRPr lang="zh-CN" altLang="en-US" dirty="0"/>
          </a:p>
        </p:txBody>
      </p:sp>
      <p:sp>
        <p:nvSpPr>
          <p:cNvPr id="7" name="矩形 6"/>
          <p:cNvSpPr/>
          <p:nvPr/>
        </p:nvSpPr>
        <p:spPr>
          <a:xfrm>
            <a:off x="4491037" y="2802732"/>
            <a:ext cx="14209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made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1476" y="809625"/>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Because of bad scores</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Jimmy may  ________________________ by his father at the very moment.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由于成绩不好，吉米此刻可能正在被父亲批评。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The question about where is the factory going to be built  ___________________ now.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关于在哪儿建厂的问题现在正在被讨论。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⑤</a:t>
            </a:r>
            <a:r>
              <a:rPr lang="en-US" altLang="zh-CN" kern="100" dirty="0">
                <a:latin typeface="Times New Roman" panose="02020603050405020304"/>
                <a:ea typeface="楷体_GB2312"/>
                <a:cs typeface="Courier New" panose="02070309020205020404"/>
              </a:rPr>
              <a:t>A project about protecting the natural resources  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正在设计一个保护自然资源的项目。</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491037" y="789385"/>
            <a:ext cx="184409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 being criticized</a:t>
            </a:r>
            <a:endParaRPr lang="zh-CN" altLang="en-US" dirty="0"/>
          </a:p>
        </p:txBody>
      </p:sp>
      <p:sp>
        <p:nvSpPr>
          <p:cNvPr id="7" name="矩形 6"/>
          <p:cNvSpPr/>
          <p:nvPr/>
        </p:nvSpPr>
        <p:spPr>
          <a:xfrm>
            <a:off x="6204348" y="2097882"/>
            <a:ext cx="1788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discussed</a:t>
            </a:r>
            <a:endParaRPr lang="zh-CN" altLang="en-US" dirty="0"/>
          </a:p>
        </p:txBody>
      </p:sp>
      <p:sp>
        <p:nvSpPr>
          <p:cNvPr id="8" name="矩形 7"/>
          <p:cNvSpPr/>
          <p:nvPr/>
        </p:nvSpPr>
        <p:spPr>
          <a:xfrm>
            <a:off x="5787629" y="2874169"/>
            <a:ext cx="17415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designed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矩形 1"/>
          <p:cNvSpPr>
            <a:spLocks noChangeArrowheads="1"/>
          </p:cNvSpPr>
          <p:nvPr/>
        </p:nvSpPr>
        <p:spPr bwMode="auto">
          <a:xfrm>
            <a:off x="314325" y="54649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【思维导图】</a:t>
            </a:r>
            <a:endParaRPr lang="zh-CN" altLang="zh-CN">
              <a:latin typeface="宋体" panose="02010600030101010101" pitchFamily="2" charset="-122"/>
              <a:ea typeface="黑体" panose="02010609060101010101" pitchFamily="49" charset="-122"/>
            </a:endParaRPr>
          </a:p>
        </p:txBody>
      </p:sp>
      <p:pic>
        <p:nvPicPr>
          <p:cNvPr id="10242" name="Picture 3" descr="WY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282304" y="1112044"/>
            <a:ext cx="6293644" cy="332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750094" y="822723"/>
            <a:ext cx="779145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什么时候使用被动语态？</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22753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楷体_GB2312"/>
                <a:cs typeface="Courier New" panose="02070309020205020404"/>
              </a:rPr>
              <a:t>1.</a:t>
            </a:r>
            <a:r>
              <a:rPr lang="zh-CN" altLang="zh-CN" kern="100" dirty="0">
                <a:latin typeface="Times New Roman" panose="02020603050405020304"/>
                <a:ea typeface="楷体_GB2312"/>
                <a:cs typeface="Times New Roman" panose="02020603050405020304"/>
              </a:rPr>
              <a:t>当关注的是事情本身而不是动作的执行者，或者根本不知道动作的执行者。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a:t>
            </a:r>
            <a:r>
              <a:rPr lang="zh-CN" altLang="zh-CN" kern="100" dirty="0">
                <a:latin typeface="Times New Roman" panose="02020603050405020304"/>
                <a:ea typeface="楷体_GB2312"/>
                <a:cs typeface="Times New Roman" panose="02020603050405020304"/>
              </a:rPr>
              <a:t>强调的是动作的承受者。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3.</a:t>
            </a:r>
            <a:r>
              <a:rPr lang="zh-CN" altLang="zh-CN" kern="100" dirty="0">
                <a:latin typeface="Times New Roman" panose="02020603050405020304"/>
                <a:ea typeface="楷体_GB2312"/>
                <a:cs typeface="Times New Roman" panose="02020603050405020304"/>
              </a:rPr>
              <a:t>修辞的需要，为了使句子更加简练、匀称。</a:t>
            </a:r>
            <a:endParaRPr lang="zh-CN" altLang="zh-CN" kern="100" dirty="0">
              <a:latin typeface="宋体" panose="02010600030101010101" pitchFamily="2" charset="-122"/>
              <a:cs typeface="Courier New" panose="02070309020205020404"/>
            </a:endParaRPr>
          </a:p>
        </p:txBody>
      </p:sp>
      <p:pic>
        <p:nvPicPr>
          <p:cNvPr id="11267" name="Picture 2" descr="灯泡"/>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6706" y="822723"/>
            <a:ext cx="366713" cy="38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511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一、基本特征感悟</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【感悟用法】</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762125"/>
            <a:ext cx="85701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is reported that many a new house </a:t>
            </a:r>
            <a:r>
              <a:rPr lang="en-US" altLang="zh-CN" b="1" kern="100" dirty="0">
                <a:latin typeface="Times New Roman" panose="02020603050405020304"/>
                <a:cs typeface="Courier New" panose="02070309020205020404"/>
              </a:rPr>
              <a:t>is being built</a:t>
            </a:r>
            <a:r>
              <a:rPr lang="en-US" altLang="zh-CN" kern="100" dirty="0">
                <a:latin typeface="Times New Roman" panose="02020603050405020304"/>
                <a:cs typeface="Courier New" panose="02070309020205020404"/>
              </a:rPr>
              <a:t> at present in the disaster area.</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plan </a:t>
            </a:r>
            <a:r>
              <a:rPr lang="en-US" altLang="zh-CN" b="1" kern="100" dirty="0">
                <a:latin typeface="Times New Roman" panose="02020603050405020304"/>
                <a:cs typeface="Courier New" panose="02070309020205020404"/>
              </a:rPr>
              <a:t>is not being discussed</a:t>
            </a:r>
            <a:r>
              <a:rPr lang="en-US" altLang="zh-CN" kern="100" dirty="0">
                <a:latin typeface="Times New Roman" panose="02020603050405020304"/>
                <a:cs typeface="Courier New" panose="02070309020205020404"/>
              </a:rPr>
              <a:t> at the meeting now.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b="1" kern="100" dirty="0">
                <a:latin typeface="Times New Roman" panose="02020603050405020304"/>
                <a:cs typeface="Courier New" panose="02070309020205020404"/>
              </a:rPr>
              <a:t>Is</a:t>
            </a:r>
            <a:r>
              <a:rPr lang="en-US" altLang="zh-CN" kern="100" dirty="0">
                <a:latin typeface="Times New Roman" panose="02020603050405020304"/>
                <a:cs typeface="Courier New" panose="02070309020205020404"/>
              </a:rPr>
              <a:t> the house you bought last month </a:t>
            </a:r>
            <a:r>
              <a:rPr lang="en-US" altLang="zh-CN" b="1" kern="100" dirty="0">
                <a:latin typeface="Times New Roman" panose="02020603050405020304"/>
                <a:cs typeface="Courier New" panose="02070309020205020404"/>
              </a:rPr>
              <a:t>being decorated</a:t>
            </a:r>
            <a:r>
              <a:rPr lang="en-US" altLang="zh-CN" kern="100" dirty="0">
                <a:latin typeface="Times New Roman" panose="02020603050405020304"/>
                <a:cs typeface="Courier New" panose="02070309020205020404"/>
              </a:rPr>
              <a:t> now?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What </a:t>
            </a:r>
            <a:r>
              <a:rPr lang="en-US" altLang="zh-CN" b="1" kern="100" dirty="0">
                <a:latin typeface="Times New Roman" panose="02020603050405020304"/>
                <a:cs typeface="Courier New" panose="02070309020205020404"/>
              </a:rPr>
              <a:t>is being done</a:t>
            </a:r>
            <a:r>
              <a:rPr lang="en-US" altLang="zh-CN" kern="100" dirty="0">
                <a:latin typeface="Times New Roman" panose="02020603050405020304"/>
                <a:cs typeface="Courier New" panose="02070309020205020404"/>
              </a:rPr>
              <a:t> to the machine?</a:t>
            </a:r>
            <a:endParaRPr lang="zh-CN" altLang="zh-CN" kern="100" dirty="0">
              <a:latin typeface="宋体" panose="02010600030101010101" pitchFamily="2" charset="-122"/>
              <a:cs typeface="Courier New" panose="02070309020205020404"/>
            </a:endParaRPr>
          </a:p>
        </p:txBody>
      </p:sp>
      <p:pic>
        <p:nvPicPr>
          <p:cNvPr id="12291" name="Picture 4" descr="语法精讲"/>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58403"/>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【自我总结】</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以上例句中都用了</a:t>
            </a:r>
            <a:r>
              <a:rPr lang="en-US" altLang="zh-CN" kern="100" dirty="0">
                <a:latin typeface="Times New Roman" panose="02020603050405020304"/>
                <a:cs typeface="Courier New" panose="02070309020205020404"/>
              </a:rPr>
              <a:t>________________________________</a:t>
            </a:r>
            <a:r>
              <a:rPr lang="zh-CN" altLang="zh-CN" kern="100" dirty="0">
                <a:latin typeface="Times New Roman" panose="02020603050405020304"/>
                <a:cs typeface="Times New Roman" panose="02020603050405020304"/>
              </a:rPr>
              <a:t>，其谓语构成是：</a:t>
            </a:r>
            <a:r>
              <a:rPr lang="en-US" altLang="zh-CN" kern="100" dirty="0">
                <a:latin typeface="Times New Roman" panose="02020603050405020304"/>
                <a:cs typeface="Courier New" panose="02070309020205020404"/>
              </a:rPr>
              <a:t>________________________________</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以上例句中第</a:t>
            </a:r>
            <a:r>
              <a:rPr lang="en-US" altLang="zh-CN" kern="100" dirty="0">
                <a:latin typeface="宋体" panose="02010600030101010101" pitchFamily="2" charset="-122"/>
                <a:cs typeface="Times New Roman" panose="02020603050405020304"/>
              </a:rPr>
              <a:t>①</a:t>
            </a:r>
            <a:r>
              <a:rPr lang="zh-CN" altLang="zh-CN" kern="100" dirty="0">
                <a:latin typeface="Times New Roman" panose="02020603050405020304"/>
                <a:cs typeface="Times New Roman" panose="02020603050405020304"/>
              </a:rPr>
              <a:t>句是现在进行时被动语态的</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句式；第</a:t>
            </a:r>
            <a:r>
              <a:rPr lang="en-US" altLang="zh-CN" kern="100" dirty="0">
                <a:latin typeface="宋体" panose="02010600030101010101" pitchFamily="2" charset="-122"/>
                <a:cs typeface="Times New Roman" panose="02020603050405020304"/>
              </a:rPr>
              <a:t>②</a:t>
            </a:r>
            <a:r>
              <a:rPr lang="zh-CN" altLang="zh-CN" kern="100" dirty="0">
                <a:latin typeface="Times New Roman" panose="02020603050405020304"/>
                <a:cs typeface="Times New Roman" panose="02020603050405020304"/>
              </a:rPr>
              <a:t>句是</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句式；第</a:t>
            </a:r>
            <a:r>
              <a:rPr lang="en-US" altLang="zh-CN" kern="100" dirty="0">
                <a:latin typeface="宋体" panose="02010600030101010101" pitchFamily="2" charset="-122"/>
                <a:cs typeface="Times New Roman" panose="02020603050405020304"/>
              </a:rPr>
              <a:t>③</a:t>
            </a:r>
            <a:r>
              <a:rPr lang="zh-CN" altLang="zh-CN" kern="100" dirty="0">
                <a:latin typeface="Times New Roman" panose="02020603050405020304"/>
                <a:cs typeface="Times New Roman" panose="02020603050405020304"/>
              </a:rPr>
              <a:t>句是</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句式；第</a:t>
            </a:r>
            <a:r>
              <a:rPr lang="en-US" altLang="zh-CN" kern="100" dirty="0">
                <a:latin typeface="宋体" panose="02010600030101010101" pitchFamily="2" charset="-122"/>
                <a:cs typeface="Times New Roman" panose="02020603050405020304"/>
              </a:rPr>
              <a:t>④</a:t>
            </a:r>
            <a:r>
              <a:rPr lang="zh-CN" altLang="zh-CN" kern="100" dirty="0">
                <a:latin typeface="Times New Roman" panose="02020603050405020304"/>
                <a:cs typeface="Times New Roman" panose="02020603050405020304"/>
              </a:rPr>
              <a:t>句是</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句式。</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3518297" y="882254"/>
            <a:ext cx="244682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现在进行时的被动语态</a:t>
            </a:r>
            <a:endParaRPr lang="zh-CN" altLang="en-US" dirty="0"/>
          </a:p>
        </p:txBody>
      </p:sp>
      <p:sp>
        <p:nvSpPr>
          <p:cNvPr id="6" name="矩形 5"/>
          <p:cNvSpPr/>
          <p:nvPr/>
        </p:nvSpPr>
        <p:spPr>
          <a:xfrm>
            <a:off x="1493044" y="1334692"/>
            <a:ext cx="17799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rPr>
              <a:t>being</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rPr>
              <a:t>done</a:t>
            </a:r>
            <a:endParaRPr lang="zh-CN" altLang="en-US" dirty="0"/>
          </a:p>
        </p:txBody>
      </p:sp>
      <p:sp>
        <p:nvSpPr>
          <p:cNvPr id="7" name="矩形 6"/>
          <p:cNvSpPr/>
          <p:nvPr/>
        </p:nvSpPr>
        <p:spPr>
          <a:xfrm>
            <a:off x="5997178" y="1739504"/>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肯定</a:t>
            </a:r>
            <a:endParaRPr lang="zh-CN" altLang="en-US" dirty="0"/>
          </a:p>
        </p:txBody>
      </p:sp>
      <p:sp>
        <p:nvSpPr>
          <p:cNvPr id="8" name="矩形 7"/>
          <p:cNvSpPr/>
          <p:nvPr/>
        </p:nvSpPr>
        <p:spPr>
          <a:xfrm>
            <a:off x="845344" y="214431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否定</a:t>
            </a:r>
            <a:endParaRPr lang="zh-CN" altLang="en-US" dirty="0"/>
          </a:p>
        </p:txBody>
      </p:sp>
      <p:sp>
        <p:nvSpPr>
          <p:cNvPr id="9" name="矩形 8"/>
          <p:cNvSpPr/>
          <p:nvPr/>
        </p:nvSpPr>
        <p:spPr>
          <a:xfrm>
            <a:off x="3752851" y="2166938"/>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一般疑问</a:t>
            </a:r>
            <a:endParaRPr lang="zh-CN" altLang="en-US" dirty="0"/>
          </a:p>
        </p:txBody>
      </p:sp>
      <p:sp>
        <p:nvSpPr>
          <p:cNvPr id="10" name="矩形 9"/>
          <p:cNvSpPr/>
          <p:nvPr/>
        </p:nvSpPr>
        <p:spPr>
          <a:xfrm>
            <a:off x="6681788" y="2166938"/>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特殊疑问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二、主要用法精讲</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1</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含义</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59581" y="1319213"/>
            <a:ext cx="823555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现在进行时的被动语态表示现在或现阶段正在进行或发生的被动动作，强调主语是动作的承受者。</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结构</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70348"/>
            <a:ext cx="8317706" cy="39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肯定式：主语＋</a:t>
            </a:r>
            <a:r>
              <a:rPr lang="en-US" altLang="zh-CN" kern="100" dirty="0">
                <a:latin typeface="Times New Roman" panose="02020603050405020304"/>
                <a:cs typeface="Courier New" panose="02070309020205020404"/>
              </a:rPr>
              <a:t>am/is/are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being done </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Some trees </a:t>
            </a:r>
            <a:r>
              <a:rPr lang="en-US" altLang="zh-CN" b="1" kern="100" dirty="0">
                <a:latin typeface="Times New Roman" panose="02020603050405020304"/>
                <a:cs typeface="Courier New" panose="02070309020205020404"/>
              </a:rPr>
              <a:t>are being cut down</a:t>
            </a:r>
            <a:r>
              <a:rPr lang="en-US" altLang="zh-CN" kern="100" dirty="0">
                <a:latin typeface="Times New Roman" panose="02020603050405020304"/>
                <a:cs typeface="Courier New" panose="02070309020205020404"/>
              </a:rPr>
              <a:t> in the park.</a:t>
            </a:r>
            <a:r>
              <a:rPr lang="zh-CN" altLang="zh-CN" kern="100" dirty="0">
                <a:latin typeface="Times New Roman" panose="02020603050405020304"/>
                <a:cs typeface="Times New Roman" panose="02020603050405020304"/>
              </a:rPr>
              <a:t>公园里的一些树木正在被砍倒。</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否定式：主语＋</a:t>
            </a:r>
            <a:r>
              <a:rPr lang="en-US" altLang="zh-CN" kern="100" dirty="0">
                <a:latin typeface="Times New Roman" panose="02020603050405020304"/>
                <a:cs typeface="Courier New" panose="02070309020205020404"/>
              </a:rPr>
              <a:t>am/is/are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not being done </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It is reported that the water in the lake </a:t>
            </a:r>
            <a:r>
              <a:rPr lang="en-US" altLang="zh-CN" b="1" kern="100" dirty="0">
                <a:latin typeface="Times New Roman" panose="02020603050405020304"/>
                <a:cs typeface="Courier New" panose="02070309020205020404"/>
              </a:rPr>
              <a:t>is not being protected</a:t>
            </a:r>
            <a:r>
              <a:rPr lang="en-US" altLang="zh-CN" kern="100" dirty="0">
                <a:latin typeface="Times New Roman" panose="02020603050405020304"/>
                <a:cs typeface="Courier New" panose="02070309020205020404"/>
              </a:rPr>
              <a:t> now.</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据报道，这个湖里的水现在没有得到保护。</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一般疑问式：</a:t>
            </a:r>
            <a:r>
              <a:rPr lang="en-US" altLang="zh-CN" kern="100" dirty="0">
                <a:latin typeface="Times New Roman" panose="02020603050405020304"/>
                <a:cs typeface="Courier New" panose="02070309020205020404"/>
              </a:rPr>
              <a:t>Am/Is/Are (not)</a:t>
            </a:r>
            <a:r>
              <a:rPr lang="zh-CN" altLang="zh-CN" kern="100" dirty="0">
                <a:latin typeface="Times New Roman" panose="02020603050405020304"/>
                <a:cs typeface="Times New Roman" panose="02020603050405020304"/>
              </a:rPr>
              <a:t>＋主语＋</a:t>
            </a:r>
            <a:r>
              <a:rPr lang="en-US" altLang="zh-CN" kern="100" dirty="0">
                <a:latin typeface="Times New Roman" panose="02020603050405020304"/>
                <a:cs typeface="Courier New" panose="02070309020205020404"/>
              </a:rPr>
              <a:t>being done</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b="1" kern="100" dirty="0">
                <a:latin typeface="Times New Roman" panose="02020603050405020304"/>
                <a:cs typeface="Courier New" panose="02070309020205020404"/>
              </a:rPr>
              <a:t>Are</a:t>
            </a:r>
            <a:r>
              <a:rPr lang="en-US" altLang="zh-CN" kern="100" dirty="0">
                <a:latin typeface="Times New Roman" panose="02020603050405020304"/>
                <a:cs typeface="Courier New" panose="02070309020205020404"/>
              </a:rPr>
              <a:t> the babies </a:t>
            </a:r>
            <a:r>
              <a:rPr lang="en-US" altLang="zh-CN" b="1" kern="100" dirty="0">
                <a:latin typeface="Times New Roman" panose="02020603050405020304"/>
                <a:cs typeface="Courier New" panose="02070309020205020404"/>
              </a:rPr>
              <a:t>being taken care of</a:t>
            </a:r>
            <a:r>
              <a:rPr lang="en-US" altLang="zh-CN" kern="100" dirty="0">
                <a:latin typeface="Times New Roman" panose="02020603050405020304"/>
                <a:cs typeface="Courier New" panose="02070309020205020404"/>
              </a:rPr>
              <a:t> by this nurse? </a:t>
            </a:r>
            <a:r>
              <a:rPr lang="zh-CN" altLang="zh-CN" kern="100" dirty="0">
                <a:latin typeface="Times New Roman" panose="02020603050405020304"/>
                <a:cs typeface="Times New Roman" panose="02020603050405020304"/>
              </a:rPr>
              <a:t>这些婴儿正由这个护士照看吗？</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(4)</a:t>
            </a:r>
            <a:r>
              <a:rPr lang="zh-CN" altLang="zh-CN" kern="100" dirty="0">
                <a:latin typeface="Times New Roman" panose="02020603050405020304"/>
                <a:cs typeface="Times New Roman" panose="02020603050405020304"/>
              </a:rPr>
              <a:t>特殊疑问式：特殊疑问词＋</a:t>
            </a:r>
            <a:r>
              <a:rPr lang="en-US" altLang="zh-CN" kern="100" dirty="0">
                <a:latin typeface="Times New Roman" panose="02020603050405020304"/>
                <a:cs typeface="Courier New" panose="02070309020205020404"/>
              </a:rPr>
              <a:t>am/is/are (not)</a:t>
            </a:r>
            <a:r>
              <a:rPr lang="zh-CN" altLang="zh-CN" kern="100" dirty="0">
                <a:latin typeface="Times New Roman" panose="02020603050405020304"/>
                <a:cs typeface="Times New Roman" panose="02020603050405020304"/>
              </a:rPr>
              <a:t>＋主语＋</a:t>
            </a:r>
            <a:r>
              <a:rPr lang="en-US" altLang="zh-CN" kern="100" dirty="0">
                <a:latin typeface="Times New Roman" panose="02020603050405020304"/>
                <a:cs typeface="Courier New" panose="02070309020205020404"/>
              </a:rPr>
              <a:t>being done</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Who </a:t>
            </a:r>
            <a:r>
              <a:rPr lang="en-US" altLang="zh-CN" b="1" kern="100" dirty="0">
                <a:latin typeface="Times New Roman" panose="02020603050405020304"/>
                <a:cs typeface="Courier New" panose="02070309020205020404"/>
              </a:rPr>
              <a:t>is being trained</a:t>
            </a:r>
            <a:r>
              <a:rPr lang="en-US" altLang="zh-CN" kern="100" dirty="0">
                <a:latin typeface="Times New Roman" panose="02020603050405020304"/>
                <a:cs typeface="Courier New" panose="02070309020205020404"/>
              </a:rPr>
              <a:t> for the coming English speech contest?</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为了即将举行的英语演讲比赛，谁正接受训练？</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3</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具体用法</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70298" y="870348"/>
            <a:ext cx="823674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表示说话时正在进行的被动动作。句中常用</a:t>
            </a:r>
            <a:r>
              <a:rPr lang="en-US" altLang="zh-CN" kern="100" dirty="0">
                <a:latin typeface="Times New Roman" panose="02020603050405020304"/>
                <a:cs typeface="Courier New" panose="02070309020205020404"/>
              </a:rPr>
              <a:t>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the moment</a:t>
            </a:r>
            <a:r>
              <a:rPr lang="zh-CN" altLang="zh-CN" kern="100" dirty="0">
                <a:latin typeface="Times New Roman" panose="02020603050405020304"/>
                <a:cs typeface="Times New Roman" panose="02020603050405020304"/>
              </a:rPr>
              <a:t>等时间状语。</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My younger sister </a:t>
            </a:r>
            <a:r>
              <a:rPr lang="en-US" altLang="zh-CN" b="1" kern="100" dirty="0">
                <a:latin typeface="Times New Roman" panose="02020603050405020304"/>
                <a:cs typeface="Courier New" panose="02070309020205020404"/>
              </a:rPr>
              <a:t>is now being interviewed</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我妹妹现在正在接受采访。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is</a:t>
            </a:r>
            <a:r>
              <a:rPr lang="en-US" altLang="zh-CN" kern="100" dirty="0">
                <a:latin typeface="Times New Roman" panose="02020603050405020304"/>
                <a:cs typeface="Courier New" panose="02070309020205020404"/>
              </a:rPr>
              <a:t> now </a:t>
            </a:r>
            <a:r>
              <a:rPr lang="en-US" altLang="zh-CN" b="1" kern="100" dirty="0">
                <a:latin typeface="Times New Roman" panose="02020603050405020304"/>
                <a:cs typeface="Courier New" panose="02070309020205020404"/>
              </a:rPr>
              <a:t>being treated</a:t>
            </a:r>
            <a:r>
              <a:rPr lang="en-US" altLang="zh-CN" kern="100" dirty="0">
                <a:latin typeface="Times New Roman" panose="02020603050405020304"/>
                <a:cs typeface="Courier New" panose="02070309020205020404"/>
              </a:rPr>
              <a:t> in China.</a:t>
            </a:r>
            <a:r>
              <a:rPr lang="zh-CN" altLang="zh-CN" kern="100" dirty="0">
                <a:latin typeface="Times New Roman" panose="02020603050405020304"/>
                <a:cs typeface="Times New Roman" panose="02020603050405020304"/>
              </a:rPr>
              <a:t>现在，他正在中国接受治疗。</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表示现阶段正在进行的被动动作</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说话时不一定在进行</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These animals </a:t>
            </a:r>
            <a:r>
              <a:rPr lang="en-US" altLang="zh-CN" b="1" kern="100" dirty="0">
                <a:latin typeface="Times New Roman" panose="02020603050405020304"/>
                <a:cs typeface="Courier New" panose="02070309020205020404"/>
              </a:rPr>
              <a:t>are being hunted</a:t>
            </a:r>
            <a:r>
              <a:rPr lang="en-US" altLang="zh-CN" kern="100" dirty="0">
                <a:latin typeface="Times New Roman" panose="02020603050405020304"/>
                <a:cs typeface="Courier New" panose="02070309020205020404"/>
              </a:rPr>
              <a:t> at such a speed that they will disappear soon.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这些动物正以如此速度被捕杀，它们很快就会消失。</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Preparations </a:t>
            </a:r>
            <a:r>
              <a:rPr lang="en-US" altLang="zh-CN" b="1" kern="100" dirty="0">
                <a:latin typeface="Times New Roman" panose="02020603050405020304"/>
                <a:cs typeface="Courier New" panose="02070309020205020404"/>
              </a:rPr>
              <a:t>are being made</a:t>
            </a:r>
            <a:r>
              <a:rPr lang="en-US" altLang="zh-CN" kern="100" dirty="0">
                <a:latin typeface="Times New Roman" panose="02020603050405020304"/>
                <a:cs typeface="Courier New" panose="02070309020205020404"/>
              </a:rPr>
              <a:t> for the 2022 Winter Olympic Games in Beijing.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北京正在为</a:t>
            </a:r>
            <a:r>
              <a:rPr lang="en-US" altLang="zh-CN" kern="100" dirty="0">
                <a:latin typeface="Times New Roman" panose="02020603050405020304"/>
                <a:cs typeface="Courier New" panose="02070309020205020404"/>
              </a:rPr>
              <a:t>2022</a:t>
            </a:r>
            <a:r>
              <a:rPr lang="zh-CN" altLang="zh-CN" kern="100" dirty="0">
                <a:latin typeface="Times New Roman" panose="02020603050405020304"/>
                <a:cs typeface="Times New Roman" panose="02020603050405020304"/>
              </a:rPr>
              <a:t>年冬季奥运会做准备。</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5763" y="991792"/>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表示一种习惯的被动行为，常与</a:t>
            </a:r>
            <a:r>
              <a:rPr lang="en-US" altLang="zh-CN" kern="100" dirty="0">
                <a:latin typeface="Times New Roman" panose="02020603050405020304"/>
                <a:cs typeface="Courier New" panose="02070309020205020404"/>
              </a:rPr>
              <a:t>always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constantly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often</a:t>
            </a:r>
            <a:r>
              <a:rPr lang="zh-CN" altLang="zh-CN" kern="100" dirty="0">
                <a:latin typeface="Times New Roman" panose="02020603050405020304"/>
                <a:cs typeface="Times New Roman" panose="02020603050405020304"/>
              </a:rPr>
              <a:t>等词连用，表示有赞赏、羡慕、讨厌等感情色彩。</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feel very surprised that the window of our classroom </a:t>
            </a:r>
            <a:r>
              <a:rPr lang="en-US" altLang="zh-CN" b="1" kern="100" dirty="0">
                <a:latin typeface="Times New Roman" panose="02020603050405020304"/>
                <a:cs typeface="Courier New" panose="02070309020205020404"/>
              </a:rPr>
              <a:t>is often being broken</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我感到非常吃惊的是我们教室的那扇窗户经常被打破。</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Tom </a:t>
            </a:r>
            <a:r>
              <a:rPr lang="en-US" altLang="zh-CN" b="1" kern="100" dirty="0">
                <a:latin typeface="Times New Roman" panose="02020603050405020304"/>
                <a:cs typeface="Courier New" panose="02070309020205020404"/>
              </a:rPr>
              <a:t>is always being praised</a:t>
            </a:r>
            <a:r>
              <a:rPr lang="en-US" altLang="zh-CN" kern="100" dirty="0">
                <a:latin typeface="Times New Roman" panose="02020603050405020304"/>
                <a:cs typeface="Courier New" panose="02070309020205020404"/>
              </a:rPr>
              <a:t> by the teacher.</a:t>
            </a:r>
            <a:r>
              <a:rPr lang="zh-CN" altLang="zh-CN" kern="100" dirty="0">
                <a:latin typeface="Times New Roman" panose="02020603050405020304"/>
                <a:cs typeface="Times New Roman" panose="02020603050405020304"/>
              </a:rPr>
              <a:t>汤姆总是被老师表扬。</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全屏显示(16:9)</PresentationFormat>
  <Paragraphs>93</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黑体</vt:lpstr>
      <vt:lpstr>华文中宋</vt:lpstr>
      <vt:lpstr>楷体_GB2312</vt:lpstr>
      <vt:lpstr>宋体</vt:lpstr>
      <vt:lpstr>微软雅黑</vt:lpstr>
      <vt:lpstr>Arial</vt:lpstr>
      <vt:lpstr>Calibri</vt:lpstr>
      <vt:lpstr>Calibri Light</vt:lpstr>
      <vt:lpstr>Courier New</vt:lpstr>
      <vt:lpstr>Impact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2023-01-16T16:26:17Z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14D6DCF13A0F4376B431FE4AB4440F4F</vt:lpwstr>
  </property>
  <property fmtid="{A09F084E-AD41-489F-8076-AA5BE3082BCA}" pid="100">
    <vt:ui4>5</vt:ui4>
  </property>
  <property fmtid="{64440492-4C8B-11D1-8B70-080036B11A03}" pid="11">
    <vt:lpwstr>www.2ppt.com-爱PPT提供资源下载</vt:lpwstr>
  </property>
</Properties>
</file>