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17C46-3A34-4B0A-81A7-D0FE9CB7427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8083-36FE-46DD-AD89-5D15884882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BAC63-155A-422A-98D0-A3528F6630B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720623"/>
            <a:ext cx="6063164" cy="99441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5" y="1823145"/>
            <a:ext cx="4785293" cy="61722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91526BD-1143-4AE4-9EC7-E53C84D16B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933C418-AA57-4C8E-8180-3D7CBD521C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25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U4L2_1.sw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403648" y="2139702"/>
            <a:ext cx="6333104" cy="580184"/>
          </a:xfrm>
        </p:spPr>
        <p:txBody>
          <a:bodyPr/>
          <a:lstStyle/>
          <a:p>
            <a:r>
              <a:rPr lang="en-US" altLang="zh-CN" sz="4400" b="1" dirty="0"/>
              <a:t>Is there a gym </a:t>
            </a:r>
            <a:r>
              <a:rPr lang="en-US" altLang="zh-CN" sz="4400" b="1" dirty="0" smtClean="0"/>
              <a:t>around?</a:t>
            </a:r>
            <a:endParaRPr lang="zh-CN" altLang="en-US" sz="4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3568" y="699542"/>
            <a:ext cx="7545579" cy="994410"/>
          </a:xfrm>
        </p:spPr>
        <p:txBody>
          <a:bodyPr/>
          <a:lstStyle/>
          <a:p>
            <a:r>
              <a:rPr lang="en-US" sz="3600" dirty="0" smtClean="0"/>
              <a:t>Unit 4  Neighbourhood</a:t>
            </a:r>
            <a:endParaRPr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0" y="408391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ChangeArrowheads="1"/>
          </p:cNvSpPr>
          <p:nvPr/>
        </p:nvSpPr>
        <p:spPr bwMode="auto">
          <a:xfrm flipH="1" flipV="1">
            <a:off x="528639" y="3146822"/>
            <a:ext cx="6345237" cy="647700"/>
          </a:xfrm>
          <a:prstGeom prst="wedgeEllipseCallout">
            <a:avLst>
              <a:gd name="adj1" fmla="val -65231"/>
              <a:gd name="adj2" fmla="val -547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b="1">
              <a:latin typeface="+mn-lt"/>
            </a:endParaRPr>
          </a:p>
        </p:txBody>
      </p:sp>
      <p:sp>
        <p:nvSpPr>
          <p:cNvPr id="11267" name="AutoShape 7"/>
          <p:cNvSpPr>
            <a:spLocks noChangeArrowheads="1"/>
          </p:cNvSpPr>
          <p:nvPr/>
        </p:nvSpPr>
        <p:spPr bwMode="auto">
          <a:xfrm flipH="1" flipV="1">
            <a:off x="2116138" y="921544"/>
            <a:ext cx="7067550" cy="721519"/>
          </a:xfrm>
          <a:prstGeom prst="wedgeEllipseCallout">
            <a:avLst>
              <a:gd name="adj1" fmla="val 58662"/>
              <a:gd name="adj2" fmla="val 5432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2192339" y="1085850"/>
            <a:ext cx="61958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What are the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altLang="zh-CN" sz="2800" b="1" dirty="0">
                <a:latin typeface="+mn-lt"/>
              </a:rPr>
              <a:t>e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 doing in the garden?</a:t>
            </a:r>
            <a:endParaRPr lang="zh-CN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365" name="文本框 4"/>
          <p:cNvSpPr txBox="1">
            <a:spLocks noChangeArrowheads="1"/>
          </p:cNvSpPr>
          <p:nvPr/>
        </p:nvSpPr>
        <p:spPr bwMode="auto">
          <a:xfrm>
            <a:off x="833438" y="3251598"/>
            <a:ext cx="55825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They’re playing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Chinese ch</a:t>
            </a:r>
            <a:r>
              <a:rPr lang="en-US" altLang="zh-CN" sz="3200" b="1" dirty="0">
                <a:latin typeface="+mn-lt"/>
              </a:rPr>
              <a:t>e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ss.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70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05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16764" y="3009900"/>
            <a:ext cx="2066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5138738" y="3786188"/>
            <a:ext cx="13255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zh-CN" sz="3200" b="1">
                <a:latin typeface="+mn-lt"/>
              </a:rPr>
              <a:t>e</a:t>
            </a:r>
            <a:r>
              <a:rPr lang="en-US" altLang="zh-CN" sz="3200" b="1">
                <a:solidFill>
                  <a:srgbClr val="FF0000"/>
                </a:solidFill>
                <a:latin typeface="+mn-lt"/>
              </a:rPr>
              <a:t>d</a:t>
            </a:r>
          </a:p>
        </p:txBody>
      </p:sp>
      <p:sp>
        <p:nvSpPr>
          <p:cNvPr id="15369" name="Text Box 5"/>
          <p:cNvSpPr txBox="1">
            <a:spLocks noChangeArrowheads="1"/>
          </p:cNvSpPr>
          <p:nvPr/>
        </p:nvSpPr>
        <p:spPr bwMode="auto">
          <a:xfrm>
            <a:off x="5138738" y="4098131"/>
            <a:ext cx="13255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+mn-lt"/>
              </a:rPr>
              <a:t>g</a:t>
            </a:r>
            <a:r>
              <a:rPr lang="en-US" altLang="zh-CN" sz="3200" b="1">
                <a:latin typeface="+mn-lt"/>
              </a:rPr>
              <a:t>e</a:t>
            </a:r>
            <a:r>
              <a:rPr lang="en-US" altLang="zh-CN" sz="3200" b="1">
                <a:solidFill>
                  <a:srgbClr val="FF0000"/>
                </a:solidFill>
                <a:latin typeface="+mn-lt"/>
              </a:rPr>
              <a:t>t</a:t>
            </a:r>
          </a:p>
        </p:txBody>
      </p:sp>
      <p:sp>
        <p:nvSpPr>
          <p:cNvPr id="15370" name="Text Box 5"/>
          <p:cNvSpPr txBox="1">
            <a:spLocks noChangeArrowheads="1"/>
          </p:cNvSpPr>
          <p:nvPr/>
        </p:nvSpPr>
        <p:spPr bwMode="auto">
          <a:xfrm>
            <a:off x="5049839" y="4435079"/>
            <a:ext cx="13239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+mn-lt"/>
              </a:rPr>
              <a:t>m</a:t>
            </a:r>
            <a:r>
              <a:rPr lang="en-US" altLang="zh-CN" sz="3200" b="1">
                <a:latin typeface="+mn-lt"/>
              </a:rPr>
              <a:t>e</a:t>
            </a:r>
            <a:r>
              <a:rPr lang="en-US" altLang="zh-CN" sz="3200" b="1">
                <a:solidFill>
                  <a:srgbClr val="FF0000"/>
                </a:solidFill>
                <a:latin typeface="+mn-lt"/>
              </a:rPr>
              <a:t>n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  <p:bldP spid="15368" grpId="0" autoUpdateAnimBg="0"/>
      <p:bldP spid="15369" grpId="0" autoUpdateAnimBg="0"/>
      <p:bldP spid="153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docn_20120222060158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280160"/>
            <a:ext cx="3962400" cy="182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3602230_121445058256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1143000"/>
            <a:ext cx="3962400" cy="19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867400" y="3359944"/>
            <a:ext cx="15240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66"/>
                </a:solidFill>
                <a:latin typeface="+mn-lt"/>
              </a:rPr>
              <a:t>chess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4988" y="3195638"/>
            <a:ext cx="373221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66"/>
                </a:solidFill>
                <a:latin typeface="+mn-lt"/>
              </a:rPr>
              <a:t>Chinese chess</a:t>
            </a:r>
          </a:p>
        </p:txBody>
      </p:sp>
      <p:sp>
        <p:nvSpPr>
          <p:cNvPr id="16390" name="WordArt 10"/>
          <p:cNvSpPr>
            <a:spLocks noChangeArrowheads="1" noChangeShapeType="1" noTextEdit="1"/>
          </p:cNvSpPr>
          <p:nvPr/>
        </p:nvSpPr>
        <p:spPr bwMode="auto">
          <a:xfrm rot="-327689">
            <a:off x="1828801" y="1702594"/>
            <a:ext cx="5637213" cy="71080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FF0066"/>
                    </a:gs>
                  </a:gsLst>
                  <a:lin ang="5040000" scaled="1"/>
                </a:gradFill>
                <a:effectLst>
                  <a:outerShdw dist="35921" dir="2700000" sy="50000" rotWithShape="0">
                    <a:srgbClr val="875B0D">
                      <a:alpha val="67000"/>
                    </a:srgbClr>
                  </a:outerShdw>
                </a:effectLst>
                <a:latin typeface="+mn-lt"/>
                <a:cs typeface="Times New Roman" panose="02020603050405020304"/>
              </a:rPr>
              <a:t>different</a:t>
            </a:r>
            <a:endParaRPr lang="zh-CN" altLang="en-US" sz="3600" b="1" kern="10">
              <a:ln w="12700">
                <a:solidFill>
                  <a:srgbClr val="B2B2B2"/>
                </a:solidFill>
                <a:round/>
              </a:ln>
              <a:gradFill rotWithShape="1">
                <a:gsLst>
                  <a:gs pos="0">
                    <a:srgbClr val="CC0000"/>
                  </a:gs>
                  <a:gs pos="100000">
                    <a:srgbClr val="FF0066"/>
                  </a:gs>
                </a:gsLst>
                <a:lin ang="5040000" scaled="1"/>
              </a:gradFill>
              <a:effectLst>
                <a:outerShdw dist="35921" dir="2700000" sy="50000" rotWithShape="0">
                  <a:srgbClr val="875B0D">
                    <a:alpha val="67000"/>
                  </a:srgbClr>
                </a:outerShdw>
              </a:effectLst>
              <a:latin typeface="+mn-lt"/>
              <a:cs typeface="Times New Roman" panose="02020603050405020304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autoUpdateAnimBg="0"/>
      <p:bldP spid="163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3876" y="3183732"/>
            <a:ext cx="2270125" cy="19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7"/>
          <p:cNvSpPr>
            <a:spLocks noChangeArrowheads="1"/>
          </p:cNvSpPr>
          <p:nvPr/>
        </p:nvSpPr>
        <p:spPr bwMode="auto">
          <a:xfrm flipH="1" flipV="1">
            <a:off x="3068638" y="3183731"/>
            <a:ext cx="3535362" cy="615554"/>
          </a:xfrm>
          <a:prstGeom prst="wedgeEllipseCallout">
            <a:avLst>
              <a:gd name="adj1" fmla="val -79486"/>
              <a:gd name="adj2" fmla="val -659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pic>
        <p:nvPicPr>
          <p:cNvPr id="13316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081213" cy="204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7"/>
          <p:cNvSpPr>
            <a:spLocks noChangeArrowheads="1"/>
          </p:cNvSpPr>
          <p:nvPr/>
        </p:nvSpPr>
        <p:spPr bwMode="auto">
          <a:xfrm flipH="1" flipV="1">
            <a:off x="1968500" y="434579"/>
            <a:ext cx="7372350" cy="789384"/>
          </a:xfrm>
          <a:prstGeom prst="wedgeEllipseCallout">
            <a:avLst>
              <a:gd name="adj1" fmla="val 52898"/>
              <a:gd name="adj2" fmla="val 437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1784351" y="366712"/>
            <a:ext cx="7350125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+mn-lt"/>
              </a:rPr>
              <a:t> Chinese chess is </a:t>
            </a:r>
            <a:r>
              <a:rPr lang="en-US" altLang="zh-CN" sz="3200" b="1">
                <a:solidFill>
                  <a:srgbClr val="FF0000"/>
                </a:solidFill>
                <a:latin typeface="+mn-lt"/>
              </a:rPr>
              <a:t>different</a:t>
            </a:r>
            <a:r>
              <a:rPr lang="en-US" altLang="zh-CN" sz="3200" b="1">
                <a:solidFill>
                  <a:srgbClr val="0000FF"/>
                </a:solidFill>
                <a:latin typeface="+mn-lt"/>
              </a:rPr>
              <a:t> from our chess.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3902076" y="3274219"/>
            <a:ext cx="205376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+mn-lt"/>
                <a:cs typeface="Times New Roman" panose="02020603050405020304" charset="0"/>
              </a:rPr>
              <a:t>I think so .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4081464" y="3856435"/>
            <a:ext cx="173316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+mn-lt"/>
                <a:cs typeface="Times New Roman" panose="02020603050405020304" charset="0"/>
              </a:rPr>
              <a:t>我也这么</a:t>
            </a:r>
            <a:r>
              <a:rPr lang="zh-CN" altLang="en-US" sz="2000" b="1" dirty="0" smtClean="0">
                <a:solidFill>
                  <a:srgbClr val="0000FF"/>
                </a:solidFill>
                <a:latin typeface="+mn-lt"/>
                <a:cs typeface="Times New Roman" panose="02020603050405020304" charset="0"/>
              </a:rPr>
              <a:t>想。</a:t>
            </a:r>
            <a:endParaRPr lang="en-US" altLang="zh-CN" sz="2000" b="1" dirty="0">
              <a:solidFill>
                <a:srgbClr val="0000FF"/>
              </a:solidFill>
              <a:latin typeface="+mn-lt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  <p:bldP spid="174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3876" y="3183732"/>
            <a:ext cx="2270125" cy="19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7"/>
          <p:cNvSpPr>
            <a:spLocks noChangeArrowheads="1"/>
          </p:cNvSpPr>
          <p:nvPr/>
        </p:nvSpPr>
        <p:spPr bwMode="auto">
          <a:xfrm flipH="1" flipV="1">
            <a:off x="3068638" y="3183731"/>
            <a:ext cx="3535362" cy="615554"/>
          </a:xfrm>
          <a:prstGeom prst="wedgeEllipseCallout">
            <a:avLst>
              <a:gd name="adj1" fmla="val -79486"/>
              <a:gd name="adj2" fmla="val -659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pic>
        <p:nvPicPr>
          <p:cNvPr id="14340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028700"/>
            <a:ext cx="2081213" cy="204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7"/>
          <p:cNvSpPr>
            <a:spLocks noChangeArrowheads="1"/>
          </p:cNvSpPr>
          <p:nvPr/>
        </p:nvSpPr>
        <p:spPr bwMode="auto">
          <a:xfrm flipH="1" flipV="1">
            <a:off x="2020889" y="1403747"/>
            <a:ext cx="5741987" cy="589359"/>
          </a:xfrm>
          <a:prstGeom prst="wedgeEllipseCallout">
            <a:avLst>
              <a:gd name="adj1" fmla="val 52898"/>
              <a:gd name="adj2" fmla="val 437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1951039" y="1329929"/>
            <a:ext cx="5838825" cy="657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+mn-lt"/>
              </a:rPr>
              <a:t> We should do sports everyday.</a:t>
            </a:r>
          </a:p>
        </p:txBody>
      </p:sp>
      <p:pic>
        <p:nvPicPr>
          <p:cNvPr id="18439" name="图片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88288" y="1283494"/>
            <a:ext cx="1255712" cy="9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矩形 3"/>
          <p:cNvSpPr>
            <a:spLocks noChangeArrowheads="1"/>
          </p:cNvSpPr>
          <p:nvPr/>
        </p:nvSpPr>
        <p:spPr bwMode="auto">
          <a:xfrm>
            <a:off x="4044951" y="3283744"/>
            <a:ext cx="19511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cs typeface="Times New Roman" panose="02020603050405020304" charset="0"/>
              </a:rPr>
              <a:t>I think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cs typeface="Times New Roman" panose="02020603050405020304" charset="0"/>
              </a:rPr>
              <a:t>so.</a:t>
            </a:r>
            <a:endParaRPr lang="en-US" altLang="zh-CN" sz="3200" b="1" dirty="0">
              <a:solidFill>
                <a:srgbClr val="FF0000"/>
              </a:solidFill>
              <a:latin typeface="+mn-lt"/>
              <a:cs typeface="Times New Roman" panose="02020603050405020304" charset="0"/>
            </a:endParaRPr>
          </a:p>
        </p:txBody>
      </p:sp>
      <p:pic>
        <p:nvPicPr>
          <p:cNvPr id="14345" name="WordArt 7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-19050"/>
            <a:ext cx="3565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4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91281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矩形 4"/>
          <p:cNvSpPr>
            <a:spLocks noChangeArrowheads="1"/>
          </p:cNvSpPr>
          <p:nvPr/>
        </p:nvSpPr>
        <p:spPr bwMode="auto">
          <a:xfrm>
            <a:off x="239714" y="166688"/>
            <a:ext cx="604094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+mn-lt"/>
              </a:rPr>
              <a:t>What ’s   that  blue  building?</a:t>
            </a:r>
            <a:endParaRPr lang="zh-CN" altLang="en-US" sz="3600" b="1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7076" y="3001566"/>
            <a:ext cx="2066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764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3"/>
          <p:cNvSpPr>
            <a:spLocks noChangeArrowheads="1"/>
          </p:cNvSpPr>
          <p:nvPr/>
        </p:nvSpPr>
        <p:spPr bwMode="auto">
          <a:xfrm flipH="1" flipV="1">
            <a:off x="709614" y="3686175"/>
            <a:ext cx="6345237" cy="1071563"/>
          </a:xfrm>
          <a:prstGeom prst="wedgeEllipseCallout">
            <a:avLst>
              <a:gd name="adj1" fmla="val -61495"/>
              <a:gd name="adj2" fmla="val 401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b="1">
              <a:latin typeface="+mn-lt"/>
            </a:endParaRPr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 flipH="1" flipV="1">
            <a:off x="2076450" y="921544"/>
            <a:ext cx="5170488" cy="721519"/>
          </a:xfrm>
          <a:prstGeom prst="wedgeEllipseCallout">
            <a:avLst>
              <a:gd name="adj1" fmla="val 58644"/>
              <a:gd name="adj2" fmla="val 508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sp>
        <p:nvSpPr>
          <p:cNvPr id="16390" name="矩形 1"/>
          <p:cNvSpPr>
            <a:spLocks noChangeArrowheads="1"/>
          </p:cNvSpPr>
          <p:nvPr/>
        </p:nvSpPr>
        <p:spPr bwMode="auto">
          <a:xfrm>
            <a:off x="2192338" y="1085850"/>
            <a:ext cx="48726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latin typeface="+mn-lt"/>
              </a:rPr>
              <a:t>What’s 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that blue building?</a:t>
            </a:r>
            <a:endParaRPr lang="zh-CN" altLang="en-US" sz="3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487" name="文本框 4"/>
          <p:cNvSpPr txBox="1">
            <a:spLocks noChangeArrowheads="1"/>
          </p:cNvSpPr>
          <p:nvPr/>
        </p:nvSpPr>
        <p:spPr bwMode="auto">
          <a:xfrm>
            <a:off x="1214439" y="3790950"/>
            <a:ext cx="588853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                               And there is a </a:t>
            </a: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Supermarket</a:t>
            </a:r>
            <a:r>
              <a:rPr lang="en-US" altLang="zh-CN" sz="3200" b="1" dirty="0">
                <a:latin typeface="+mn-lt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</a:rPr>
              <a:t>beside</a:t>
            </a:r>
            <a:r>
              <a:rPr lang="en-US" altLang="zh-CN" sz="3200" b="1" dirty="0" smtClean="0">
                <a:latin typeface="+mn-lt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it.</a:t>
            </a:r>
            <a:endParaRPr lang="zh-CN" altLang="en-US" sz="3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488" name="矩形 4"/>
          <p:cNvSpPr>
            <a:spLocks noChangeArrowheads="1"/>
          </p:cNvSpPr>
          <p:nvPr/>
        </p:nvSpPr>
        <p:spPr bwMode="auto">
          <a:xfrm>
            <a:off x="1494659" y="3794868"/>
            <a:ext cx="306442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It’s </a:t>
            </a:r>
            <a:r>
              <a:rPr lang="en-US" altLang="zh-CN" sz="3200" b="1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en-US" altLang="zh-CN" sz="3200" b="1" dirty="0" smtClean="0">
                <a:latin typeface="+mn-lt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</a:rPr>
              <a:t>bookshop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. </a:t>
            </a:r>
            <a:endParaRPr lang="zh-CN" altLang="en-US" sz="3200" dirty="0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utoUpdateAnimBg="0"/>
      <p:bldP spid="2048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m2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9674">
            <a:off x="1465263" y="578644"/>
            <a:ext cx="3009900" cy="209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M$%~97ERRR)~L]2~E1UU_]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8226" y="144066"/>
            <a:ext cx="2913063" cy="19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文本框 4"/>
          <p:cNvSpPr txBox="1">
            <a:spLocks noChangeArrowheads="1"/>
          </p:cNvSpPr>
          <p:nvPr/>
        </p:nvSpPr>
        <p:spPr bwMode="auto">
          <a:xfrm>
            <a:off x="0" y="3437335"/>
            <a:ext cx="9144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+mn-lt"/>
              </a:rPr>
              <a:t>There is a supermarket________ the bookshop.</a:t>
            </a:r>
            <a:endParaRPr lang="zh-CN" altLang="en-US" sz="3600" b="1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0569" y="3314939"/>
            <a:ext cx="2053272" cy="77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WordArt 7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-19050"/>
            <a:ext cx="3565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商店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850" y="871537"/>
            <a:ext cx="32258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24000" y="3543300"/>
            <a:ext cx="2362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pic>
        <p:nvPicPr>
          <p:cNvPr id="22532" name="Picture 5" descr="医院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6" y="995363"/>
            <a:ext cx="3433763" cy="168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文本框 4"/>
          <p:cNvSpPr txBox="1">
            <a:spLocks noChangeArrowheads="1"/>
          </p:cNvSpPr>
          <p:nvPr/>
        </p:nvSpPr>
        <p:spPr bwMode="auto">
          <a:xfrm>
            <a:off x="152400" y="3452813"/>
            <a:ext cx="9144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+mn-lt"/>
              </a:rPr>
              <a:t>There is a shop________ the hospital.</a:t>
            </a:r>
            <a:endParaRPr lang="zh-CN" altLang="en-US" sz="3600" b="1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99119" y="3323749"/>
            <a:ext cx="21097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WordArt 7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-19050"/>
            <a:ext cx="3565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3135314" y="3937398"/>
            <a:ext cx="272700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+mn-lt"/>
              </a:rPr>
              <a:t>在</a:t>
            </a:r>
            <a:r>
              <a:rPr lang="en-US" altLang="zh-CN" sz="3600" b="1" dirty="0">
                <a:solidFill>
                  <a:srgbClr val="FF0000"/>
                </a:solidFill>
                <a:latin typeface="+mn-lt"/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  <a:latin typeface="+mn-lt"/>
              </a:rPr>
              <a:t>旁边</a:t>
            </a:r>
            <a:r>
              <a:rPr lang="en-US" altLang="zh-CN" sz="3600" b="1" dirty="0">
                <a:solidFill>
                  <a:srgbClr val="FF0000"/>
                </a:solidFill>
                <a:latin typeface="+mn-lt"/>
              </a:rPr>
              <a:t> </a:t>
            </a:r>
            <a:endParaRPr lang="zh-CN" altLang="en-US" sz="36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0" y="857250"/>
            <a:ext cx="894715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  <a:latin typeface="+mn-lt"/>
              </a:rPr>
              <a:t>1.</a:t>
            </a:r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Two men 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are </a:t>
            </a:r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playing 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Chinese chess</a:t>
            </a:r>
          </a:p>
          <a:p>
            <a:pPr eaLnBrk="1" hangingPunct="1"/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in the _____________.</a:t>
            </a:r>
            <a:endParaRPr lang="en-US" altLang="zh-CN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" y="2065735"/>
            <a:ext cx="910633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  <a:latin typeface="+mn-lt"/>
              </a:rPr>
              <a:t>2.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Chinese chess is __________from our chess.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15876" y="2837260"/>
            <a:ext cx="912812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.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There is a supermarket</a:t>
            </a:r>
            <a:r>
              <a:rPr lang="zh-CN" altLang="en-US" sz="3600" b="1" dirty="0">
                <a:solidFill>
                  <a:srgbClr val="0000FF"/>
                </a:solidFill>
                <a:latin typeface="+mn-lt"/>
              </a:rPr>
              <a:t>_______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the</a:t>
            </a:r>
            <a:r>
              <a:rPr lang="zh-CN" altLang="en-US" sz="3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bookshop.</a:t>
            </a:r>
            <a:endParaRPr lang="zh-CN" alt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15876" y="3943171"/>
            <a:ext cx="912812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4</a:t>
            </a:r>
            <a:r>
              <a:rPr lang="zh-CN" altLang="en-US" sz="3600" b="1" dirty="0">
                <a:solidFill>
                  <a:srgbClr val="0000FF"/>
                </a:solidFill>
                <a:latin typeface="+mn-lt"/>
              </a:rPr>
              <a:t>.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Is </a:t>
            </a:r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there 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a gym around</a:t>
            </a:r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? No, but 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we </a:t>
            </a:r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have</a:t>
            </a:r>
          </a:p>
          <a:p>
            <a:pPr eaLnBrk="1" hangingPunct="1"/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a____________ </a:t>
            </a:r>
            <a:endParaRPr lang="en-US" altLang="zh-CN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3860166" y="2062878"/>
            <a:ext cx="180587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different </a:t>
            </a:r>
          </a:p>
        </p:txBody>
      </p:sp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5056107" y="2856479"/>
            <a:ext cx="127951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beside</a:t>
            </a:r>
          </a:p>
        </p:txBody>
      </p:sp>
      <p:sp>
        <p:nvSpPr>
          <p:cNvPr id="19464" name="流程图: 资料带 19"/>
          <p:cNvSpPr>
            <a:spLocks noChangeArrowheads="1"/>
          </p:cNvSpPr>
          <p:nvPr/>
        </p:nvSpPr>
        <p:spPr bwMode="auto">
          <a:xfrm>
            <a:off x="0" y="0"/>
            <a:ext cx="3194050" cy="652463"/>
          </a:xfrm>
          <a:prstGeom prst="flowChartPunchedTape">
            <a:avLst/>
          </a:prstGeom>
          <a:solidFill>
            <a:srgbClr val="FFE699"/>
          </a:solidFill>
          <a:ln w="12700">
            <a:solidFill>
              <a:srgbClr val="41719C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465" name="矩形 1"/>
          <p:cNvSpPr>
            <a:spLocks noChangeArrowheads="1"/>
          </p:cNvSpPr>
          <p:nvPr/>
        </p:nvSpPr>
        <p:spPr bwMode="auto">
          <a:xfrm>
            <a:off x="3222523" y="215849"/>
            <a:ext cx="272382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FF0000"/>
                </a:solidFill>
                <a:latin typeface="+mn-lt"/>
              </a:rPr>
              <a:t>（自己读课文，填空。）</a:t>
            </a:r>
          </a:p>
        </p:txBody>
      </p:sp>
      <p:sp>
        <p:nvSpPr>
          <p:cNvPr id="19466" name="矩形 21"/>
          <p:cNvSpPr>
            <a:spLocks noChangeArrowheads="1"/>
          </p:cNvSpPr>
          <p:nvPr/>
        </p:nvSpPr>
        <p:spPr bwMode="auto">
          <a:xfrm>
            <a:off x="15875" y="147638"/>
            <a:ext cx="31940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 Step 3 Read and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</a:rPr>
              <a:t>fill.</a:t>
            </a:r>
            <a:endParaRPr lang="zh-CN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635" name="Text Box 18"/>
          <p:cNvSpPr txBox="1">
            <a:spLocks noChangeArrowheads="1"/>
          </p:cNvSpPr>
          <p:nvPr/>
        </p:nvSpPr>
        <p:spPr bwMode="auto">
          <a:xfrm>
            <a:off x="209551" y="4407694"/>
            <a:ext cx="265226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 sports </a:t>
            </a:r>
            <a:r>
              <a:rPr lang="en-US" altLang="zh-CN" sz="3200" b="1" dirty="0" err="1">
                <a:solidFill>
                  <a:srgbClr val="FF0000"/>
                </a:solidFill>
                <a:latin typeface="+mn-lt"/>
              </a:rPr>
              <a:t>centre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26636" name="标题 2"/>
          <p:cNvSpPr txBox="1">
            <a:spLocks noChangeArrowheads="1"/>
          </p:cNvSpPr>
          <p:nvPr/>
        </p:nvSpPr>
        <p:spPr bwMode="auto">
          <a:xfrm>
            <a:off x="2112964" y="1235869"/>
            <a:ext cx="1717675" cy="589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+mn-lt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+mn-lt"/>
              </a:rPr>
              <a:t>garden</a:t>
            </a:r>
            <a:endParaRPr lang="zh-CN" altLang="en-US" sz="3200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  <p:bldP spid="26628" grpId="0" autoUpdateAnimBg="0"/>
      <p:bldP spid="26629" grpId="0" autoUpdateAnimBg="0"/>
      <p:bldP spid="26630" grpId="0" autoUpdateAnimBg="0"/>
      <p:bldP spid="26631" grpId="0" autoUpdateAnimBg="0"/>
      <p:bldP spid="26635" grpId="0" autoUpdateAnimBg="0"/>
      <p:bldP spid="2663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938" y="0"/>
            <a:ext cx="916305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3249613" y="13097"/>
            <a:ext cx="3605474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+mn-lt"/>
              </a:rPr>
              <a:t>Neighbourhood</a:t>
            </a:r>
          </a:p>
        </p:txBody>
      </p:sp>
      <p:sp>
        <p:nvSpPr>
          <p:cNvPr id="23556" name="文本框 4"/>
          <p:cNvSpPr txBox="1">
            <a:spLocks noChangeArrowheads="1"/>
          </p:cNvSpPr>
          <p:nvPr/>
        </p:nvSpPr>
        <p:spPr bwMode="auto">
          <a:xfrm>
            <a:off x="157164" y="4186238"/>
            <a:ext cx="898683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+mn-lt"/>
              </a:rPr>
              <a:t>    Is there  a …… in the neighbourhood?</a:t>
            </a:r>
            <a:endParaRPr lang="zh-CN" altLang="en-US" sz="36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558" name="太阳形 2"/>
          <p:cNvSpPr>
            <a:spLocks noChangeArrowheads="1"/>
          </p:cNvSpPr>
          <p:nvPr/>
        </p:nvSpPr>
        <p:spPr bwMode="auto">
          <a:xfrm>
            <a:off x="6626226" y="1663303"/>
            <a:ext cx="587375" cy="423863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rgbClr val="41719C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559" name="太阳形 10"/>
          <p:cNvSpPr>
            <a:spLocks noChangeArrowheads="1"/>
          </p:cNvSpPr>
          <p:nvPr/>
        </p:nvSpPr>
        <p:spPr bwMode="auto">
          <a:xfrm>
            <a:off x="5019676" y="1613297"/>
            <a:ext cx="587375" cy="42267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rgbClr val="41719C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560" name="太阳形 11"/>
          <p:cNvSpPr>
            <a:spLocks noChangeArrowheads="1"/>
          </p:cNvSpPr>
          <p:nvPr/>
        </p:nvSpPr>
        <p:spPr bwMode="auto">
          <a:xfrm>
            <a:off x="3421064" y="1891903"/>
            <a:ext cx="585787" cy="423863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rgbClr val="41719C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561" name="太阳形 12"/>
          <p:cNvSpPr>
            <a:spLocks noChangeArrowheads="1"/>
          </p:cNvSpPr>
          <p:nvPr/>
        </p:nvSpPr>
        <p:spPr bwMode="auto">
          <a:xfrm>
            <a:off x="1360488" y="2882503"/>
            <a:ext cx="587375" cy="423863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rgbClr val="41719C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1513" name="WordArt 7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-19050"/>
            <a:ext cx="22574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8" grpId="0" animBg="1" autoUpdateAnimBg="0"/>
      <p:bldP spid="23558" grpId="1" animBg="1" autoUpdateAnimBg="0"/>
      <p:bldP spid="23559" grpId="0" animBg="1" autoUpdateAnimBg="0"/>
      <p:bldP spid="23559" grpId="1" animBg="1" autoUpdateAnimBg="0"/>
      <p:bldP spid="23560" grpId="0" animBg="1" autoUpdateAnimBg="0"/>
      <p:bldP spid="23560" grpId="1" animBg="1" autoUpdateAnimBg="0"/>
      <p:bldP spid="2356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938" y="0"/>
            <a:ext cx="916305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矩形 1"/>
          <p:cNvSpPr>
            <a:spLocks noChangeArrowheads="1"/>
          </p:cNvSpPr>
          <p:nvPr/>
        </p:nvSpPr>
        <p:spPr bwMode="auto">
          <a:xfrm>
            <a:off x="373064" y="1422798"/>
            <a:ext cx="2008187" cy="6346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76" name="矩形 3"/>
          <p:cNvSpPr>
            <a:spLocks noChangeArrowheads="1"/>
          </p:cNvSpPr>
          <p:nvPr/>
        </p:nvSpPr>
        <p:spPr bwMode="auto">
          <a:xfrm>
            <a:off x="1530350" y="863204"/>
            <a:ext cx="1866900" cy="6357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77" name="矩形 5"/>
          <p:cNvSpPr>
            <a:spLocks noChangeArrowheads="1"/>
          </p:cNvSpPr>
          <p:nvPr/>
        </p:nvSpPr>
        <p:spPr bwMode="auto">
          <a:xfrm>
            <a:off x="4695825" y="402431"/>
            <a:ext cx="2009775" cy="6346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78" name="矩形 7"/>
          <p:cNvSpPr>
            <a:spLocks noChangeArrowheads="1"/>
          </p:cNvSpPr>
          <p:nvPr/>
        </p:nvSpPr>
        <p:spPr bwMode="auto">
          <a:xfrm>
            <a:off x="0" y="2057400"/>
            <a:ext cx="1404938" cy="5203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79" name="矩形 2"/>
          <p:cNvSpPr>
            <a:spLocks noChangeArrowheads="1"/>
          </p:cNvSpPr>
          <p:nvPr/>
        </p:nvSpPr>
        <p:spPr bwMode="auto">
          <a:xfrm>
            <a:off x="3249613" y="13097"/>
            <a:ext cx="3605474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+mn-lt"/>
              </a:rPr>
              <a:t>Neighbourhood</a:t>
            </a:r>
          </a:p>
        </p:txBody>
      </p:sp>
      <p:pic>
        <p:nvPicPr>
          <p:cNvPr id="7176" name="图片 11" descr="QQ图片20160410205908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32864" y="1822847"/>
            <a:ext cx="1855787" cy="332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矩形 12"/>
          <p:cNvSpPr>
            <a:spLocks noChangeArrowheads="1"/>
          </p:cNvSpPr>
          <p:nvPr/>
        </p:nvSpPr>
        <p:spPr bwMode="auto">
          <a:xfrm>
            <a:off x="3271838" y="560785"/>
            <a:ext cx="1301750" cy="3738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82" name="矩形 12"/>
          <p:cNvSpPr>
            <a:spLocks noChangeArrowheads="1"/>
          </p:cNvSpPr>
          <p:nvPr/>
        </p:nvSpPr>
        <p:spPr bwMode="auto">
          <a:xfrm>
            <a:off x="6627813" y="469107"/>
            <a:ext cx="1301750" cy="3738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36 -0.00115 L -0.2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81" grpId="0" animBg="1"/>
      <p:bldP spid="30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文本框 4"/>
          <p:cNvSpPr txBox="1">
            <a:spLocks noChangeArrowheads="1"/>
          </p:cNvSpPr>
          <p:nvPr/>
        </p:nvSpPr>
        <p:spPr bwMode="auto">
          <a:xfrm>
            <a:off x="2726690" y="3012996"/>
            <a:ext cx="12763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+mn-lt"/>
              </a:rPr>
              <a:t>gym 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 </a:t>
            </a:r>
            <a:endParaRPr lang="zh-CN" altLang="en-US" sz="36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4581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9801" y="744141"/>
            <a:ext cx="4100513" cy="227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888" y="710804"/>
            <a:ext cx="3810000" cy="22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文本框 3"/>
          <p:cNvSpPr txBox="1">
            <a:spLocks noChangeArrowheads="1"/>
          </p:cNvSpPr>
          <p:nvPr/>
        </p:nvSpPr>
        <p:spPr bwMode="auto">
          <a:xfrm>
            <a:off x="317500" y="3848100"/>
            <a:ext cx="70739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Yes, it’s 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________the  </a:t>
            </a:r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school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.</a:t>
            </a:r>
            <a:endParaRPr lang="zh-CN" altLang="en-US" sz="36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2536" name="WordArt 7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-19050"/>
            <a:ext cx="3565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文本框 4"/>
          <p:cNvSpPr txBox="1">
            <a:spLocks noChangeArrowheads="1"/>
          </p:cNvSpPr>
          <p:nvPr/>
        </p:nvSpPr>
        <p:spPr bwMode="auto">
          <a:xfrm>
            <a:off x="0" y="3086100"/>
            <a:ext cx="898683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    Is </a:t>
            </a:r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there 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a _______ in the </a:t>
            </a:r>
            <a:r>
              <a:rPr lang="en-US" altLang="zh-CN" sz="3600" b="1" dirty="0" err="1">
                <a:solidFill>
                  <a:srgbClr val="0000FF"/>
                </a:solidFill>
                <a:latin typeface="+mn-lt"/>
              </a:rPr>
              <a:t>neighbourhood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?</a:t>
            </a:r>
            <a:endParaRPr lang="zh-CN" altLang="en-US" sz="36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50393" y="3770080"/>
            <a:ext cx="2005013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m2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9674">
            <a:off x="895350" y="391717"/>
            <a:ext cx="3009900" cy="20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WordArt 7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-19050"/>
            <a:ext cx="3565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文本框 4"/>
          <p:cNvSpPr txBox="1">
            <a:spLocks noChangeArrowheads="1"/>
          </p:cNvSpPr>
          <p:nvPr/>
        </p:nvSpPr>
        <p:spPr bwMode="auto">
          <a:xfrm>
            <a:off x="0" y="2957513"/>
            <a:ext cx="98107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Is there </a:t>
            </a:r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___________ in the </a:t>
            </a:r>
            <a:r>
              <a:rPr lang="en-US" altLang="zh-CN" sz="3600" b="1" dirty="0" err="1">
                <a:solidFill>
                  <a:srgbClr val="0000FF"/>
                </a:solidFill>
                <a:latin typeface="+mn-lt"/>
              </a:rPr>
              <a:t>neighbourhood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?</a:t>
            </a:r>
            <a:endParaRPr lang="zh-CN" alt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605" name="文本框 4"/>
          <p:cNvSpPr txBox="1">
            <a:spLocks noChangeArrowheads="1"/>
          </p:cNvSpPr>
          <p:nvPr/>
        </p:nvSpPr>
        <p:spPr bwMode="auto">
          <a:xfrm>
            <a:off x="1946788" y="2904127"/>
            <a:ext cx="28716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b="1" dirty="0" smtClean="0">
                <a:solidFill>
                  <a:srgbClr val="FF0000"/>
                </a:solidFill>
                <a:latin typeface="+mn-lt"/>
              </a:rPr>
              <a:t>supermarket </a:t>
            </a:r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zh-CN" alt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606" name="文本框 3"/>
          <p:cNvSpPr txBox="1">
            <a:spLocks noChangeArrowheads="1"/>
          </p:cNvSpPr>
          <p:nvPr/>
        </p:nvSpPr>
        <p:spPr bwMode="auto">
          <a:xfrm>
            <a:off x="317500" y="3848100"/>
            <a:ext cx="70739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 smtClean="0">
                <a:solidFill>
                  <a:srgbClr val="0000FF"/>
                </a:solidFill>
                <a:latin typeface="+mn-lt"/>
              </a:rPr>
              <a:t>Yes, it’s 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____________________.</a:t>
            </a:r>
            <a:endParaRPr lang="zh-CN" altLang="en-US" sz="36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5607" name="Picture 4" descr="M$%~97ERRR)~L]2~E1UU_]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8226" y="425054"/>
            <a:ext cx="2913063" cy="19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文本框 4"/>
          <p:cNvSpPr txBox="1">
            <a:spLocks noChangeArrowheads="1"/>
          </p:cNvSpPr>
          <p:nvPr/>
        </p:nvSpPr>
        <p:spPr bwMode="auto">
          <a:xfrm>
            <a:off x="2499361" y="3745945"/>
            <a:ext cx="41767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+mn-lt"/>
              </a:rPr>
              <a:t>beside the bookshop 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</a:rPr>
              <a:t> </a:t>
            </a:r>
            <a:endParaRPr lang="zh-CN" altLang="en-US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  <p:bldP spid="25606" grpId="0" autoUpdateAnimBg="0"/>
      <p:bldP spid="2560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264587" y="208312"/>
            <a:ext cx="687546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00"/>
                </a:solidFill>
                <a:latin typeface="+mn-lt"/>
              </a:rPr>
              <a:t>Draw </a:t>
            </a:r>
            <a:r>
              <a:rPr lang="en-US" altLang="zh-CN" sz="2800" b="1" dirty="0" smtClean="0">
                <a:solidFill>
                  <a:srgbClr val="CC0000"/>
                </a:solidFill>
                <a:latin typeface="+mn-lt"/>
              </a:rPr>
              <a:t>your </a:t>
            </a:r>
            <a:r>
              <a:rPr lang="en-US" altLang="zh-CN" sz="2800" b="1" dirty="0" err="1">
                <a:solidFill>
                  <a:srgbClr val="CC0000"/>
                </a:solidFill>
                <a:latin typeface="+mn-lt"/>
              </a:rPr>
              <a:t>neighbourhood</a:t>
            </a:r>
            <a:r>
              <a:rPr lang="en-US" altLang="zh-CN" sz="2800" b="1" dirty="0">
                <a:solidFill>
                  <a:srgbClr val="CC0000"/>
                </a:solidFill>
                <a:latin typeface="+mn-lt"/>
              </a:rPr>
              <a:t>  and </a:t>
            </a:r>
            <a:r>
              <a:rPr lang="en-US" altLang="zh-CN" sz="2800" b="1" dirty="0" smtClean="0">
                <a:solidFill>
                  <a:srgbClr val="CC0000"/>
                </a:solidFill>
                <a:latin typeface="+mn-lt"/>
              </a:rPr>
              <a:t>i</a:t>
            </a:r>
            <a:r>
              <a:rPr lang="en-US" altLang="zh-CN" sz="2800" b="1" dirty="0" smtClean="0">
                <a:solidFill>
                  <a:srgbClr val="CC0000"/>
                </a:solidFill>
                <a:latin typeface="+mn-lt"/>
                <a:sym typeface="Arial" panose="020B0604020202020204" pitchFamily="34" charset="0"/>
              </a:rPr>
              <a:t>ntroduce </a:t>
            </a:r>
            <a:r>
              <a:rPr lang="en-US" altLang="zh-CN" sz="2800" b="1" dirty="0">
                <a:solidFill>
                  <a:srgbClr val="CC0000"/>
                </a:solidFill>
                <a:latin typeface="+mn-lt"/>
              </a:rPr>
              <a:t>in groups.</a:t>
            </a:r>
            <a:r>
              <a:rPr lang="en-US" altLang="zh-CN" sz="2800" b="1" dirty="0">
                <a:solidFill>
                  <a:srgbClr val="CC0000"/>
                </a:solidFill>
                <a:latin typeface="+mn-lt"/>
                <a:ea typeface="隶书" panose="02010509060101010101" pitchFamily="49" charset="-122"/>
              </a:rPr>
              <a:t> (</a:t>
            </a:r>
            <a:r>
              <a:rPr lang="zh-CN" altLang="en-US" sz="2800" b="1" dirty="0">
                <a:solidFill>
                  <a:srgbClr val="CC0000"/>
                </a:solidFill>
                <a:latin typeface="+mn-lt"/>
                <a:ea typeface="隶书" panose="02010509060101010101" pitchFamily="49" charset="-122"/>
              </a:rPr>
              <a:t>小组内介绍自己的小区。</a:t>
            </a:r>
            <a:r>
              <a:rPr lang="en-US" altLang="zh-CN" sz="2800" b="1" dirty="0" smtClean="0">
                <a:solidFill>
                  <a:srgbClr val="CC0000"/>
                </a:solidFill>
                <a:latin typeface="+mn-lt"/>
                <a:ea typeface="隶书" panose="02010509060101010101" pitchFamily="49" charset="-122"/>
              </a:rPr>
              <a:t>)</a:t>
            </a:r>
            <a:endParaRPr lang="en-US" altLang="zh-CN" sz="2800" b="1" dirty="0">
              <a:solidFill>
                <a:srgbClr val="CC0000"/>
              </a:solidFill>
              <a:latin typeface="+mn-lt"/>
              <a:ea typeface="隶书" panose="02010509060101010101" pitchFamily="49" charset="-122"/>
            </a:endParaRPr>
          </a:p>
        </p:txBody>
      </p:sp>
      <p:grpSp>
        <p:nvGrpSpPr>
          <p:cNvPr id="24580" name="Group 4"/>
          <p:cNvGrpSpPr/>
          <p:nvPr/>
        </p:nvGrpSpPr>
        <p:grpSpPr bwMode="auto">
          <a:xfrm>
            <a:off x="169545" y="122396"/>
            <a:ext cx="1849438" cy="731293"/>
            <a:chOff x="0" y="0"/>
            <a:chExt cx="1551" cy="953"/>
          </a:xfrm>
        </p:grpSpPr>
        <p:pic>
          <p:nvPicPr>
            <p:cNvPr id="24583" name="Picture 4" descr="2006651812473333(1)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51" cy="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148" y="271"/>
              <a:ext cx="1256" cy="6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 i="1" dirty="0">
                  <a:solidFill>
                    <a:srgbClr val="CC0000"/>
                  </a:solidFill>
                  <a:latin typeface="+mn-lt"/>
                </a:rPr>
                <a:t>Let’s </a:t>
              </a:r>
              <a:r>
                <a:rPr lang="en-US" altLang="zh-CN" sz="2800" b="1" i="1" dirty="0" smtClean="0">
                  <a:solidFill>
                    <a:srgbClr val="CC0000"/>
                  </a:solidFill>
                  <a:latin typeface="+mn-lt"/>
                </a:rPr>
                <a:t>do.</a:t>
              </a:r>
              <a:endParaRPr lang="en-US" altLang="zh-CN" sz="2800" b="1" i="1" dirty="0">
                <a:solidFill>
                  <a:srgbClr val="CC0000"/>
                </a:solidFill>
                <a:latin typeface="+mn-lt"/>
              </a:endParaRPr>
            </a:p>
          </p:txBody>
        </p:sp>
      </p:grp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24316" y="1131590"/>
            <a:ext cx="5537835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0000FF"/>
                </a:solidFill>
                <a:latin typeface="+mn-lt"/>
              </a:rPr>
              <a:t>This 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is my </a:t>
            </a:r>
            <a:r>
              <a:rPr lang="en-US" altLang="zh-CN" sz="3200" b="1" dirty="0" err="1">
                <a:solidFill>
                  <a:srgbClr val="0000FF"/>
                </a:solidFill>
                <a:latin typeface="+mn-lt"/>
              </a:rPr>
              <a:t>neighbourhood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 .  </a:t>
            </a:r>
            <a:r>
              <a:rPr lang="en-US" altLang="zh-CN" sz="3200" b="1" dirty="0" smtClean="0">
                <a:solidFill>
                  <a:srgbClr val="0000FF"/>
                </a:solidFill>
                <a:latin typeface="+mn-lt"/>
              </a:rPr>
              <a:t>There’s a _________. There 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is a   ______beside _______. There is a   ______behind _______. There is a </a:t>
            </a:r>
            <a:r>
              <a:rPr lang="en-US" altLang="zh-CN" sz="3200" b="1" dirty="0" smtClean="0">
                <a:solidFill>
                  <a:srgbClr val="0000FF"/>
                </a:solidFill>
                <a:latin typeface="+mn-lt"/>
              </a:rPr>
              <a:t>______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near </a:t>
            </a:r>
            <a:r>
              <a:rPr lang="en-US" altLang="zh-CN" sz="3200" b="1" dirty="0" smtClean="0">
                <a:solidFill>
                  <a:srgbClr val="0000FF"/>
                </a:solidFill>
                <a:latin typeface="+mn-lt"/>
              </a:rPr>
              <a:t>_______. I 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like my </a:t>
            </a:r>
            <a:r>
              <a:rPr lang="en-US" altLang="zh-CN" sz="3200" b="1" dirty="0" err="1">
                <a:solidFill>
                  <a:srgbClr val="0000FF"/>
                </a:solidFill>
                <a:latin typeface="+mn-lt"/>
              </a:rPr>
              <a:t>neighbourhood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pic>
        <p:nvPicPr>
          <p:cNvPr id="2458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0080" y="1598295"/>
            <a:ext cx="3149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1"/>
          <p:cNvSpPr txBox="1">
            <a:spLocks noChangeArrowheads="1"/>
          </p:cNvSpPr>
          <p:nvPr/>
        </p:nvSpPr>
        <p:spPr bwMode="auto">
          <a:xfrm>
            <a:off x="1284288" y="3937398"/>
            <a:ext cx="1039812" cy="58477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+mn-lt"/>
              </a:rPr>
              <a:t>Yes  </a:t>
            </a:r>
          </a:p>
        </p:txBody>
      </p:sp>
      <p:sp>
        <p:nvSpPr>
          <p:cNvPr id="29699" name="Text Box 11"/>
          <p:cNvSpPr txBox="1">
            <a:spLocks noChangeArrowheads="1"/>
          </p:cNvSpPr>
          <p:nvPr/>
        </p:nvSpPr>
        <p:spPr bwMode="auto">
          <a:xfrm>
            <a:off x="1284288" y="3336131"/>
            <a:ext cx="7715250" cy="584775"/>
          </a:xfrm>
          <a:prstGeom prst="rect">
            <a:avLst/>
          </a:prstGeom>
          <a:solidFill>
            <a:srgbClr val="548235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noProof="1">
                <a:solidFill>
                  <a:schemeClr val="bg1"/>
                </a:solidFill>
                <a:latin typeface="+mn-lt"/>
              </a:rPr>
              <a:t>Is </a:t>
            </a:r>
            <a:r>
              <a:rPr lang="en-US" altLang="en-US" sz="3200" b="1" noProof="1" smtClean="0">
                <a:solidFill>
                  <a:schemeClr val="bg1"/>
                </a:solidFill>
                <a:latin typeface="+mn-lt"/>
              </a:rPr>
              <a:t>there a…… </a:t>
            </a:r>
            <a:r>
              <a:rPr lang="en-US" altLang="en-US" sz="3200" b="1" noProof="1">
                <a:solidFill>
                  <a:schemeClr val="bg1"/>
                </a:solidFill>
                <a:latin typeface="+mn-lt"/>
              </a:rPr>
              <a:t>in your school?</a:t>
            </a:r>
          </a:p>
        </p:txBody>
      </p:sp>
      <p:grpSp>
        <p:nvGrpSpPr>
          <p:cNvPr id="29701" name="Group 5"/>
          <p:cNvGrpSpPr/>
          <p:nvPr/>
        </p:nvGrpSpPr>
        <p:grpSpPr bwMode="auto">
          <a:xfrm>
            <a:off x="52388" y="-284560"/>
            <a:ext cx="3300412" cy="950094"/>
            <a:chOff x="0" y="0"/>
            <a:chExt cx="2079" cy="799"/>
          </a:xfrm>
        </p:grpSpPr>
        <p:pic>
          <p:nvPicPr>
            <p:cNvPr id="27657" name="Picture 4" descr="2006651812473333(1)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51" cy="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8" name="Text Box 4"/>
            <p:cNvSpPr txBox="1">
              <a:spLocks noChangeArrowheads="1"/>
            </p:cNvSpPr>
            <p:nvPr/>
          </p:nvSpPr>
          <p:spPr bwMode="auto">
            <a:xfrm>
              <a:off x="152" y="307"/>
              <a:ext cx="1927" cy="4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 i="1" dirty="0">
                  <a:latin typeface="+mn-lt"/>
                </a:rPr>
                <a:t>Let’s </a:t>
              </a:r>
              <a:r>
                <a:rPr lang="en-US" altLang="zh-CN" sz="3200" b="1" i="1" dirty="0" smtClean="0">
                  <a:latin typeface="+mn-lt"/>
                </a:rPr>
                <a:t>talk.</a:t>
              </a:r>
              <a:endParaRPr lang="en-US" altLang="zh-CN" sz="3200" b="1" i="1" dirty="0">
                <a:latin typeface="+mn-lt"/>
              </a:endParaRPr>
            </a:p>
          </p:txBody>
        </p:sp>
      </p:grp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4389439" y="3937398"/>
            <a:ext cx="962025" cy="58477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+mn-lt"/>
              </a:rPr>
              <a:t>No 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8589" y="645319"/>
            <a:ext cx="3303587" cy="230832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+mn-lt"/>
              </a:rPr>
              <a:t>playground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+mn-lt"/>
              </a:rPr>
              <a:t>music 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</a:rPr>
              <a:t>room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+mn-lt"/>
              </a:rPr>
              <a:t>art  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</a:rPr>
              <a:t>room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+mn-lt"/>
              </a:rPr>
              <a:t>dining  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</a:rPr>
              <a:t>room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+mn-lt"/>
              </a:rPr>
              <a:t>classroom</a:t>
            </a:r>
            <a:endParaRPr lang="en-US" altLang="zh-CN" sz="24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+mn-lt"/>
              </a:rPr>
              <a:t>……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182688" y="4482704"/>
            <a:ext cx="7715250" cy="584775"/>
          </a:xfrm>
          <a:prstGeom prst="rect">
            <a:avLst/>
          </a:prstGeom>
          <a:solidFill>
            <a:srgbClr val="548235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noProof="1">
                <a:solidFill>
                  <a:schemeClr val="bg1"/>
                </a:solidFill>
                <a:latin typeface="+mn-lt"/>
              </a:rPr>
              <a:t>I</a:t>
            </a:r>
            <a:r>
              <a:rPr lang="en-US" altLang="zh-CN" sz="3200" b="1" dirty="0" err="1">
                <a:solidFill>
                  <a:schemeClr val="bg1"/>
                </a:solidFill>
                <a:latin typeface="+mn-lt"/>
              </a:rPr>
              <a:t>t’s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+mn-lt"/>
              </a:rPr>
              <a:t>beside/ near/ behind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</a:rPr>
              <a:t>……</a:t>
            </a:r>
            <a:endParaRPr lang="en-US" altLang="en-US" sz="3200" b="1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656" name="Picture 12" descr="20160412_1625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76626" y="0"/>
            <a:ext cx="5667375" cy="294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9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9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 autoUpdateAnimBg="0"/>
      <p:bldP spid="29699" grpId="0" bldLvl="0" animBg="1" autoUpdateAnimBg="0"/>
      <p:bldP spid="29704" grpId="0" bldLvl="0" animBg="1" autoUpdateAnimBg="0"/>
      <p:bldP spid="10" grpId="0" bldLvl="0" animBg="1" autoUpdateAnimBg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990600" y="628650"/>
            <a:ext cx="32194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99"/>
                </a:solidFill>
                <a:latin typeface="+mn-lt"/>
              </a:rPr>
              <a:t>Homework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814388" y="1456135"/>
            <a:ext cx="7745412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+mn-lt"/>
              </a:rPr>
              <a:t>1. Read the text for _____ times</a:t>
            </a:r>
            <a:r>
              <a:rPr lang="en-US" altLang="zh-CN" sz="3200" b="1" dirty="0" smtClean="0">
                <a:latin typeface="+mn-lt"/>
              </a:rPr>
              <a:t>. </a:t>
            </a:r>
            <a:r>
              <a:rPr lang="zh-CN" altLang="en-US" sz="2000" b="1" dirty="0" smtClean="0">
                <a:latin typeface="+mn-lt"/>
              </a:rPr>
              <a:t>读</a:t>
            </a:r>
            <a:r>
              <a:rPr lang="zh-CN" altLang="en-US" sz="2000" b="1" dirty="0">
                <a:latin typeface="+mn-lt"/>
              </a:rPr>
              <a:t>课文</a:t>
            </a:r>
            <a:r>
              <a:rPr lang="en-US" altLang="zh-CN" sz="2000" b="1" dirty="0">
                <a:latin typeface="+mn-lt"/>
              </a:rPr>
              <a:t>_____</a:t>
            </a:r>
            <a:r>
              <a:rPr lang="zh-CN" altLang="en-US" sz="2000" b="1" dirty="0">
                <a:latin typeface="+mn-lt"/>
              </a:rPr>
              <a:t>遍。</a:t>
            </a:r>
            <a:endParaRPr lang="en-US" altLang="zh-CN" sz="2000" b="1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+mn-lt"/>
              </a:rPr>
              <a:t>2.  Introduce  your </a:t>
            </a:r>
            <a:r>
              <a:rPr lang="en-US" altLang="zh-CN" sz="3200" b="1" dirty="0" err="1">
                <a:latin typeface="+mn-lt"/>
              </a:rPr>
              <a:t>neighbourhood</a:t>
            </a:r>
            <a:r>
              <a:rPr lang="en-US" altLang="zh-CN" sz="3200" b="1" dirty="0">
                <a:latin typeface="+mn-lt"/>
              </a:rPr>
              <a:t>  for    your </a:t>
            </a:r>
            <a:r>
              <a:rPr lang="en-US" altLang="zh-CN" sz="3200" b="1" dirty="0" smtClean="0">
                <a:latin typeface="+mn-lt"/>
              </a:rPr>
              <a:t>friends. </a:t>
            </a:r>
            <a:r>
              <a:rPr lang="zh-CN" altLang="en-US" sz="2000" b="1" dirty="0" smtClean="0">
                <a:latin typeface="+mn-lt"/>
              </a:rPr>
              <a:t>向</a:t>
            </a:r>
            <a:r>
              <a:rPr lang="zh-CN" altLang="en-US" sz="2000" b="1" dirty="0">
                <a:latin typeface="+mn-lt"/>
              </a:rPr>
              <a:t>你的朋友介绍你的小区</a:t>
            </a:r>
            <a:r>
              <a:rPr lang="zh-CN" altLang="en-US" sz="2000" b="1" dirty="0" smtClean="0">
                <a:latin typeface="+mn-lt"/>
              </a:rPr>
              <a:t>。</a:t>
            </a:r>
            <a:endParaRPr lang="en-US" altLang="zh-CN" sz="2000" b="1" dirty="0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3400" y="800100"/>
            <a:ext cx="7467600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+mn-lt"/>
              </a:rPr>
              <a:t>We love our neighbourhood. 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+mn-lt"/>
              </a:rPr>
              <a:t>We love our life.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" y="46435"/>
            <a:ext cx="9131300" cy="506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2414588" y="177403"/>
            <a:ext cx="1382110" cy="707886"/>
          </a:xfrm>
          <a:prstGeom prst="rect">
            <a:avLst/>
          </a:prstGeom>
          <a:solidFill>
            <a:srgbClr val="F4B183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000" b="1">
                <a:solidFill>
                  <a:srgbClr val="FF0000"/>
                </a:solidFill>
                <a:latin typeface="+mn-lt"/>
              </a:rPr>
              <a:t>Andy</a:t>
            </a:r>
          </a:p>
        </p:txBody>
      </p:sp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4579939" y="192881"/>
            <a:ext cx="3704860" cy="707886"/>
          </a:xfrm>
          <a:prstGeom prst="rect">
            <a:avLst/>
          </a:prstGeom>
          <a:solidFill>
            <a:srgbClr val="F4B183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000" b="1">
                <a:solidFill>
                  <a:srgbClr val="FF0000"/>
                </a:solidFill>
                <a:latin typeface="+mn-lt"/>
              </a:rPr>
              <a:t> new  neighbour</a:t>
            </a:r>
          </a:p>
        </p:txBody>
      </p:sp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9563" y="2676526"/>
            <a:ext cx="2836862" cy="129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utoUpdateAnimBg="0"/>
      <p:bldP spid="819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3"/>
          <p:cNvSpPr>
            <a:spLocks noChangeArrowheads="1"/>
          </p:cNvSpPr>
          <p:nvPr/>
        </p:nvSpPr>
        <p:spPr bwMode="auto">
          <a:xfrm>
            <a:off x="1276351" y="3298032"/>
            <a:ext cx="7021513" cy="99417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sp>
        <p:nvSpPr>
          <p:cNvPr id="9219" name="流程图: 资料带 4"/>
          <p:cNvSpPr>
            <a:spLocks noChangeArrowheads="1"/>
          </p:cNvSpPr>
          <p:nvPr/>
        </p:nvSpPr>
        <p:spPr bwMode="auto">
          <a:xfrm>
            <a:off x="0" y="0"/>
            <a:ext cx="4110038" cy="533400"/>
          </a:xfrm>
          <a:prstGeom prst="flowChartPunchedTape">
            <a:avLst/>
          </a:prstGeom>
          <a:solidFill>
            <a:srgbClr val="FFE699"/>
          </a:solidFill>
          <a:ln w="12700">
            <a:solidFill>
              <a:srgbClr val="41719C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3880485" y="1730931"/>
            <a:ext cx="3341688" cy="99417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59424" y="1746171"/>
            <a:ext cx="3406775" cy="99417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802324" y="2031921"/>
            <a:ext cx="72342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+mn-lt"/>
              </a:rPr>
              <a:t>  </a:t>
            </a:r>
            <a:r>
              <a:rPr lang="en-US" altLang="zh-CN" sz="3200" b="1" dirty="0" smtClean="0">
                <a:latin typeface="+mn-lt"/>
              </a:rPr>
              <a:t>Yes, there </a:t>
            </a:r>
            <a:r>
              <a:rPr lang="en-US" altLang="zh-CN" sz="3200" b="1" dirty="0">
                <a:latin typeface="+mn-lt"/>
              </a:rPr>
              <a:t>is.        No, there isn’t. 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343026" y="3575448"/>
            <a:ext cx="55082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+mn-lt"/>
              </a:rPr>
              <a:t>But we have a _____________</a:t>
            </a:r>
            <a:r>
              <a:rPr lang="zh-CN" altLang="en-US" sz="3200" b="1" dirty="0">
                <a:latin typeface="+mn-lt"/>
              </a:rPr>
              <a:t>.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165918" y="3482579"/>
            <a:ext cx="244708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+mn-lt"/>
              </a:rPr>
              <a:t>sports centre</a:t>
            </a:r>
            <a:endParaRPr lang="zh-CN" altLang="en-US" sz="3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226" name="文本框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485776" y="1075135"/>
            <a:ext cx="616426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+mn-lt"/>
              </a:rPr>
              <a:t>Is there a gym around? </a:t>
            </a:r>
          </a:p>
        </p:txBody>
      </p:sp>
      <p:sp>
        <p:nvSpPr>
          <p:cNvPr id="9227" name="矩形 2"/>
          <p:cNvSpPr>
            <a:spLocks noChangeArrowheads="1"/>
          </p:cNvSpPr>
          <p:nvPr/>
        </p:nvSpPr>
        <p:spPr bwMode="auto">
          <a:xfrm>
            <a:off x="1" y="72629"/>
            <a:ext cx="235776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Step 1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</a:rPr>
              <a:t> answer</a:t>
            </a: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9188" y="117873"/>
            <a:ext cx="2836862" cy="129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19" grpId="0" animBg="1" autoUpdateAnimBg="0"/>
      <p:bldP spid="9220" grpId="0" animBg="1" autoUpdateAnimBg="0"/>
      <p:bldP spid="9221" grpId="0" animBg="1" autoUpdateAnimBg="0"/>
      <p:bldP spid="9222" grpId="0" autoUpdateAnimBg="0"/>
      <p:bldP spid="9223" grpId="0" bldLvl="0" autoUpdateAnimBg="0"/>
      <p:bldP spid="9224" grpId="0" bldLvl="0" autoUpdateAnimBg="0"/>
      <p:bldP spid="9226" grpId="0" autoUpdateAnimBg="0"/>
      <p:bldP spid="92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6364" y="0"/>
            <a:ext cx="3957637" cy="22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160735"/>
            <a:ext cx="91360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303213" y="2443163"/>
            <a:ext cx="570540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+mn-lt"/>
              </a:rPr>
              <a:t>What is Danny doing? </a:t>
            </a:r>
          </a:p>
        </p:txBody>
      </p:sp>
      <p:sp>
        <p:nvSpPr>
          <p:cNvPr id="10245" name="文本框 5"/>
          <p:cNvSpPr txBox="1">
            <a:spLocks noChangeArrowheads="1"/>
          </p:cNvSpPr>
          <p:nvPr/>
        </p:nvSpPr>
        <p:spPr bwMode="auto">
          <a:xfrm>
            <a:off x="382589" y="3144441"/>
            <a:ext cx="52232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+mn-lt"/>
              </a:rPr>
              <a:t>Danny is skating there.</a:t>
            </a:r>
            <a:endParaRPr lang="zh-CN" altLang="en-US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246" name="文本框 5"/>
          <p:cNvSpPr txBox="1">
            <a:spLocks noChangeArrowheads="1"/>
          </p:cNvSpPr>
          <p:nvPr/>
        </p:nvSpPr>
        <p:spPr bwMode="auto">
          <a:xfrm>
            <a:off x="382589" y="3837385"/>
            <a:ext cx="772679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+mn-lt"/>
              </a:rPr>
              <a:t>Danny is skating in ____________.</a:t>
            </a:r>
            <a:endParaRPr lang="zh-CN" altLang="en-US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247" name="Oval 3"/>
          <p:cNvSpPr>
            <a:spLocks noChangeArrowheads="1"/>
          </p:cNvSpPr>
          <p:nvPr/>
        </p:nvSpPr>
        <p:spPr bwMode="auto">
          <a:xfrm>
            <a:off x="8110539" y="440531"/>
            <a:ext cx="1023937" cy="94773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8038" y="440532"/>
            <a:ext cx="3060700" cy="640556"/>
          </a:xfrm>
          <a:prstGeom prst="rect">
            <a:avLst/>
          </a:prstGeom>
          <a:solidFill>
            <a:srgbClr val="FFF2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04 0.01041 L 0.42118 0.62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  <p:bldP spid="10246" grpId="0" autoUpdateAnimBg="0"/>
      <p:bldP spid="1024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938" y="0"/>
            <a:ext cx="916305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矩形 1"/>
          <p:cNvSpPr>
            <a:spLocks noChangeArrowheads="1"/>
          </p:cNvSpPr>
          <p:nvPr/>
        </p:nvSpPr>
        <p:spPr bwMode="auto">
          <a:xfrm>
            <a:off x="373064" y="1422798"/>
            <a:ext cx="2008187" cy="6346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1530350" y="863204"/>
            <a:ext cx="1866900" cy="6357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173" name="矩形 7"/>
          <p:cNvSpPr>
            <a:spLocks noChangeArrowheads="1"/>
          </p:cNvSpPr>
          <p:nvPr/>
        </p:nvSpPr>
        <p:spPr bwMode="auto">
          <a:xfrm>
            <a:off x="0" y="2057400"/>
            <a:ext cx="1404938" cy="5203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174" name="矩形 2"/>
          <p:cNvSpPr>
            <a:spLocks noChangeArrowheads="1"/>
          </p:cNvSpPr>
          <p:nvPr/>
        </p:nvSpPr>
        <p:spPr bwMode="auto">
          <a:xfrm>
            <a:off x="3249613" y="13097"/>
            <a:ext cx="3605474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+mn-lt"/>
              </a:rPr>
              <a:t>Neighbourhood</a:t>
            </a:r>
          </a:p>
        </p:txBody>
      </p:sp>
      <p:pic>
        <p:nvPicPr>
          <p:cNvPr id="11271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54775" y="1575198"/>
            <a:ext cx="1085850" cy="6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Oval 3"/>
          <p:cNvSpPr>
            <a:spLocks noChangeArrowheads="1"/>
          </p:cNvSpPr>
          <p:nvPr/>
        </p:nvSpPr>
        <p:spPr bwMode="auto">
          <a:xfrm>
            <a:off x="1433514" y="2506266"/>
            <a:ext cx="669925" cy="93940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sp>
        <p:nvSpPr>
          <p:cNvPr id="11273" name="Oval 3"/>
          <p:cNvSpPr>
            <a:spLocks noChangeArrowheads="1"/>
          </p:cNvSpPr>
          <p:nvPr/>
        </p:nvSpPr>
        <p:spPr bwMode="auto">
          <a:xfrm>
            <a:off x="2105026" y="2506266"/>
            <a:ext cx="1292225" cy="93940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sp>
        <p:nvSpPr>
          <p:cNvPr id="11274" name="Oval 3"/>
          <p:cNvSpPr>
            <a:spLocks noChangeArrowheads="1"/>
          </p:cNvSpPr>
          <p:nvPr/>
        </p:nvSpPr>
        <p:spPr bwMode="auto">
          <a:xfrm>
            <a:off x="2914651" y="1389460"/>
            <a:ext cx="1439863" cy="124420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sp>
        <p:nvSpPr>
          <p:cNvPr id="7179" name="矩形 12"/>
          <p:cNvSpPr>
            <a:spLocks noChangeArrowheads="1"/>
          </p:cNvSpPr>
          <p:nvPr/>
        </p:nvSpPr>
        <p:spPr bwMode="auto">
          <a:xfrm>
            <a:off x="3271838" y="560785"/>
            <a:ext cx="1301750" cy="3738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180" name="矩形 13"/>
          <p:cNvSpPr>
            <a:spLocks noChangeArrowheads="1"/>
          </p:cNvSpPr>
          <p:nvPr/>
        </p:nvSpPr>
        <p:spPr bwMode="auto">
          <a:xfrm>
            <a:off x="6789738" y="456010"/>
            <a:ext cx="1441450" cy="4405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 autoUpdateAnimBg="0"/>
      <p:bldP spid="11273" grpId="0" animBg="1" autoUpdateAnimBg="0"/>
      <p:bldP spid="1127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5566"/>
            <a:ext cx="8688388" cy="600814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zh-CN" altLang="zh-CN" sz="3200" b="1" dirty="0" smtClean="0">
                <a:solidFill>
                  <a:srgbClr val="FF0000"/>
                </a:solidFill>
                <a:latin typeface="+mn-lt"/>
              </a:rPr>
              <a:t>What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</a:rPr>
              <a:t>’ </a:t>
            </a:r>
            <a:r>
              <a:rPr lang="zh-CN" altLang="zh-CN" sz="3200" b="1" dirty="0" smtClean="0">
                <a:solidFill>
                  <a:srgbClr val="FF0000"/>
                </a:solidFill>
                <a:latin typeface="+mn-lt"/>
              </a:rPr>
              <a:t>s in  Li Ming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</a:rPr>
              <a:t>’ </a:t>
            </a:r>
            <a:r>
              <a:rPr lang="zh-CN" altLang="zh-CN" sz="3200" b="1" dirty="0" smtClean="0">
                <a:solidFill>
                  <a:srgbClr val="FF0000"/>
                </a:solidFill>
                <a:latin typeface="+mn-lt"/>
              </a:rPr>
              <a:t>s neighbourhood?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533401" y="4317207"/>
            <a:ext cx="307007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latin typeface="+mn-lt"/>
              </a:rPr>
              <a:t>a supermarket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531814" y="3407569"/>
            <a:ext cx="41179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+mn-lt"/>
              </a:rPr>
              <a:t>a sports centre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5138738" y="2214563"/>
            <a:ext cx="2667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+mn-lt"/>
              </a:rPr>
              <a:t>a gym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5289550" y="3355182"/>
            <a:ext cx="2667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+mn-lt"/>
              </a:rPr>
              <a:t>a bookshop</a:t>
            </a:r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609600" y="2171700"/>
            <a:ext cx="3962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+mn-lt"/>
              </a:rPr>
              <a:t>a garden</a:t>
            </a:r>
          </a:p>
        </p:txBody>
      </p:sp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0" y="1392555"/>
            <a:ext cx="8534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There is </a:t>
            </a:r>
            <a:r>
              <a:rPr lang="en-US" altLang="zh-CN" sz="3600" b="1" dirty="0">
                <a:solidFill>
                  <a:srgbClr val="FF0000"/>
                </a:solidFill>
                <a:latin typeface="+mn-lt"/>
              </a:rPr>
              <a:t>_____ </a:t>
            </a:r>
            <a:r>
              <a:rPr lang="en-US" altLang="zh-CN" sz="3600" b="1" dirty="0">
                <a:solidFill>
                  <a:srgbClr val="0000CC"/>
                </a:solidFill>
                <a:latin typeface="+mn-lt"/>
              </a:rPr>
              <a:t>.</a:t>
            </a:r>
          </a:p>
        </p:txBody>
      </p:sp>
      <p:sp>
        <p:nvSpPr>
          <p:cNvPr id="12297" name="Rectangle 20"/>
          <p:cNvSpPr>
            <a:spLocks noChangeArrowheads="1"/>
          </p:cNvSpPr>
          <p:nvPr/>
        </p:nvSpPr>
        <p:spPr bwMode="auto">
          <a:xfrm>
            <a:off x="4344988" y="3543300"/>
            <a:ext cx="98901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54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202" name="流程图: 资料带 18"/>
          <p:cNvSpPr>
            <a:spLocks noChangeArrowheads="1"/>
          </p:cNvSpPr>
          <p:nvPr/>
        </p:nvSpPr>
        <p:spPr bwMode="auto">
          <a:xfrm>
            <a:off x="1" y="0"/>
            <a:ext cx="3897313" cy="652463"/>
          </a:xfrm>
          <a:prstGeom prst="flowChartPunchedTape">
            <a:avLst/>
          </a:prstGeom>
          <a:solidFill>
            <a:srgbClr val="FFE699"/>
          </a:solidFill>
          <a:ln w="12700">
            <a:solidFill>
              <a:srgbClr val="41719C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203" name="文本框 1"/>
          <p:cNvSpPr txBox="1">
            <a:spLocks noChangeArrowheads="1"/>
          </p:cNvSpPr>
          <p:nvPr/>
        </p:nvSpPr>
        <p:spPr bwMode="auto">
          <a:xfrm>
            <a:off x="33339" y="152400"/>
            <a:ext cx="23567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Step 2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</a:rPr>
              <a:t> choose.</a:t>
            </a:r>
            <a:endParaRPr lang="zh-CN" alt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301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0668" y="1958340"/>
            <a:ext cx="1604962" cy="90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" descr="slm2A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9674">
            <a:off x="4297363" y="3948113"/>
            <a:ext cx="1617662" cy="11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4" descr="M$%~97ERRR)~L]2~E1UU_]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69251" y="3142060"/>
            <a:ext cx="1165225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图片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75064" y="3206354"/>
            <a:ext cx="1500187" cy="84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9563" y="2057400"/>
            <a:ext cx="2078037" cy="95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  <p:bldP spid="12293" grpId="0" autoUpdateAnimBg="0"/>
      <p:bldP spid="12294" grpId="0" autoUpdateAnimBg="0"/>
      <p:bldP spid="12295" grpId="0" autoUpdateAnimBg="0"/>
      <p:bldP spid="12296" grpId="0" autoUpdateAnimBg="0"/>
      <p:bldP spid="1229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938" y="5954"/>
            <a:ext cx="916305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3249613" y="13097"/>
            <a:ext cx="3605474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+mn-lt"/>
              </a:rPr>
              <a:t>Neighbourhood</a:t>
            </a:r>
          </a:p>
        </p:txBody>
      </p:sp>
      <p:sp>
        <p:nvSpPr>
          <p:cNvPr id="13316" name="Oval 3"/>
          <p:cNvSpPr>
            <a:spLocks noChangeArrowheads="1"/>
          </p:cNvSpPr>
          <p:nvPr/>
        </p:nvSpPr>
        <p:spPr bwMode="auto">
          <a:xfrm>
            <a:off x="971551" y="2222898"/>
            <a:ext cx="1349375" cy="132516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36664" y="2737248"/>
            <a:ext cx="865187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矩形 8"/>
          <p:cNvSpPr>
            <a:spLocks noChangeArrowheads="1"/>
          </p:cNvSpPr>
          <p:nvPr/>
        </p:nvSpPr>
        <p:spPr bwMode="auto">
          <a:xfrm>
            <a:off x="1530350" y="863204"/>
            <a:ext cx="1866900" cy="6357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23" name="矩形 9"/>
          <p:cNvSpPr>
            <a:spLocks noChangeArrowheads="1"/>
          </p:cNvSpPr>
          <p:nvPr/>
        </p:nvSpPr>
        <p:spPr bwMode="auto">
          <a:xfrm>
            <a:off x="276225" y="1406129"/>
            <a:ext cx="1866900" cy="6357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224" name="图片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54775" y="1575198"/>
            <a:ext cx="1085850" cy="6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矩形 10"/>
          <p:cNvSpPr>
            <a:spLocks noChangeArrowheads="1"/>
          </p:cNvSpPr>
          <p:nvPr/>
        </p:nvSpPr>
        <p:spPr bwMode="auto">
          <a:xfrm>
            <a:off x="2833689" y="595313"/>
            <a:ext cx="1647825" cy="4798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26" name="矩形 12"/>
          <p:cNvSpPr>
            <a:spLocks noChangeArrowheads="1"/>
          </p:cNvSpPr>
          <p:nvPr/>
        </p:nvSpPr>
        <p:spPr bwMode="auto">
          <a:xfrm>
            <a:off x="6789738" y="341710"/>
            <a:ext cx="1866900" cy="6357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162425" y="914400"/>
            <a:ext cx="1601788" cy="165735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latin typeface="+mn-lt"/>
            </a:endParaRPr>
          </a:p>
        </p:txBody>
      </p:sp>
      <p:sp>
        <p:nvSpPr>
          <p:cNvPr id="14340" name="矩形 1"/>
          <p:cNvSpPr>
            <a:spLocks noChangeArrowheads="1"/>
          </p:cNvSpPr>
          <p:nvPr/>
        </p:nvSpPr>
        <p:spPr bwMode="auto">
          <a:xfrm>
            <a:off x="1763714" y="383381"/>
            <a:ext cx="6195863" cy="523220"/>
          </a:xfrm>
          <a:prstGeom prst="rect">
            <a:avLst/>
          </a:prstGeom>
          <a:solidFill>
            <a:srgbClr val="FFF2CC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latin typeface="+mn-lt"/>
              </a:rPr>
              <a:t>What are the </a:t>
            </a:r>
            <a:r>
              <a:rPr lang="en-US" altLang="zh-CN" sz="2800" b="1">
                <a:solidFill>
                  <a:srgbClr val="FF0000"/>
                </a:solidFill>
                <a:latin typeface="+mn-lt"/>
              </a:rPr>
              <a:t>men</a:t>
            </a:r>
            <a:r>
              <a:rPr lang="en-US" altLang="zh-CN" sz="2800" b="1">
                <a:latin typeface="+mn-lt"/>
              </a:rPr>
              <a:t> doing in the garden?</a:t>
            </a:r>
            <a:endParaRPr lang="zh-CN" altLang="en-US" sz="2800" b="1"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4 Neighbourhood Lesson 2_课件1</Template>
  <TotalTime>0</TotalTime>
  <Words>455</Words>
  <Application>Microsoft Office PowerPoint</Application>
  <PresentationFormat>全屏显示(16:9)</PresentationFormat>
  <Paragraphs>113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楷体</vt:lpstr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4  Neighbourhood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What’ s in  Li Ming’ s neighbourhood?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2020-06-20T01:42:00Z</dcterms:created>
  <dcterms:modified xsi:type="dcterms:W3CDTF">2023-01-16T16:26:22Z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0BC9048417D040B6906774CF13767B90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