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29" r:id="rId2"/>
    <p:sldId id="536" r:id="rId3"/>
    <p:sldId id="602" r:id="rId4"/>
    <p:sldId id="843" r:id="rId5"/>
    <p:sldId id="861" r:id="rId6"/>
    <p:sldId id="895" r:id="rId7"/>
    <p:sldId id="847" r:id="rId8"/>
    <p:sldId id="896" r:id="rId9"/>
    <p:sldId id="557" r:id="rId10"/>
    <p:sldId id="868" r:id="rId11"/>
    <p:sldId id="892" r:id="rId12"/>
    <p:sldId id="897" r:id="rId13"/>
    <p:sldId id="893" r:id="rId14"/>
    <p:sldId id="898" r:id="rId15"/>
    <p:sldId id="899" r:id="rId16"/>
    <p:sldId id="864" r:id="rId17"/>
    <p:sldId id="865" r:id="rId18"/>
    <p:sldId id="900" r:id="rId19"/>
    <p:sldId id="866" r:id="rId20"/>
    <p:sldId id="901" r:id="rId21"/>
    <p:sldId id="867" r:id="rId22"/>
    <p:sldId id="902" r:id="rId23"/>
    <p:sldId id="874" r:id="rId24"/>
    <p:sldId id="875" r:id="rId25"/>
    <p:sldId id="876" r:id="rId26"/>
    <p:sldId id="885" r:id="rId27"/>
    <p:sldId id="903" r:id="rId28"/>
    <p:sldId id="904" r:id="rId29"/>
    <p:sldId id="905" r:id="rId30"/>
    <p:sldId id="878" r:id="rId31"/>
    <p:sldId id="906" r:id="rId32"/>
    <p:sldId id="879" r:id="rId33"/>
    <p:sldId id="907" r:id="rId34"/>
    <p:sldId id="908" r:id="rId35"/>
    <p:sldId id="880" r:id="rId36"/>
    <p:sldId id="909" r:id="rId37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950" y="-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B545-4C00-43DF-876E-1194A8DC403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54B7B-C553-4B77-B2DB-CEFFF6FF0D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212D-230E-48C9-B1B1-CEA70BC817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E0FE-304B-42FF-92AB-3A01461580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2324-348D-4A1D-A662-A0A7E462AC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48C25-0EAC-48F3-BA8C-473078C051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8461-37AA-4027-AC29-28AF032A8D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A7043-6E5E-4D21-9768-94456E8A28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3266-DAED-4164-900A-E0F56BE91A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9B31-C0F0-473C-8A13-BF4795EDF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ED3A-8C6C-4142-8E33-F1B6B8D0FB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57452-950F-4196-ADCE-233CC8AB70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D6163-44C6-4E48-BC78-30C241551B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6BF36-8364-4AFB-B443-D3AD81708D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8145-F3AF-499D-BC3F-E76F250F5C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B192A-D1EC-4E19-AF87-76A0E8F628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4713-693A-4249-9175-C2CCF4FF51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8B1D2-1051-4B70-A77A-E968891318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E656-ED5F-4422-8116-FC98132254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7ECC1-C743-4D00-AB0B-DC550996B0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A6B2-5B4D-4681-BD54-1B7082A7F76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D57B-073D-44EC-BA3E-56A975802A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8D15CF-C76B-42E2-9FAF-F32BDD537B0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5B21C546-44AE-4F0E-88C3-564E8B4F224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3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53" y="0"/>
            <a:ext cx="91285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2769" name="图片 7" descr="形象图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2205" y="1156097"/>
            <a:ext cx="1806179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14350" y="2203847"/>
            <a:ext cx="6743700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1 Please write to me and send me some photos!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" y="714375"/>
            <a:ext cx="7172325" cy="9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7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7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7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Summer in Los Angeles</a:t>
            </a:r>
          </a:p>
        </p:txBody>
      </p:sp>
      <p:sp>
        <p:nvSpPr>
          <p:cNvPr id="7" name="矩形 6"/>
          <p:cNvSpPr/>
          <p:nvPr/>
        </p:nvSpPr>
        <p:spPr>
          <a:xfrm>
            <a:off x="2339073" y="360169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辨析：</a:t>
            </a:r>
            <a:r>
              <a:rPr lang="en-US" altLang="zh-CN" sz="2500">
                <a:solidFill>
                  <a:schemeClr val="tx1"/>
                </a:solidFill>
              </a:rPr>
              <a:t>at the end of, by the end of</a:t>
            </a:r>
            <a:r>
              <a:rPr lang="zh-CN" altLang="en-US" sz="2500">
                <a:solidFill>
                  <a:schemeClr val="tx1"/>
                </a:solidFill>
              </a:rPr>
              <a:t>与</a:t>
            </a:r>
            <a:r>
              <a:rPr lang="en-US" altLang="zh-CN" sz="2500">
                <a:solidFill>
                  <a:schemeClr val="tx1"/>
                </a:solidFill>
              </a:rPr>
              <a:t>in the end 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29791" y="1656160"/>
          <a:ext cx="8457009" cy="3437490"/>
        </p:xfrm>
        <a:graphic>
          <a:graphicData uri="http://schemas.openxmlformats.org/drawingml/2006/table">
            <a:tbl>
              <a:tblPr/>
              <a:tblGrid>
                <a:gridCol w="182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7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at the end of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9515" marB="395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在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的末端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结尾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，既可指时间，也可指位置。后接宾语。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9515" marB="395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by the end of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9515" marB="395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到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为止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，只能表示时间。后接宾语。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9515" marB="395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in the end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9515" marB="395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最后，终于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。之后不接宾语。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9515" marB="395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【</a:t>
            </a:r>
            <a:r>
              <a:rPr lang="zh-CN" altLang="en-US" sz="2500">
                <a:solidFill>
                  <a:schemeClr val="tx1"/>
                </a:solidFill>
              </a:rPr>
              <a:t>学以致用</a:t>
            </a:r>
            <a:r>
              <a:rPr lang="en-US" altLang="zh-CN" sz="2500" b="0">
                <a:solidFill>
                  <a:schemeClr val="tx1"/>
                </a:solidFill>
              </a:rPr>
              <a:t>】</a:t>
            </a:r>
            <a:r>
              <a:rPr lang="zh-CN" altLang="en-US" sz="2500" b="0">
                <a:solidFill>
                  <a:schemeClr val="tx1"/>
                </a:solidFill>
              </a:rPr>
              <a:t>请用以上短语完成句子。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(1)</a:t>
            </a:r>
            <a:r>
              <a:rPr lang="zh-CN" altLang="en-US" sz="2500" b="0">
                <a:solidFill>
                  <a:schemeClr val="tx1"/>
                </a:solidFill>
              </a:rPr>
              <a:t>截止到这个星期，我已经写了两本书了。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____________________ this week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I have written two books.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(2)</a:t>
            </a:r>
            <a:r>
              <a:rPr lang="zh-CN" altLang="en-US" sz="2500" b="0">
                <a:solidFill>
                  <a:schemeClr val="tx1"/>
                </a:solidFill>
              </a:rPr>
              <a:t>在路的尽头，有一家电影院。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There is a cinema ____________________ the road.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1500" y="21097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By the end of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3200" y="3259932"/>
            <a:ext cx="285631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at the end of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(3)</a:t>
            </a:r>
            <a:r>
              <a:rPr lang="zh-CN" altLang="en-US" sz="2500" b="0">
                <a:solidFill>
                  <a:schemeClr val="tx1"/>
                </a:solidFill>
              </a:rPr>
              <a:t>最后，王子和公主过着幸福的生活。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____________________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the prince and the princess live a happy life.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00100" y="1545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In the end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30"/>
          <p:cNvSpPr>
            <a:spLocks noChangeArrowheads="1"/>
          </p:cNvSpPr>
          <p:nvPr/>
        </p:nvSpPr>
        <p:spPr bwMode="auto">
          <a:xfrm>
            <a:off x="191691" y="628650"/>
            <a:ext cx="8722519" cy="410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If you've already paid for the air tickets and for homestay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it should be OK.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如果你已经付过机票钱和家庭寄宿费了，那就应该够了。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pay for</a:t>
            </a:r>
            <a:r>
              <a:rPr lang="zh-CN" altLang="en-US" sz="2500" b="0" dirty="0">
                <a:solidFill>
                  <a:schemeClr val="tx1"/>
                </a:solidFill>
              </a:rPr>
              <a:t>表示“支付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的费用，为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付款”。如：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去年暑假我爸爸支付了我学车的费用。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My father ____________________ my driving lessons last summer holiday.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57400" y="360164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paid for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You'd better ask the travel company about the total weight for all your bags.</a:t>
            </a:r>
            <a:r>
              <a:rPr lang="zh-CN" altLang="en-US" sz="2500" b="0" dirty="0">
                <a:solidFill>
                  <a:schemeClr val="tx1"/>
                </a:solidFill>
              </a:rPr>
              <a:t>你最好询问旅行公司关于你所有包的总重量。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had better</a:t>
            </a:r>
            <a:r>
              <a:rPr lang="zh-CN" altLang="en-US" sz="2500" b="0" dirty="0">
                <a:solidFill>
                  <a:schemeClr val="tx1"/>
                </a:solidFill>
              </a:rPr>
              <a:t>意为“最好”，常缩写为</a:t>
            </a:r>
            <a:r>
              <a:rPr lang="en-US" altLang="zh-CN" sz="2500" b="0" dirty="0">
                <a:solidFill>
                  <a:schemeClr val="tx1"/>
                </a:solidFill>
              </a:rPr>
              <a:t>'d better</a:t>
            </a:r>
            <a:r>
              <a:rPr lang="zh-CN" altLang="en-US" sz="2500" b="0" dirty="0">
                <a:solidFill>
                  <a:schemeClr val="tx1"/>
                </a:solidFill>
              </a:rPr>
              <a:t>，后接动词原形。常用短语：</a:t>
            </a:r>
            <a:r>
              <a:rPr lang="en-US" altLang="zh-CN" sz="2500" b="0" dirty="0">
                <a:solidFill>
                  <a:schemeClr val="tx1"/>
                </a:solidFill>
              </a:rPr>
              <a:t>had better do </a:t>
            </a:r>
            <a:r>
              <a:rPr lang="en-US" altLang="zh-CN" sz="2500" b="0" dirty="0" err="1">
                <a:solidFill>
                  <a:schemeClr val="tx1"/>
                </a:solidFill>
              </a:rPr>
              <a:t>sth</a:t>
            </a:r>
            <a:r>
              <a:rPr lang="en-US" altLang="zh-CN" sz="2500" b="0" dirty="0">
                <a:solidFill>
                  <a:schemeClr val="tx1"/>
                </a:solidFill>
              </a:rPr>
              <a:t>., </a:t>
            </a:r>
            <a:r>
              <a:rPr lang="zh-CN" altLang="en-US" sz="2500" b="0" dirty="0">
                <a:solidFill>
                  <a:schemeClr val="tx1"/>
                </a:solidFill>
              </a:rPr>
              <a:t>意为“最好做某事”。如：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你看上去累了，最好休息一下。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You look tired.____________________ have a rest.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4600" y="3831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You'd better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4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Oh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by the way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don't forget to take your passport.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噢，顺便说一下，别忘了带你的护照。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by the way</a:t>
            </a:r>
            <a:r>
              <a:rPr lang="zh-CN" altLang="en-US" sz="2500" b="0">
                <a:solidFill>
                  <a:schemeClr val="tx1"/>
                </a:solidFill>
              </a:rPr>
              <a:t>意为“顺便说一下，顺便问一下”，用于转入与刚才说的主题无关的事。如：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顺便问一下，你喜欢什么颜色？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____________________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what colour do you like</a:t>
            </a:r>
            <a:r>
              <a:rPr lang="zh-CN" altLang="en-US" sz="2500" b="0">
                <a:solidFill>
                  <a:schemeClr val="tx1"/>
                </a:solidFill>
              </a:rPr>
              <a:t>？</a:t>
            </a:r>
            <a:endParaRPr lang="en-US" altLang="zh-CN" sz="2500" b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00100" y="38242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By the way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0"/>
          <p:cNvSpPr>
            <a:spLocks noChangeArrowheads="1"/>
          </p:cNvSpPr>
          <p:nvPr/>
        </p:nvSpPr>
        <p:spPr bwMode="auto">
          <a:xfrm>
            <a:off x="229791" y="2355056"/>
            <a:ext cx="872251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)1.Where is Lingling going?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England.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China.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America.</a:t>
            </a:r>
          </a:p>
        </p:txBody>
      </p:sp>
      <p:sp>
        <p:nvSpPr>
          <p:cNvPr id="18435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一、听对话。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     听课本</a:t>
            </a:r>
            <a:r>
              <a:rPr lang="en-US" altLang="zh-CN" sz="2500" b="0">
                <a:solidFill>
                  <a:schemeClr val="tx1"/>
                </a:solidFill>
              </a:rPr>
              <a:t>Unit 1 Act. 2</a:t>
            </a:r>
            <a:r>
              <a:rPr lang="zh-CN" altLang="en-US" sz="2500" b="0">
                <a:solidFill>
                  <a:schemeClr val="tx1"/>
                </a:solidFill>
              </a:rPr>
              <a:t>对话，完成第</a:t>
            </a:r>
            <a:r>
              <a:rPr lang="en-US" altLang="zh-CN" sz="2500" b="0">
                <a:solidFill>
                  <a:schemeClr val="tx1"/>
                </a:solidFill>
              </a:rPr>
              <a:t>1~5</a:t>
            </a:r>
            <a:r>
              <a:rPr lang="zh-CN" altLang="en-US" sz="2500" b="0">
                <a:solidFill>
                  <a:schemeClr val="tx1"/>
                </a:solidFill>
              </a:rPr>
              <a:t>小题。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24598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</a:p>
        </p:txBody>
      </p:sp>
      <p:sp>
        <p:nvSpPr>
          <p:cNvPr id="18437" name="圆角矩形 3"/>
          <p:cNvSpPr>
            <a:spLocks noChangeArrowheads="1"/>
          </p:cNvSpPr>
          <p:nvPr/>
        </p:nvSpPr>
        <p:spPr bwMode="auto">
          <a:xfrm>
            <a:off x="2857500" y="400051"/>
            <a:ext cx="3314700" cy="4226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lvl1pPr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文 理 解</a:t>
            </a:r>
          </a:p>
        </p:txBody>
      </p:sp>
      <p:pic>
        <p:nvPicPr>
          <p:cNvPr id="28678" name="图片 5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1701" y="971550"/>
            <a:ext cx="4786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)2.When is Lingling leaving?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At the end of June.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At the beginning of July.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At the end of July.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)3.How long will Lingling stay there?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For a week.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For a month.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For a year.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3670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)4.What's the weather like in LA?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Hot.   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Cool.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Snowy.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)5.How much should Lingling take with her?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200 dollars.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200 </a:t>
            </a:r>
            <a:r>
              <a:rPr lang="en-US" altLang="zh-CN" sz="2500" b="0" i="1">
                <a:solidFill>
                  <a:schemeClr val="tx1"/>
                </a:solidFill>
              </a:rPr>
              <a:t>yuan</a:t>
            </a:r>
            <a:r>
              <a:rPr lang="en-US" altLang="zh-CN" sz="2500" b="0">
                <a:solidFill>
                  <a:schemeClr val="tx1"/>
                </a:solidFill>
              </a:rPr>
              <a:t>.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200 pence.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1169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二、听填信息。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     听课本</a:t>
            </a:r>
            <a:r>
              <a:rPr lang="en-US" altLang="zh-CN" sz="2500" b="0">
                <a:solidFill>
                  <a:schemeClr val="tx1"/>
                </a:solidFill>
              </a:rPr>
              <a:t>Unit 1 Act. 2</a:t>
            </a:r>
            <a:r>
              <a:rPr lang="zh-CN" altLang="en-US" sz="2500" b="0">
                <a:solidFill>
                  <a:schemeClr val="tx1"/>
                </a:solidFill>
              </a:rPr>
              <a:t>对话，根据所听内容完成下列信息卡。对话听两遍。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22269" y="350401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July</a:t>
            </a:r>
          </a:p>
        </p:txBody>
      </p:sp>
      <p:pic>
        <p:nvPicPr>
          <p:cNvPr id="31748" name="图片 3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93169" y="971550"/>
            <a:ext cx="4786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07469" y="407670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four/4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2900" y="2868216"/>
          <a:ext cx="8229600" cy="1875857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5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 Trip to LA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Time to leave and stay: </a:t>
                      </a: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leave at the end of 1.____________ and stay for 2.____________ weeks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8" marR="54428" marT="37816" marB="378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28900" y="857250"/>
            <a:ext cx="514350" cy="5715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00325" y="919162"/>
            <a:ext cx="566738" cy="48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3225404" y="857250"/>
            <a:ext cx="3362325" cy="571500"/>
            <a:chOff x="3369875" y="1633364"/>
            <a:chExt cx="3362365" cy="432048"/>
          </a:xfrm>
        </p:grpSpPr>
        <p:sp>
          <p:nvSpPr>
            <p:cNvPr id="4118" name="矩形 8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9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3" y="1680169"/>
              <a:ext cx="1812363" cy="38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前 预 习</a:t>
              </a: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28900" y="1772841"/>
            <a:ext cx="514350" cy="570309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00325" y="1833563"/>
            <a:ext cx="566738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"/>
          <p:cNvGrpSpPr/>
          <p:nvPr/>
        </p:nvGrpSpPr>
        <p:grpSpPr bwMode="auto">
          <a:xfrm>
            <a:off x="3225404" y="1771650"/>
            <a:ext cx="3362325" cy="570310"/>
            <a:chOff x="3369875" y="2263434"/>
            <a:chExt cx="3362365" cy="432048"/>
          </a:xfrm>
        </p:grpSpPr>
        <p:sp>
          <p:nvSpPr>
            <p:cNvPr id="4116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7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3" y="2310337"/>
              <a:ext cx="1812363" cy="38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堂 导 学</a:t>
              </a:r>
            </a:p>
          </p:txBody>
        </p:sp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628900" y="2800350"/>
            <a:ext cx="514350" cy="5715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00325" y="2861073"/>
            <a:ext cx="566738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3225404" y="2800350"/>
            <a:ext cx="3362325" cy="571500"/>
            <a:chOff x="3369875" y="2893504"/>
            <a:chExt cx="3362365" cy="432048"/>
          </a:xfrm>
        </p:grpSpPr>
        <p:sp>
          <p:nvSpPr>
            <p:cNvPr id="4114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5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3" y="2940309"/>
              <a:ext cx="1812363" cy="38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文 理 解</a:t>
              </a:r>
            </a:p>
          </p:txBody>
        </p:sp>
      </p:grpSp>
      <p:sp>
        <p:nvSpPr>
          <p:cNvPr id="31" name="五边形 30"/>
          <p:cNvSpPr>
            <a:spLocks noChangeArrowheads="1"/>
          </p:cNvSpPr>
          <p:nvPr/>
        </p:nvSpPr>
        <p:spPr bwMode="auto">
          <a:xfrm>
            <a:off x="0" y="194073"/>
            <a:ext cx="372666" cy="431006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6719" y="170260"/>
            <a:ext cx="1497806" cy="45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 dirty="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70572" y="3714750"/>
            <a:ext cx="514350" cy="5715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41997" y="3776662"/>
            <a:ext cx="566738" cy="48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7"/>
          <p:cNvGrpSpPr/>
          <p:nvPr/>
        </p:nvGrpSpPr>
        <p:grpSpPr bwMode="auto">
          <a:xfrm>
            <a:off x="3267075" y="3714750"/>
            <a:ext cx="3362325" cy="571500"/>
            <a:chOff x="3369875" y="2893504"/>
            <a:chExt cx="3362365" cy="432048"/>
          </a:xfrm>
        </p:grpSpPr>
        <p:sp>
          <p:nvSpPr>
            <p:cNvPr id="4112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3" name="TextBox 1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4" y="2940309"/>
              <a:ext cx="1812363" cy="38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提 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6" grpId="0" animBg="1"/>
      <p:bldP spid="17" grpId="0"/>
      <p:bldP spid="31" grpId="0" animBg="1"/>
      <p:bldP spid="32" grpId="0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82629" y="1196579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trousers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254354" y="2340769"/>
            <a:ext cx="28563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total weight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2900" y="1085850"/>
          <a:ext cx="8229600" cy="304438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91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Things to take</a:t>
                      </a:r>
                      <a:r>
                        <a:rPr lang="en-US" sz="2600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：light 3.____________， notebooks, pens, a dictionary and so on</a:t>
                      </a:r>
                      <a:endParaRPr lang="en-US" sz="2600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Advice: </a:t>
                      </a:r>
                      <a:r>
                        <a:rPr lang="en-US" sz="2600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ask the travel company about the 4.____________ for all the bags</a:t>
                      </a:r>
                      <a:endParaRPr lang="en-US" sz="2600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don't forget to take the 5.____________</a:t>
                      </a:r>
                      <a:endParaRPr lang="en-US" sz="2600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4429" marR="54429" marT="36294" marB="362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69519" y="3399235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passport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三、根据课本</a:t>
            </a:r>
            <a:r>
              <a:rPr lang="en-US" altLang="zh-CN" sz="2500">
                <a:solidFill>
                  <a:schemeClr val="tx1"/>
                </a:solidFill>
              </a:rPr>
              <a:t>Act.2</a:t>
            </a:r>
            <a:r>
              <a:rPr lang="zh-CN" altLang="en-US" sz="2500">
                <a:solidFill>
                  <a:schemeClr val="tx1"/>
                </a:solidFill>
              </a:rPr>
              <a:t>对话完成下列短文填空。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 Lingling is preparing for her trip to LA.She needs Betty to help make a 1.____________ of things to take.Betty advises her to take 2.____________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 pens and a dictionary.Lingling is 3.____________ at the end of July, so Betty suggests taking shorts or light 4.____________.And buying a pair of 5.____________ is a good idea.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211812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list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40644" y="2690813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notebooks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00100" y="32599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leaving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22960" y="383262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trousers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59606" y="4389835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sunglasses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3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But many things are more 6.____________ in America than in China.Betty says the bag 7.____________ weigh too much, so it's necessary to ask  the travel company about the total 8.____________.In the end, Betty asks Lingling to remember to take her 9.____________ and to write 10.____________ her.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75510" y="9703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expensive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89810" y="154424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mustn't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50106" y="2683669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weight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0700" y="3257551"/>
            <a:ext cx="285631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passport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990035" y="3243263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一、根据句意、首字母或汉语提示填写单词。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Lily often wears ____________ (</a:t>
            </a:r>
            <a:r>
              <a:rPr lang="zh-CN" altLang="en-US" sz="2500" b="0" dirty="0">
                <a:solidFill>
                  <a:schemeClr val="tx1"/>
                </a:solidFill>
              </a:rPr>
              <a:t>太阳镜</a:t>
            </a:r>
            <a:r>
              <a:rPr lang="en-US" altLang="zh-CN" sz="2500" b="0" dirty="0">
                <a:solidFill>
                  <a:schemeClr val="tx1"/>
                </a:solidFill>
              </a:rPr>
              <a:t>)in summer.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How much do you ____________ (</a:t>
            </a:r>
            <a:r>
              <a:rPr lang="zh-CN" altLang="en-US" sz="2500" b="0" dirty="0">
                <a:solidFill>
                  <a:schemeClr val="tx1"/>
                </a:solidFill>
              </a:rPr>
              <a:t>体重</a:t>
            </a:r>
            <a:r>
              <a:rPr lang="en-US" altLang="zh-CN" sz="2500" b="0" dirty="0">
                <a:solidFill>
                  <a:schemeClr val="tx1"/>
                </a:solidFill>
              </a:rPr>
              <a:t>)?</a:t>
            </a:r>
            <a:endParaRPr lang="zh-CN" altLang="en-US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The boys are playing outside and their ____________ (</a:t>
            </a:r>
            <a:r>
              <a:rPr lang="zh-CN" altLang="en-US" sz="2500" b="0" dirty="0">
                <a:solidFill>
                  <a:schemeClr val="tx1"/>
                </a:solidFill>
              </a:rPr>
              <a:t>裤子</a:t>
            </a:r>
            <a:r>
              <a:rPr lang="en-US" altLang="zh-CN" sz="2500" b="0" dirty="0">
                <a:solidFill>
                  <a:schemeClr val="tx1"/>
                </a:solidFill>
              </a:rPr>
              <a:t>)and boots are with mud.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4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We had better make a l____ before shopping.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94447" y="1545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sunglasses</a:t>
            </a:r>
          </a:p>
        </p:txBody>
      </p:sp>
      <p:sp>
        <p:nvSpPr>
          <p:cNvPr id="25604" name="圆角矩形 3"/>
          <p:cNvSpPr>
            <a:spLocks noChangeArrowheads="1"/>
          </p:cNvSpPr>
          <p:nvPr/>
        </p:nvSpPr>
        <p:spPr bwMode="auto">
          <a:xfrm>
            <a:off x="2857500" y="400051"/>
            <a:ext cx="3314700" cy="4226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lvl1pPr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提 升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61172" y="211574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weigh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54341" y="2688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trousers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57600" y="3943351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ist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5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It is c__________of you to buy the watch at such a high price.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6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The t____________ employees of the company is 1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776.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7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You should hand in your works at the e_______ of this month.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8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The w____________ of the baby elephant is about 200 pounds.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9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This shop sells the latest fashion of shirts and s____________.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10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We can't go to America without a p____________.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87091" y="973932"/>
            <a:ext cx="28563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razy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68029" y="154662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otal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29300" y="2113360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nd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87091" y="2686051"/>
            <a:ext cx="28563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eight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743700" y="3827860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horts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72100" y="440055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assport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二、单项填空。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      )1.It's raining </a:t>
            </a:r>
            <a:r>
              <a:rPr lang="en-US" altLang="zh-CN" sz="2500" b="0" dirty="0" err="1">
                <a:solidFill>
                  <a:schemeClr val="tx1"/>
                </a:solidFill>
              </a:rPr>
              <a:t>outside.You'd</a:t>
            </a:r>
            <a:r>
              <a:rPr lang="en-US" altLang="zh-CN" sz="2500" b="0" dirty="0">
                <a:solidFill>
                  <a:schemeClr val="tx1"/>
                </a:solidFill>
              </a:rPr>
              <a:t> better ________ at home.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stay      B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stayed    C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staying   D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to stay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      )2.Hurry up, ________ we'll miss the plane.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so         B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or           C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and         D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but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54662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6884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      )3.This pair of glasses ________ not mine, but hers.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is          B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are          C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were              D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was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      )4.Kate ________ her parents ________ postcards when she was in the USA.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sent; /   B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sent; to   C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showed; for   D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showed; to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1097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)5.You must________ the film tickets before you go to the cinema.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pay for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pay off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paid for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paid off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)6.A mobile phone of this type costs too much.You'd better ________ until it is cheaper.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wait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waiting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waited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to wait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794397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09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)7.—________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what time is it now?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—It's half past seven.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By the way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In the way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On the way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In this way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)8.We took ________ trip to the Great Wall last weekend and ________ trip made us very excited.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a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the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a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the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the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the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3670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09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)9.—Which dress do you like best, Madam?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—Sorry, I can't decide ________ now.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to buy which one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buy which one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which one to buy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which one buy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)10.There is a shop ________ the street.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by the end of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in the end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at the end of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at the end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3670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0"/>
          <p:cNvSpPr>
            <a:spLocks noChangeArrowheads="1"/>
          </p:cNvSpPr>
          <p:nvPr/>
        </p:nvSpPr>
        <p:spPr bwMode="auto">
          <a:xfrm>
            <a:off x="191691" y="2081213"/>
            <a:ext cx="8722519" cy="292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1.</a:t>
            </a:r>
            <a:r>
              <a:rPr lang="zh-CN" altLang="en-US" sz="2500" b="0" dirty="0">
                <a:solidFill>
                  <a:schemeClr val="tx1"/>
                </a:solidFill>
              </a:rPr>
              <a:t>名单；清单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2.</a:t>
            </a:r>
            <a:r>
              <a:rPr lang="zh-CN" altLang="en-US" sz="2500" b="0" dirty="0">
                <a:solidFill>
                  <a:schemeClr val="tx1"/>
                </a:solidFill>
              </a:rPr>
              <a:t>太阳镜；墨镜</a:t>
            </a:r>
            <a:r>
              <a:rPr lang="en-US" altLang="zh-CN" sz="2500" b="0" dirty="0">
                <a:solidFill>
                  <a:schemeClr val="tx1"/>
                </a:solidFill>
              </a:rPr>
              <a:t>(</a:t>
            </a:r>
            <a:r>
              <a:rPr lang="en-US" altLang="zh-CN" sz="2500" b="0" i="1" dirty="0">
                <a:solidFill>
                  <a:schemeClr val="tx1"/>
                </a:solidFill>
              </a:rPr>
              <a:t>pl</a:t>
            </a:r>
            <a:r>
              <a:rPr lang="en-US" altLang="zh-CN" sz="2500" b="0" dirty="0">
                <a:solidFill>
                  <a:schemeClr val="tx1"/>
                </a:solidFill>
              </a:rPr>
              <a:t>.)____________</a:t>
            </a:r>
            <a:endParaRPr lang="zh-CN" altLang="en-US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</a:t>
            </a:r>
            <a:r>
              <a:rPr lang="zh-CN" altLang="en-US" sz="2500" b="0" dirty="0">
                <a:solidFill>
                  <a:schemeClr val="tx1"/>
                </a:solidFill>
              </a:rPr>
              <a:t>．短裤</a:t>
            </a:r>
            <a:r>
              <a:rPr lang="en-US" altLang="zh-CN" sz="2500" b="0" dirty="0">
                <a:solidFill>
                  <a:schemeClr val="tx1"/>
                </a:solidFill>
              </a:rPr>
              <a:t>(</a:t>
            </a:r>
            <a:r>
              <a:rPr lang="en-US" altLang="zh-CN" sz="2500" b="0" i="1" dirty="0">
                <a:solidFill>
                  <a:schemeClr val="tx1"/>
                </a:solidFill>
              </a:rPr>
              <a:t>pl</a:t>
            </a:r>
            <a:r>
              <a:rPr lang="en-US" altLang="zh-CN" sz="2500" b="0" dirty="0">
                <a:solidFill>
                  <a:schemeClr val="tx1"/>
                </a:solidFill>
              </a:rPr>
              <a:t>.) ____________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4.</a:t>
            </a:r>
            <a:r>
              <a:rPr lang="zh-CN" altLang="en-US" sz="2500" b="0" dirty="0">
                <a:solidFill>
                  <a:schemeClr val="tx1"/>
                </a:solidFill>
              </a:rPr>
              <a:t>重量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</a:t>
            </a:r>
            <a:endParaRPr lang="zh-CN" altLang="en-US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5</a:t>
            </a:r>
            <a:r>
              <a:rPr lang="zh-CN" altLang="en-US" sz="2500" b="0" dirty="0">
                <a:solidFill>
                  <a:schemeClr val="tx1"/>
                </a:solidFill>
              </a:rPr>
              <a:t>．护照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229791" y="823913"/>
            <a:ext cx="845700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一、必背单词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(</a:t>
            </a: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请在课文中找出下列单词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)</a:t>
            </a:r>
            <a:endParaRPr lang="zh-CN" altLang="en-US" sz="1900" kern="100" dirty="0">
              <a:latin typeface="Calibri" panose="020F0502020204030204"/>
              <a:ea typeface="+mn-ea"/>
              <a:cs typeface="Times New Roman" panose="02020603050405020304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7191" y="2115741"/>
            <a:ext cx="28563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list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86100" y="26884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sunglasses    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969419" y="400051"/>
            <a:ext cx="3317081" cy="42267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3625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课 前 预 习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57400" y="325874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shorts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57300" y="3831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weight   </a:t>
            </a:r>
          </a:p>
        </p:txBody>
      </p: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229791" y="1503760"/>
            <a:ext cx="1484709" cy="289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Times New Roman" panose="02020603050405020304"/>
                <a:ea typeface="+mn-ea"/>
              </a:rPr>
              <a:t>名词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600200" y="43957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passport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68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三、根据句意和汉语提示完成句子。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1</a:t>
            </a:r>
            <a:r>
              <a:rPr lang="zh-CN" altLang="en-US" sz="2500" b="0">
                <a:solidFill>
                  <a:schemeClr val="tx1"/>
                </a:solidFill>
              </a:rPr>
              <a:t>．我会列一张我需要的物品清单。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I will _________________ things I need.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2</a:t>
            </a:r>
            <a:r>
              <a:rPr lang="zh-CN" altLang="en-US" sz="2500" b="0">
                <a:solidFill>
                  <a:schemeClr val="tx1"/>
                </a:solidFill>
              </a:rPr>
              <a:t>．他姐姐将在七月底回来。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His sister is coming back_______________July.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3</a:t>
            </a:r>
            <a:r>
              <a:rPr lang="zh-CN" altLang="en-US" sz="2500" b="0">
                <a:solidFill>
                  <a:schemeClr val="tx1"/>
                </a:solidFill>
              </a:rPr>
              <a:t>．顺便问一下，你在什么地方见过我的眼镜吗？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______________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have you seen my glasses anywhere?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63254" y="211574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make a list of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7600" y="3253978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at the end of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28638" y="4337447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By the way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4</a:t>
            </a:r>
            <a:r>
              <a:rPr lang="zh-CN" altLang="en-US" sz="2500" b="0">
                <a:solidFill>
                  <a:schemeClr val="tx1"/>
                </a:solidFill>
              </a:rPr>
              <a:t>．李海还没有支付大巴车票钱。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Li Hai hasn't _________ the bus ticket yet.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5</a:t>
            </a:r>
            <a:r>
              <a:rPr lang="zh-CN" altLang="en-US" sz="2500" b="0">
                <a:solidFill>
                  <a:schemeClr val="tx1"/>
                </a:solidFill>
              </a:rPr>
              <a:t>．我们戴太阳镜以保护我们的眼睛免遭太阳晒伤。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We _______________ to protect our eyes from the sunlight.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78831" y="1435894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paid for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7719" y="2677717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wear sunglasses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四、完形填空。</a:t>
            </a:r>
            <a:endParaRPr lang="en-US" altLang="zh-CN" sz="250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My host father woke me up at about six this morning.I then __</a:t>
            </a:r>
            <a:r>
              <a:rPr lang="en-US" altLang="zh-CN" sz="2500" b="0" u="sng">
                <a:solidFill>
                  <a:schemeClr val="tx1"/>
                </a:solidFill>
              </a:rPr>
              <a:t>1</a:t>
            </a:r>
            <a:r>
              <a:rPr lang="en-US" altLang="zh-CN" sz="2500" b="0">
                <a:solidFill>
                  <a:schemeClr val="tx1"/>
                </a:solidFill>
              </a:rPr>
              <a:t>__ my school uniform.After eating a Chinese pastry, I __</a:t>
            </a:r>
            <a:r>
              <a:rPr lang="en-US" altLang="zh-CN" sz="2500" b="0" u="sng">
                <a:solidFill>
                  <a:schemeClr val="tx1"/>
                </a:solidFill>
              </a:rPr>
              <a:t>2</a:t>
            </a:r>
            <a:r>
              <a:rPr lang="en-US" altLang="zh-CN" sz="2500" b="0">
                <a:solidFill>
                  <a:schemeClr val="tx1"/>
                </a:solidFill>
              </a:rPr>
              <a:t>__ a bike to school.The bicycle is the most common traffic tool in this city.You could see people riding bicycles __</a:t>
            </a:r>
            <a:r>
              <a:rPr lang="en-US" altLang="zh-CN" sz="2500" b="0" u="sng">
                <a:solidFill>
                  <a:schemeClr val="tx1"/>
                </a:solidFill>
              </a:rPr>
              <a:t>3</a:t>
            </a:r>
            <a:r>
              <a:rPr lang="en-US" altLang="zh-CN" sz="2500" b="0">
                <a:solidFill>
                  <a:schemeClr val="tx1"/>
                </a:solidFill>
              </a:rPr>
              <a:t>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In just five minutes I arrived at the school gate.After locking my bike, I joined my__</a:t>
            </a:r>
            <a:r>
              <a:rPr lang="en-US" altLang="zh-CN" sz="2500" b="0" u="sng">
                <a:solidFill>
                  <a:schemeClr val="tx1"/>
                </a:solidFill>
              </a:rPr>
              <a:t>4</a:t>
            </a:r>
            <a:r>
              <a:rPr lang="en-US" altLang="zh-CN" sz="2500" b="0">
                <a:solidFill>
                  <a:schemeClr val="tx1"/>
                </a:solidFill>
              </a:rPr>
              <a:t>__ to do morning exercises.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At 8 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m., our class started for math.It is my favourite __</a:t>
            </a:r>
            <a:r>
              <a:rPr lang="en-US" altLang="zh-CN" sz="2500" b="0" u="sng">
                <a:solidFill>
                  <a:schemeClr val="tx1"/>
                </a:solidFill>
              </a:rPr>
              <a:t>5</a:t>
            </a:r>
            <a:r>
              <a:rPr lang="en-US" altLang="zh-CN" sz="2500" b="0">
                <a:solidFill>
                  <a:schemeClr val="tx1"/>
                </a:solidFill>
              </a:rPr>
              <a:t>__.For lunch, I had a delicious egg and tomato dish with rice at the school __</a:t>
            </a:r>
            <a:r>
              <a:rPr lang="en-US" altLang="zh-CN" sz="2500" b="0" u="sng">
                <a:solidFill>
                  <a:schemeClr val="tx1"/>
                </a:solidFill>
              </a:rPr>
              <a:t>6</a:t>
            </a:r>
            <a:r>
              <a:rPr lang="en-US" altLang="zh-CN" sz="2500" b="0">
                <a:solidFill>
                  <a:schemeClr val="tx1"/>
                </a:solidFill>
              </a:rPr>
              <a:t>__.In the afternoon, I had Chinese history.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Advanced Spoken Chinese is my last __</a:t>
            </a:r>
            <a:r>
              <a:rPr lang="en-US" altLang="zh-CN" sz="2500" b="0" u="sng">
                <a:solidFill>
                  <a:schemeClr val="tx1"/>
                </a:solidFill>
              </a:rPr>
              <a:t>7</a:t>
            </a:r>
            <a:r>
              <a:rPr lang="en-US" altLang="zh-CN" sz="2500" b="0">
                <a:solidFill>
                  <a:schemeClr val="tx1"/>
                </a:solidFill>
              </a:rPr>
              <a:t>__ of the day.Today I learned ten Chinese words.Our teacher walked around the classroom to check our __</a:t>
            </a:r>
            <a:r>
              <a:rPr lang="en-US" altLang="zh-CN" sz="2500" b="0" u="sng">
                <a:solidFill>
                  <a:schemeClr val="tx1"/>
                </a:solidFill>
              </a:rPr>
              <a:t>8</a:t>
            </a:r>
            <a:r>
              <a:rPr lang="en-US" altLang="zh-CN" sz="2500" b="0">
                <a:solidFill>
                  <a:schemeClr val="tx1"/>
                </a:solidFill>
              </a:rPr>
              <a:t>__ correctly.I tried almost ten more times to practice it.It is quite __</a:t>
            </a:r>
            <a:r>
              <a:rPr lang="en-US" altLang="zh-CN" sz="2500" b="0" u="sng">
                <a:solidFill>
                  <a:schemeClr val="tx1"/>
                </a:solidFill>
              </a:rPr>
              <a:t>9</a:t>
            </a:r>
            <a:r>
              <a:rPr lang="en-US" altLang="zh-CN" sz="2500" b="0">
                <a:solidFill>
                  <a:schemeClr val="tx1"/>
                </a:solidFill>
              </a:rPr>
              <a:t>__ to learn Chinese,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but I will try my best to work at it.After school, I went back to my host family to __</a:t>
            </a:r>
            <a:r>
              <a:rPr lang="en-US" altLang="zh-CN" sz="2500" b="0" u="sng">
                <a:solidFill>
                  <a:schemeClr val="tx1"/>
                </a:solidFill>
              </a:rPr>
              <a:t>10</a:t>
            </a:r>
            <a:r>
              <a:rPr lang="en-US" altLang="zh-CN" sz="2500" b="0">
                <a:solidFill>
                  <a:schemeClr val="tx1"/>
                </a:solidFill>
              </a:rPr>
              <a:t>__ the rest of the day with them.It's a funny and exciting day.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)1.A.took off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put on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lay down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put up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)2.A.sent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gave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passed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rode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)3.A.everywhere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somewhere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wherever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nowhere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)4.A.neighbours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teachers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classmates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family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)5.A.food 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colour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sport   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67978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5394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1109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367088"/>
            <a:ext cx="9144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3938588"/>
            <a:ext cx="8001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)6.A.dining hall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library    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gate 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lab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)7.A.thing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song       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class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group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)8.A.grammar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pronunciation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spelling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writing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)9.A.comfortable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interesting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difficult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relaxing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)10.A.read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learn      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draw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spend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67978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5394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1109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2794397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3367088"/>
            <a:ext cx="8001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30"/>
          <p:cNvSpPr>
            <a:spLocks noChangeArrowheads="1"/>
          </p:cNvSpPr>
          <p:nvPr/>
        </p:nvSpPr>
        <p:spPr bwMode="auto">
          <a:xfrm>
            <a:off x="191691" y="3450432"/>
            <a:ext cx="872251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重量有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；重</a:t>
            </a:r>
            <a:r>
              <a:rPr lang="en-US" altLang="zh-CN" sz="2500" b="0" dirty="0">
                <a:solidFill>
                  <a:schemeClr val="tx1"/>
                </a:solidFill>
              </a:rPr>
              <a:t>…… ____________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6147" name="矩形 30"/>
          <p:cNvSpPr>
            <a:spLocks noChangeArrowheads="1"/>
          </p:cNvSpPr>
          <p:nvPr/>
        </p:nvSpPr>
        <p:spPr bwMode="auto">
          <a:xfrm>
            <a:off x="191691" y="1610916"/>
            <a:ext cx="872251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1.</a:t>
            </a:r>
            <a:r>
              <a:rPr lang="zh-CN" altLang="en-US" sz="2500" b="0" dirty="0">
                <a:solidFill>
                  <a:schemeClr val="tx1"/>
                </a:solidFill>
              </a:rPr>
              <a:t>发疯的；荒唐的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2.</a:t>
            </a:r>
            <a:r>
              <a:rPr lang="zh-CN" altLang="en-US" sz="2500" b="0" dirty="0">
                <a:solidFill>
                  <a:schemeClr val="tx1"/>
                </a:solidFill>
              </a:rPr>
              <a:t>总的；全部的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229791" y="971551"/>
            <a:ext cx="1484709" cy="289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形容词</a:t>
            </a:r>
            <a:endParaRPr lang="zh-CN" altLang="en-US" sz="1900" kern="100" dirty="0">
              <a:latin typeface="Calibri" panose="020F0502020204030204"/>
              <a:ea typeface="+mn-ea"/>
              <a:cs typeface="Times New Roman" panose="0202060305040502030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86100" y="1651397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 crazy 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43200" y="2231232"/>
            <a:ext cx="285631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total  </a:t>
            </a:r>
          </a:p>
        </p:txBody>
      </p:sp>
      <p:sp>
        <p:nvSpPr>
          <p:cNvPr id="6151" name="矩形 30"/>
          <p:cNvSpPr>
            <a:spLocks noChangeArrowheads="1"/>
          </p:cNvSpPr>
          <p:nvPr/>
        </p:nvSpPr>
        <p:spPr bwMode="auto">
          <a:xfrm>
            <a:off x="229791" y="2811067"/>
            <a:ext cx="14847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动词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29000" y="337304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weigh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二、常用短语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(</a:t>
            </a: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请在课文中画出下列短语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)</a:t>
            </a:r>
            <a:endParaRPr lang="en-US" altLang="zh-CN" sz="1900" kern="100" dirty="0">
              <a:latin typeface="+mn-lt"/>
              <a:ea typeface="+mn-ea"/>
              <a:cs typeface="Times New Roman" panose="02020603050405020304"/>
            </a:endParaRPr>
          </a:p>
        </p:txBody>
      </p:sp>
      <p:sp>
        <p:nvSpPr>
          <p:cNvPr id="7171" name="矩形 30"/>
          <p:cNvSpPr>
            <a:spLocks noChangeArrowheads="1"/>
          </p:cNvSpPr>
          <p:nvPr/>
        </p:nvSpPr>
        <p:spPr bwMode="auto">
          <a:xfrm>
            <a:off x="114300" y="1544242"/>
            <a:ext cx="872371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1.</a:t>
            </a:r>
            <a:r>
              <a:rPr lang="zh-CN" altLang="en-US" sz="2500" b="0" dirty="0">
                <a:solidFill>
                  <a:schemeClr val="tx1"/>
                </a:solidFill>
              </a:rPr>
              <a:t>为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作准备   </a:t>
            </a:r>
            <a:r>
              <a:rPr lang="en-US" altLang="zh-CN" sz="2500" b="0" dirty="0">
                <a:solidFill>
                  <a:schemeClr val="tx1"/>
                </a:solidFill>
              </a:rPr>
              <a:t>prepare for…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2.</a:t>
            </a:r>
            <a:r>
              <a:rPr lang="zh-CN" altLang="en-US" sz="2500" b="0" dirty="0">
                <a:solidFill>
                  <a:schemeClr val="tx1"/>
                </a:solidFill>
              </a:rPr>
              <a:t>列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的清单    </a:t>
            </a:r>
            <a:r>
              <a:rPr lang="en-US" altLang="zh-CN" sz="2500" b="0" dirty="0">
                <a:solidFill>
                  <a:schemeClr val="tx1"/>
                </a:solidFill>
              </a:rPr>
              <a:t>make a list of…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3.</a:t>
            </a:r>
            <a:r>
              <a:rPr lang="zh-CN" altLang="en-US" sz="2500" b="0" dirty="0">
                <a:solidFill>
                  <a:schemeClr val="tx1"/>
                </a:solidFill>
              </a:rPr>
              <a:t>把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准备好    </a:t>
            </a:r>
            <a:r>
              <a:rPr lang="en-US" altLang="zh-CN" sz="2500" b="0" dirty="0">
                <a:solidFill>
                  <a:schemeClr val="tx1"/>
                </a:solidFill>
              </a:rPr>
              <a:t>get things ready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4.</a:t>
            </a:r>
            <a:r>
              <a:rPr lang="zh-CN" altLang="en-US" sz="2500" b="0" dirty="0">
                <a:solidFill>
                  <a:schemeClr val="tx1"/>
                </a:solidFill>
              </a:rPr>
              <a:t>在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的结尾；在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的末端    </a:t>
            </a:r>
            <a:r>
              <a:rPr lang="en-US" altLang="zh-CN" sz="2500" b="0" dirty="0">
                <a:solidFill>
                  <a:schemeClr val="tx1"/>
                </a:solidFill>
              </a:rPr>
              <a:t>at the end of… 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5.</a:t>
            </a:r>
            <a:r>
              <a:rPr lang="zh-CN" altLang="en-US" sz="2500" b="0" dirty="0">
                <a:solidFill>
                  <a:schemeClr val="tx1"/>
                </a:solidFill>
              </a:rPr>
              <a:t>为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付款   </a:t>
            </a:r>
            <a:r>
              <a:rPr lang="en-US" altLang="zh-CN" sz="2500" b="0" dirty="0">
                <a:solidFill>
                  <a:schemeClr val="tx1"/>
                </a:solidFill>
              </a:rPr>
              <a:t>pay for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30"/>
          <p:cNvSpPr>
            <a:spLocks noChangeArrowheads="1"/>
          </p:cNvSpPr>
          <p:nvPr/>
        </p:nvSpPr>
        <p:spPr bwMode="auto">
          <a:xfrm>
            <a:off x="114300" y="857250"/>
            <a:ext cx="8723710" cy="35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6.</a:t>
            </a:r>
            <a:r>
              <a:rPr lang="zh-CN" altLang="en-US" sz="2500" b="0">
                <a:solidFill>
                  <a:schemeClr val="tx1"/>
                </a:solidFill>
              </a:rPr>
              <a:t>还有什么    </a:t>
            </a:r>
            <a:r>
              <a:rPr lang="en-US" altLang="zh-CN" sz="2500" b="0">
                <a:solidFill>
                  <a:schemeClr val="tx1"/>
                </a:solidFill>
              </a:rPr>
              <a:t>what else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7.</a:t>
            </a:r>
            <a:r>
              <a:rPr lang="zh-CN" altLang="en-US" sz="2500" b="0">
                <a:solidFill>
                  <a:schemeClr val="tx1"/>
                </a:solidFill>
              </a:rPr>
              <a:t>太重   </a:t>
            </a:r>
            <a:r>
              <a:rPr lang="en-US" altLang="zh-CN" sz="2500" b="0">
                <a:solidFill>
                  <a:schemeClr val="tx1"/>
                </a:solidFill>
              </a:rPr>
              <a:t>weigh too much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8.</a:t>
            </a:r>
            <a:r>
              <a:rPr lang="zh-CN" altLang="en-US" sz="2500" b="0">
                <a:solidFill>
                  <a:schemeClr val="tx1"/>
                </a:solidFill>
              </a:rPr>
              <a:t>顺便说一下   </a:t>
            </a:r>
            <a:r>
              <a:rPr lang="en-US" altLang="zh-CN" sz="2500" b="0">
                <a:solidFill>
                  <a:schemeClr val="tx1"/>
                </a:solidFill>
              </a:rPr>
              <a:t>by the way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9.</a:t>
            </a:r>
            <a:r>
              <a:rPr lang="zh-CN" altLang="en-US" sz="2500" b="0">
                <a:solidFill>
                  <a:schemeClr val="tx1"/>
                </a:solidFill>
              </a:rPr>
              <a:t>玩得很高兴   </a:t>
            </a:r>
            <a:r>
              <a:rPr lang="en-US" altLang="zh-CN" sz="2500" b="0">
                <a:solidFill>
                  <a:schemeClr val="tx1"/>
                </a:solidFill>
              </a:rPr>
              <a:t>have a great time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10.</a:t>
            </a:r>
            <a:r>
              <a:rPr lang="zh-CN" altLang="en-US" sz="2500" b="0">
                <a:solidFill>
                  <a:schemeClr val="tx1"/>
                </a:solidFill>
              </a:rPr>
              <a:t>写信给某人   </a:t>
            </a:r>
            <a:r>
              <a:rPr lang="en-US" altLang="zh-CN" sz="2500" b="0">
                <a:solidFill>
                  <a:schemeClr val="tx1"/>
                </a:solidFill>
              </a:rPr>
              <a:t>write to sb.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229791" y="857250"/>
            <a:ext cx="685680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三、经典句型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(</a:t>
            </a: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请在课文中画出下列句型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)</a:t>
            </a:r>
            <a:endParaRPr lang="zh-CN" altLang="en-US" sz="1900" kern="100" dirty="0">
              <a:latin typeface="Calibri" panose="020F0502020204030204"/>
              <a:ea typeface="+mn-ea"/>
              <a:cs typeface="Times New Roman" panose="02020603050405020304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4091" y="1684735"/>
          <a:ext cx="8455819" cy="3238576"/>
        </p:xfrm>
        <a:graphic>
          <a:graphicData uri="http://schemas.openxmlformats.org/drawingml/2006/table">
            <a:tbl>
              <a:tblPr/>
              <a:tblGrid>
                <a:gridCol w="4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0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嗯，这听起来荒唐，但是我不知道带什么。</a:t>
                      </a:r>
                      <a:endParaRPr kumimoji="0" lang="zh-CN" alt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Well, it sounds crazy, but I don't know what to take.</a:t>
                      </a:r>
                      <a:endParaRPr kumimoji="0" lang="en-US" altLang="zh-CN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我要在七月底动身，打算在那儿待四周。</a:t>
                      </a:r>
                      <a:endParaRPr kumimoji="0" lang="zh-CN" alt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I'm leaving at the end of July and I'm going to stay there for four weeks.</a:t>
                      </a:r>
                      <a:endParaRPr kumimoji="0" lang="en-US" altLang="zh-CN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4091" y="1085850"/>
          <a:ext cx="8455819" cy="3238576"/>
        </p:xfrm>
        <a:graphic>
          <a:graphicData uri="http://schemas.openxmlformats.org/drawingml/2006/table">
            <a:tbl>
              <a:tblPr/>
              <a:tblGrid>
                <a:gridCol w="4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0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短裤就行，或者你可以穿薄裤子。</a:t>
                      </a:r>
                      <a:endParaRPr kumimoji="0" lang="zh-CN" alt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Shorts are good, or you can wear light trousers.</a:t>
                      </a:r>
                      <a:endParaRPr kumimoji="0" lang="en-US" altLang="zh-CN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你最好询问旅行公司关于你所有包的总重量。</a:t>
                      </a:r>
                      <a:endParaRPr kumimoji="0" lang="zh-CN" alt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You'd better ask the travel company about the total weight for all your bags.</a:t>
                      </a:r>
                      <a:endParaRPr kumimoji="0" lang="en-US" altLang="zh-CN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119" marB="381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圆角矩形 3"/>
          <p:cNvSpPr>
            <a:spLocks noChangeArrowheads="1"/>
          </p:cNvSpPr>
          <p:nvPr/>
        </p:nvSpPr>
        <p:spPr bwMode="auto">
          <a:xfrm>
            <a:off x="2857500" y="400051"/>
            <a:ext cx="3314700" cy="4226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lvl1pPr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导 学</a:t>
            </a:r>
          </a:p>
        </p:txBody>
      </p:sp>
      <p:sp>
        <p:nvSpPr>
          <p:cNvPr id="11267" name="矩形 30"/>
          <p:cNvSpPr>
            <a:spLocks noChangeArrowheads="1"/>
          </p:cNvSpPr>
          <p:nvPr/>
        </p:nvSpPr>
        <p:spPr bwMode="auto">
          <a:xfrm>
            <a:off x="191691" y="1053704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I'm leaving at the end of July…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我要在七月底动身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endParaRPr lang="zh-CN" altLang="en-US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at the end of</a:t>
            </a:r>
            <a:r>
              <a:rPr lang="zh-CN" altLang="en-US" sz="2500" b="0" dirty="0">
                <a:solidFill>
                  <a:schemeClr val="tx1"/>
                </a:solidFill>
              </a:rPr>
              <a:t>意为“在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的结尾；在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的末端”。如：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At the end of the year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we had a final exam.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在年末，我们进行了一次期末考试。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2194</Words>
  <Application>Microsoft Office PowerPoint</Application>
  <PresentationFormat>全屏显示(16:9)</PresentationFormat>
  <Paragraphs>240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5" baseType="lpstr">
      <vt:lpstr>等线</vt:lpstr>
      <vt:lpstr>等线 Light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2018-12-18T11:00:00Z</dcterms:created>
  <dcterms:modified xsi:type="dcterms:W3CDTF">2023-01-16T16:26:27Z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27A46D4AFBC3456BB839CA96AA9B6E84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