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615" r:id="rId2"/>
    <p:sldId id="1494" r:id="rId3"/>
    <p:sldId id="1495" r:id="rId4"/>
    <p:sldId id="1576" r:id="rId5"/>
    <p:sldId id="1658" r:id="rId6"/>
    <p:sldId id="1723" r:id="rId7"/>
    <p:sldId id="1724" r:id="rId8"/>
    <p:sldId id="1464" r:id="rId9"/>
    <p:sldId id="1679" r:id="rId10"/>
    <p:sldId id="1725" r:id="rId11"/>
    <p:sldId id="1726" r:id="rId12"/>
    <p:sldId id="1727" r:id="rId13"/>
    <p:sldId id="1680" r:id="rId14"/>
    <p:sldId id="1587" r:id="rId15"/>
    <p:sldId id="1729" r:id="rId16"/>
    <p:sldId id="1728" r:id="rId17"/>
    <p:sldId id="1564" r:id="rId18"/>
    <p:sldId id="1681" r:id="rId19"/>
    <p:sldId id="1682" r:id="rId20"/>
    <p:sldId id="1683" r:id="rId21"/>
    <p:sldId id="1684" r:id="rId22"/>
    <p:sldId id="1685" r:id="rId23"/>
    <p:sldId id="1686" r:id="rId24"/>
    <p:sldId id="1689" r:id="rId25"/>
    <p:sldId id="1690" r:id="rId26"/>
    <p:sldId id="1730" r:id="rId27"/>
    <p:sldId id="1691" r:id="rId28"/>
    <p:sldId id="1692" r:id="rId29"/>
    <p:sldId id="1717" r:id="rId30"/>
    <p:sldId id="1718" r:id="rId31"/>
    <p:sldId id="1721" r:id="rId32"/>
    <p:sldId id="1731" r:id="rId33"/>
    <p:sldId id="1722" r:id="rId34"/>
    <p:sldId id="1565" r:id="rId35"/>
    <p:sldId id="1567" r:id="rId36"/>
    <p:sldId id="1732" r:id="rId37"/>
    <p:sldId id="1733" r:id="rId38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B4313"/>
    <a:srgbClr val="F25B1B"/>
    <a:srgbClr val="00CCFF"/>
    <a:srgbClr val="9BBD59"/>
    <a:srgbClr val="F2F2F2"/>
    <a:srgbClr val="7BC14A"/>
    <a:srgbClr val="0066FF"/>
    <a:srgbClr val="B4C7E7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5" autoAdjust="0"/>
    <p:restoredTop sz="96962" autoAdjust="0"/>
  </p:normalViewPr>
  <p:slideViewPr>
    <p:cSldViewPr>
      <p:cViewPr>
        <p:scale>
          <a:sx n="100" d="100"/>
          <a:sy n="100" d="100"/>
        </p:scale>
        <p:origin x="-348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68571" tIns="34285" rIns="68571" bIns="34285"/>
          <a:lstStyle/>
          <a:p>
            <a:fld id="{7CD490C1-7E7E-423A-91D8-058624AF834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68571" tIns="34285" rIns="68571" bIns="3428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68571" tIns="34285" rIns="68571" bIns="34285"/>
          <a:lstStyle/>
          <a:p>
            <a:fld id="{EA5C5624-0453-40A9-9FFF-DD435B6A2D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18"/>
          <p:cNvSpPr/>
          <p:nvPr/>
        </p:nvSpPr>
        <p:spPr>
          <a:xfrm>
            <a:off x="286131" y="2733136"/>
            <a:ext cx="8859060" cy="1801727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1" tIns="34285" rIns="68571" bIns="34285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7" name="直接连接符 15"/>
          <p:cNvCxnSpPr/>
          <p:nvPr/>
        </p:nvCxnSpPr>
        <p:spPr>
          <a:xfrm flipH="1">
            <a:off x="2196022" y="0"/>
            <a:ext cx="238503" cy="4137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7"/>
          <p:cNvCxnSpPr/>
          <p:nvPr/>
        </p:nvCxnSpPr>
        <p:spPr>
          <a:xfrm flipH="1">
            <a:off x="35501" y="1"/>
            <a:ext cx="2963874" cy="5141119"/>
          </a:xfrm>
          <a:prstGeom prst="line">
            <a:avLst/>
          </a:prstGeom>
          <a:ln w="12700">
            <a:solidFill>
              <a:srgbClr val="7BC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边形 28"/>
          <p:cNvSpPr/>
          <p:nvPr/>
        </p:nvSpPr>
        <p:spPr>
          <a:xfrm>
            <a:off x="593647" y="3004321"/>
            <a:ext cx="746917" cy="1051511"/>
          </a:xfrm>
          <a:prstGeom prst="parallelogram">
            <a:avLst>
              <a:gd name="adj" fmla="val 81010"/>
            </a:avLst>
          </a:prstGeom>
          <a:solidFill>
            <a:srgbClr val="7BC14A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5" tIns="34277" rIns="68555" bIns="3427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1325" y="122443"/>
            <a:ext cx="876410" cy="1044881"/>
          </a:xfrm>
          <a:prstGeom prst="rect">
            <a:avLst/>
          </a:prstGeom>
        </p:spPr>
      </p:pic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386068" y="3253141"/>
            <a:ext cx="7219094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>
                <a:latin typeface="Arial" panose="020B0604020202020204" pitchFamily="34" charset="0"/>
                <a:cs typeface="Times New Roman" panose="02020603050405020304" pitchFamily="18" charset="0"/>
              </a:rPr>
              <a:t>Unit 1</a:t>
            </a:r>
            <a:r>
              <a:rPr lang="zh-CN" alt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3600" b="1" dirty="0">
                <a:solidFill>
                  <a:srgbClr val="00B050"/>
                </a:solidFill>
                <a:latin typeface="+mj-ea"/>
                <a:ea typeface="+mj-ea"/>
                <a:cs typeface="Times New Roman" panose="02020603050405020304" pitchFamily="18" charset="0"/>
              </a:rPr>
              <a:t>Cultural Heritage</a:t>
            </a:r>
          </a:p>
        </p:txBody>
      </p:sp>
      <p:sp>
        <p:nvSpPr>
          <p:cNvPr id="2" name="矩形 1"/>
          <p:cNvSpPr/>
          <p:nvPr/>
        </p:nvSpPr>
        <p:spPr>
          <a:xfrm>
            <a:off x="4023805" y="3943836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Period Four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458797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5450" y="553323"/>
            <a:ext cx="8263514" cy="4247286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  <a:tabLst>
                <a:tab pos="2758440" algn="l"/>
              </a:tabLst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0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永远；长久地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58440" algn="l"/>
              </a:tabLst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专业的；职业的</a:t>
            </a:r>
            <a:r>
              <a:rPr lang="zh-CN" altLang="zh-CN" sz="20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000" b="1" kern="100" dirty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58440" algn="l"/>
              </a:tabLst>
            </a:pPr>
            <a:r>
              <a:rPr lang="en-US" altLang="zh-CN" sz="20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            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专业人员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58440" algn="l"/>
              </a:tabLst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专业；职业；行业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58440" algn="l"/>
              </a:tabLst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原谅；宽恕；对不起；请原谅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58440" algn="l"/>
              </a:tabLst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宽恕；原谅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58440" algn="l"/>
              </a:tabLst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形象；印象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58440" algn="l"/>
              </a:tabLst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想像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58440" algn="l"/>
              </a:tabLst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想像的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1733" y="643053"/>
            <a:ext cx="93055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forever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1733" y="1067467"/>
            <a:ext cx="1456343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professional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6523" y="1940795"/>
            <a:ext cx="1257570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profession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665" y="2404675"/>
            <a:ext cx="906320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forgive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6166" y="2854652"/>
            <a:ext cx="1361573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forgiveness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5805" y="3278003"/>
            <a:ext cx="792506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image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1953" y="3725122"/>
            <a:ext cx="1005706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imagine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785" y="4166466"/>
            <a:ext cx="1262187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imaginary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5450" y="196037"/>
            <a:ext cx="8263514" cy="4708951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质量；品质；素质；特征</a:t>
            </a:r>
            <a:r>
              <a:rPr lang="zh-CN" altLang="zh-CN" sz="20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000" b="1" kern="100" dirty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        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 sz="20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优质的；高质量的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数量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传统；传统的信仰或风俗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传统的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0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更远；进一步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原级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最高级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000" b="1" kern="100" baseline="300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历史上著名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或重要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的；有史时期的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历史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4123" y="251203"/>
            <a:ext cx="906320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quality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0185" y="1138968"/>
            <a:ext cx="1063414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quantity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153" y="1626095"/>
            <a:ext cx="1105093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tradition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4199" y="2079460"/>
            <a:ext cx="1303865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traditional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5763" y="2511671"/>
            <a:ext cx="935174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further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64394" y="2947085"/>
            <a:ext cx="465494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far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452" y="3384117"/>
            <a:ext cx="1929036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furthest/farthest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2053" y="3848826"/>
            <a:ext cx="962425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historic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9586" y="4259651"/>
            <a:ext cx="906320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history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5450" y="553323"/>
            <a:ext cx="8263514" cy="2862292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引用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引文；引言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比较；相比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比较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20.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0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t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确认；认出；找到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身份；本身</a:t>
            </a:r>
            <a:r>
              <a:rPr lang="en-US" altLang="zh-CN" sz="2000" b="1" kern="100" baseline="300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endParaRPr lang="zh-CN" altLang="zh-CN" sz="2000" kern="100" baseline="300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0599" y="627984"/>
            <a:ext cx="75082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quote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2323" y="1059105"/>
            <a:ext cx="1191655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quotation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8378" y="1506949"/>
            <a:ext cx="1419281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comparison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2324" y="1956563"/>
            <a:ext cx="1087652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compare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6148" y="2404240"/>
            <a:ext cx="976852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identify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2323" y="2842319"/>
            <a:ext cx="976852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identity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0243" y="697232"/>
            <a:ext cx="8263514" cy="2862292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掌握规律　巧记单词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比较级和最高级的不规则变化：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many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/much</a:t>
            </a:r>
            <a:r>
              <a:rPr lang="zh-CN" altLang="zh-CN" sz="20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more</a:t>
            </a:r>
            <a:r>
              <a:rPr lang="zh-CN" altLang="zh-CN" sz="20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most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good/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well</a:t>
            </a:r>
            <a:r>
              <a:rPr lang="en-US" altLang="zh-CN" sz="20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better</a:t>
            </a:r>
            <a:r>
              <a:rPr lang="en-US" altLang="zh-CN" sz="2000" b="1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best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little</a:t>
            </a:r>
            <a:r>
              <a:rPr lang="en-US" altLang="zh-CN" sz="2000" b="1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less</a:t>
            </a:r>
            <a:r>
              <a:rPr lang="en-US" altLang="zh-CN" sz="2000" b="1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least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bad/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ill</a:t>
            </a:r>
            <a:r>
              <a:rPr lang="en-US" altLang="zh-CN" sz="2000" b="1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worse</a:t>
            </a:r>
            <a:r>
              <a:rPr lang="en-US" altLang="zh-CN" sz="2000" b="1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worst</a:t>
            </a:r>
            <a:endParaRPr lang="zh-CN" altLang="zh-CN" sz="800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identity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身份；本身＋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fy</a:t>
            </a:r>
            <a:r>
              <a:rPr lang="en-US" altLang="zh-CN" sz="2000" b="1" kern="100" dirty="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identify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0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t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确认；认出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如：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beautify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使美化；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simplify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使简化；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classify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分类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437" y="196036"/>
            <a:ext cx="8641125" cy="4808999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核心短语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在世界各地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对不起；请再说一遍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辨别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募捐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结束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提出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熟悉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加速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 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照顾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变成废墟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082" y="644226"/>
            <a:ext cx="206227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all over the world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083" y="1049594"/>
            <a:ext cx="1958082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beg your pardon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9083" y="1493054"/>
            <a:ext cx="1398634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tell...from...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9082" y="1893520"/>
            <a:ext cx="1454547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raise money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9082" y="2324283"/>
            <a:ext cx="1085857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end with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9082" y="2728569"/>
            <a:ext cx="1605229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come up with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9082" y="3166852"/>
            <a:ext cx="1882741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be familiar with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9082" y="3536099"/>
            <a:ext cx="1100283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speed up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9082" y="3984212"/>
            <a:ext cx="1414664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take care of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3648" y="4417256"/>
            <a:ext cx="1616450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fall into ruins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437" y="471732"/>
            <a:ext cx="8641125" cy="3762558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经典句式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1.It is said that...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据说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it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a mirror that can tell right from wrong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！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据说这是一面可以分辨是非的镜子！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动名词作主语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very important for understanding oneself.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欣赏自己国家的文化遗产对于了解自己的国家很重要。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8984" y="1437887"/>
            <a:ext cx="1566757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It is said that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8984" y="2740622"/>
            <a:ext cx="467260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spc="-23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Appreciating one</a:t>
            </a:r>
            <a:r>
              <a:rPr lang="en-US" altLang="zh-CN" sz="2000" b="1" kern="100" spc="-23" dirty="0">
                <a:solidFill>
                  <a:srgbClr val="DB4313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/>
              </a:rPr>
              <a:t>’</a:t>
            </a:r>
            <a:r>
              <a:rPr lang="en-US" altLang="zh-CN" sz="2000" b="1" kern="100" spc="-23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 own cultural heritage</a:t>
            </a:r>
            <a:endParaRPr lang="zh-CN" altLang="en-US" sz="2000" b="1" kern="100" spc="-23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437" y="630157"/>
            <a:ext cx="8641125" cy="3300894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3.make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＋宾语＋宾补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名词充当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This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not just for China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for all people around the world.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这使得它不仅是中国的重要文化遗产，也是全世界人民的重要文化遗产。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4.be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do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 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Every part of the Great Wall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长城的每一部分都很容易找到、看到。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9217" y="1115674"/>
            <a:ext cx="4888179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makes it an important cultural heritage site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9587" y="2895711"/>
            <a:ext cx="2493293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is easy to find and see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pic>
        <p:nvPicPr>
          <p:cNvPr id="8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14951" y="4520695"/>
            <a:ext cx="534949" cy="534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4037304" y="1220462"/>
            <a:ext cx="1069392" cy="1069005"/>
          </a:xfrm>
          <a:prstGeom prst="ellipse">
            <a:avLst/>
          </a:prstGeom>
          <a:solidFill>
            <a:srgbClr val="F25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srgbClr val="9BBD59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27531" y="2679737"/>
            <a:ext cx="3942951" cy="485941"/>
          </a:xfrm>
          <a:prstGeom prst="roundRect">
            <a:avLst>
              <a:gd name="adj" fmla="val 50000"/>
            </a:avLst>
          </a:prstGeom>
          <a:solidFill>
            <a:srgbClr val="F25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9024207" y="1319741"/>
            <a:ext cx="136225" cy="2504019"/>
          </a:xfrm>
          <a:prstGeom prst="rect">
            <a:avLst/>
          </a:prstGeom>
          <a:solidFill>
            <a:srgbClr val="F25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0" y="1319741"/>
            <a:ext cx="136225" cy="2504019"/>
          </a:xfrm>
          <a:prstGeom prst="rect">
            <a:avLst/>
          </a:prstGeom>
          <a:solidFill>
            <a:srgbClr val="F25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4037304" y="1517271"/>
            <a:ext cx="1069392" cy="6231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</a:rPr>
              <a:t> 3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文本框 5"/>
          <p:cNvSpPr txBox="1"/>
          <p:nvPr/>
        </p:nvSpPr>
        <p:spPr>
          <a:xfrm>
            <a:off x="3032628" y="2733731"/>
            <a:ext cx="3132756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100" b="1" spc="150" dirty="0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互动探究</a:t>
            </a:r>
          </a:p>
        </p:txBody>
      </p:sp>
      <p:sp>
        <p:nvSpPr>
          <p:cNvPr id="20" name="文本框 6"/>
          <p:cNvSpPr txBox="1"/>
          <p:nvPr/>
        </p:nvSpPr>
        <p:spPr>
          <a:xfrm>
            <a:off x="2789570" y="3327659"/>
            <a:ext cx="3618873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ourier New" panose="02070309020205020404"/>
              </a:rPr>
              <a:t>探究重点   互动撞击思维</a:t>
            </a:r>
            <a:endParaRPr lang="zh-CN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" y="904683"/>
            <a:ext cx="406400" cy="4321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9601" y="1545874"/>
            <a:ext cx="8259152" cy="530904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ea typeface="GBK_S" panose="03000509000000000000" pitchFamily="65" charset="-122"/>
                <a:cs typeface="ZBFH" panose="02020603050405020304" pitchFamily="18" charset="0"/>
              </a:rPr>
              <a:t>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forgive </a:t>
            </a:r>
            <a:r>
              <a:rPr lang="en-US" altLang="zh-CN" sz="2000" b="1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原谅；宽恕；对不起；请原谅</a:t>
            </a:r>
            <a:endParaRPr lang="zh-CN" altLang="zh-CN" sz="2000" kern="100" dirty="0">
              <a:solidFill>
                <a:srgbClr val="0000FF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9256" y="904648"/>
            <a:ext cx="8514744" cy="485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21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84" y="913409"/>
            <a:ext cx="532552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2100" b="1" dirty="0">
                <a:solidFill>
                  <a:prstClr val="white"/>
                </a:solidFill>
              </a:rPr>
              <a:t>1</a:t>
            </a:r>
            <a:endParaRPr lang="zh-CN" altLang="en-US" sz="2100" b="1" dirty="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6330" y="904683"/>
            <a:ext cx="118533" cy="432196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8909" y="824897"/>
            <a:ext cx="8362160" cy="553988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  <a:tabLst>
                <a:tab pos="202565" algn="l"/>
              </a:tabLst>
            </a:pPr>
            <a:r>
              <a:rPr lang="en-US" altLang="zh-CN" sz="2100" b="1" u="wavy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Forgive</a:t>
            </a: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me for asking</a:t>
            </a:r>
            <a:r>
              <a:rPr lang="zh-CN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but...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原谅我问一下，</a:t>
            </a:r>
            <a:r>
              <a:rPr lang="en-US" altLang="zh-CN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9601" y="2085808"/>
            <a:ext cx="8259152" cy="191589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forgive sb. 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sth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 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原谅某人某事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forgive one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 doing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sth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 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原谅某人做了某事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forgive sb. for (doing)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sth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 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原谅某人做了某事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forgiveness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宽恕，原谅</a:t>
            </a:r>
            <a:endParaRPr lang="zh-CN" altLang="zh-CN" sz="2000" b="1" kern="100" dirty="0">
              <a:solidFill>
                <a:prstClr val="black"/>
              </a:solidFill>
              <a:latin typeface="方正隶变简体" pitchFamily="65" charset="-122"/>
              <a:ea typeface="方正隶变简体" pitchFamily="65" charset="-122"/>
              <a:cs typeface="Courier New" panose="02070309020205020404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815817" y="272247"/>
            <a:ext cx="1350326" cy="297963"/>
          </a:xfrm>
          <a:prstGeom prst="roundRect">
            <a:avLst>
              <a:gd name="adj" fmla="val 50000"/>
            </a:avLst>
          </a:prstGeom>
          <a:solidFill>
            <a:srgbClr val="DB4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23843" y="143348"/>
            <a:ext cx="1178034" cy="48473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3085" algn="l"/>
              </a:tabLst>
            </a:pPr>
            <a:r>
              <a:rPr lang="zh-CN" altLang="zh-CN" b="1" kern="100" dirty="0">
                <a:solidFill>
                  <a:schemeClr val="bg1"/>
                </a:solidFill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重点词汇</a:t>
            </a:r>
            <a:endParaRPr lang="en-US" altLang="zh-CN" b="1" kern="100" dirty="0">
              <a:solidFill>
                <a:schemeClr val="bg1"/>
              </a:solidFill>
              <a:latin typeface="Times New Roman" panose="02020603050405020304"/>
              <a:ea typeface="华文细黑" panose="0201060004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437" y="419152"/>
            <a:ext cx="8641125" cy="4224223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(1)Please 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forgive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me if I have left any of your questions unanswered.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如果你的问题我有任何没回答的，请原谅。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(2)Forgive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but I really don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agree with that.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请原谅我打岔，不过我确实不同意那一点。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(3)I shall never forgive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(I) for failing to help you when you were in danger.</a:t>
            </a: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我永远不会原谅自己在你处于危险时没有帮助你。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(4)I hope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after today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can have your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 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(forgive).</a:t>
            </a: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希望今天之后，我能得到你的原谅。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43094" y="2255324"/>
            <a:ext cx="848612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myself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7270" y="1361291"/>
            <a:ext cx="1895372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my interrupting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3829" y="3150610"/>
            <a:ext cx="1361573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forgiveness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0955" y="932758"/>
            <a:ext cx="468215" cy="3248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57260" y="4180984"/>
            <a:ext cx="413915" cy="4137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725083" y="947042"/>
            <a:ext cx="425347" cy="3023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H="1">
            <a:off x="9024207" y="1691249"/>
            <a:ext cx="136225" cy="25040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60" y="1662680"/>
            <a:ext cx="4107238" cy="251830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81675" y="875097"/>
            <a:ext cx="8180650" cy="28847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en-US" altLang="zh-CN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Period Four</a:t>
            </a:r>
            <a:r>
              <a:rPr lang="zh-CN" altLang="zh-CN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Listening and Talking</a:t>
            </a:r>
            <a:r>
              <a:rPr lang="zh-CN" altLang="zh-CN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Reading for Writing</a:t>
            </a:r>
            <a:r>
              <a:rPr lang="zh-CN" altLang="zh-CN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Assessing Your Progress &amp; Video Time</a:t>
            </a:r>
            <a:endParaRPr lang="zh-CN" altLang="zh-CN" sz="14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18">
            <a:hlinkClick r:id="rId3" action="ppaction://hlinksldjump"/>
          </p:cNvPr>
          <p:cNvSpPr txBox="1"/>
          <p:nvPr/>
        </p:nvSpPr>
        <p:spPr>
          <a:xfrm>
            <a:off x="5011755" y="1691249"/>
            <a:ext cx="1072178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9BBD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r>
              <a:rPr lang="en-US" altLang="zh-CN" dirty="0">
                <a:solidFill>
                  <a:srgbClr val="9BBD59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9BBD59"/>
                </a:solidFill>
                <a:latin typeface="Arial" panose="020B0604020202020204" pitchFamily="34" charset="0"/>
              </a:rPr>
              <a:t> 1</a:t>
            </a:r>
            <a:endParaRPr lang="en-US" altLang="zh-CN" dirty="0">
              <a:solidFill>
                <a:srgbClr val="9BBD59"/>
              </a:solidFill>
              <a:latin typeface="Arial" panose="020B0604020202020204" pitchFamily="34" charset="0"/>
            </a:endParaRPr>
          </a:p>
        </p:txBody>
      </p:sp>
      <p:sp>
        <p:nvSpPr>
          <p:cNvPr id="25" name="文本框 19">
            <a:hlinkClick r:id="rId3" action="ppaction://hlinksldjump"/>
          </p:cNvPr>
          <p:cNvSpPr txBox="1"/>
          <p:nvPr/>
        </p:nvSpPr>
        <p:spPr>
          <a:xfrm>
            <a:off x="6227303" y="1691249"/>
            <a:ext cx="1801531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语篇理解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2">
            <a:hlinkClick r:id="rId4" action="ppaction://hlinksldjump"/>
          </p:cNvPr>
          <p:cNvSpPr txBox="1"/>
          <p:nvPr/>
        </p:nvSpPr>
        <p:spPr>
          <a:xfrm>
            <a:off x="5011755" y="2380403"/>
            <a:ext cx="1072178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9BBD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</a:t>
            </a:r>
            <a:r>
              <a:rPr lang="en-US" altLang="zh-CN" dirty="0">
                <a:solidFill>
                  <a:srgbClr val="9BBD59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dirty="0" smtClean="0">
                <a:solidFill>
                  <a:srgbClr val="9BBD59"/>
                </a:solidFill>
                <a:latin typeface="Arial" panose="020B0604020202020204" pitchFamily="34" charset="0"/>
              </a:rPr>
              <a:t> 2</a:t>
            </a:r>
            <a:endParaRPr lang="en-US" altLang="zh-CN" dirty="0">
              <a:solidFill>
                <a:srgbClr val="9BBD59"/>
              </a:solidFill>
              <a:latin typeface="Arial" panose="020B0604020202020204" pitchFamily="34" charset="0"/>
            </a:endParaRPr>
          </a:p>
        </p:txBody>
      </p:sp>
      <p:sp>
        <p:nvSpPr>
          <p:cNvPr id="27" name="文本框 23">
            <a:hlinkClick r:id="rId4" action="ppaction://hlinksldjump"/>
          </p:cNvPr>
          <p:cNvSpPr txBox="1"/>
          <p:nvPr/>
        </p:nvSpPr>
        <p:spPr>
          <a:xfrm>
            <a:off x="6227303" y="2368537"/>
            <a:ext cx="1747517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基础自测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" name="文本框 29">
            <a:hlinkClick r:id="rId5" action="ppaction://hlinksldjump"/>
          </p:cNvPr>
          <p:cNvSpPr txBox="1"/>
          <p:nvPr/>
        </p:nvSpPr>
        <p:spPr>
          <a:xfrm>
            <a:off x="5011278" y="3057692"/>
            <a:ext cx="1072655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9BBD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</a:t>
            </a:r>
            <a:r>
              <a:rPr lang="en-US" altLang="zh-CN" dirty="0">
                <a:solidFill>
                  <a:srgbClr val="9BBD59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dirty="0" smtClean="0">
                <a:solidFill>
                  <a:srgbClr val="9BBD59"/>
                </a:solidFill>
                <a:latin typeface="Arial" panose="020B0604020202020204" pitchFamily="34" charset="0"/>
              </a:rPr>
              <a:t> 3</a:t>
            </a:r>
            <a:endParaRPr lang="en-US" altLang="zh-CN" dirty="0">
              <a:solidFill>
                <a:srgbClr val="9BBD59"/>
              </a:solidFill>
              <a:latin typeface="Arial" panose="020B0604020202020204" pitchFamily="34" charset="0"/>
            </a:endParaRPr>
          </a:p>
        </p:txBody>
      </p:sp>
      <p:sp>
        <p:nvSpPr>
          <p:cNvPr id="31" name="文本框 31">
            <a:hlinkClick r:id="rId5" action="ppaction://hlinksldjump"/>
          </p:cNvPr>
          <p:cNvSpPr txBox="1"/>
          <p:nvPr/>
        </p:nvSpPr>
        <p:spPr>
          <a:xfrm>
            <a:off x="6227303" y="3057692"/>
            <a:ext cx="1801531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互动探究</a:t>
            </a:r>
          </a:p>
        </p:txBody>
      </p:sp>
      <p:sp>
        <p:nvSpPr>
          <p:cNvPr id="16" name="文本框 15">
            <a:hlinkClick r:id="rId6" action="ppaction://hlinksldjump"/>
          </p:cNvPr>
          <p:cNvSpPr txBox="1"/>
          <p:nvPr/>
        </p:nvSpPr>
        <p:spPr>
          <a:xfrm>
            <a:off x="5011278" y="3734980"/>
            <a:ext cx="1072655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9BBD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</a:t>
            </a:r>
            <a:r>
              <a:rPr lang="en-US" altLang="zh-CN" dirty="0">
                <a:solidFill>
                  <a:srgbClr val="9BBD59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dirty="0" smtClean="0">
                <a:solidFill>
                  <a:srgbClr val="9BBD59"/>
                </a:solidFill>
                <a:latin typeface="Arial" panose="020B0604020202020204" pitchFamily="34" charset="0"/>
              </a:rPr>
              <a:t> 4</a:t>
            </a:r>
            <a:endParaRPr lang="en-US" altLang="zh-CN" dirty="0">
              <a:solidFill>
                <a:srgbClr val="9BBD59"/>
              </a:solidFill>
              <a:latin typeface="Arial" panose="020B0604020202020204" pitchFamily="34" charset="0"/>
            </a:endParaRPr>
          </a:p>
        </p:txBody>
      </p:sp>
      <p:sp>
        <p:nvSpPr>
          <p:cNvPr id="19" name="文本框 31">
            <a:hlinkClick r:id="rId6" action="ppaction://hlinksldjump"/>
          </p:cNvPr>
          <p:cNvSpPr txBox="1"/>
          <p:nvPr/>
        </p:nvSpPr>
        <p:spPr>
          <a:xfrm>
            <a:off x="6227303" y="3734980"/>
            <a:ext cx="1801531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达标检测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" y="418471"/>
            <a:ext cx="406400" cy="4321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9256" y="418435"/>
            <a:ext cx="8514744" cy="1430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21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84" y="427196"/>
            <a:ext cx="532552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2100" b="1" dirty="0">
                <a:solidFill>
                  <a:prstClr val="white"/>
                </a:solidFill>
              </a:rPr>
              <a:t>2</a:t>
            </a:r>
            <a:endParaRPr lang="zh-CN" altLang="en-US" sz="2100" b="1" dirty="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6330" y="418471"/>
            <a:ext cx="118533" cy="432196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8909" y="338685"/>
            <a:ext cx="8362160" cy="1523141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  <a:tabLst>
                <a:tab pos="202565" algn="l"/>
              </a:tabLst>
            </a:pP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Nearly 500</a:t>
            </a:r>
            <a:r>
              <a:rPr lang="zh-CN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000 high-</a:t>
            </a:r>
            <a:r>
              <a:rPr lang="en-US" altLang="zh-CN" sz="2100" b="1" u="wavy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quality</a:t>
            </a: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digital photographs have been produced since the international project started in 1994.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</a:t>
            </a:r>
            <a:r>
              <a:rPr lang="en-US" altLang="zh-CN" sz="21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1994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年国际项目启动以来，已经制作了近</a:t>
            </a:r>
            <a:r>
              <a:rPr lang="en-US" altLang="zh-CN" sz="21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50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万张高质量数码照片。</a:t>
            </a:r>
            <a:endParaRPr lang="zh-CN" altLang="zh-CN" sz="15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9601" y="2573158"/>
            <a:ext cx="8259152" cy="99256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of high quality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优质的；素质好的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in quality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在质量上</a:t>
            </a:r>
            <a:endParaRPr lang="zh-CN" altLang="zh-CN" sz="2000" b="1" kern="100" dirty="0">
              <a:solidFill>
                <a:prstClr val="black"/>
              </a:solidFill>
              <a:latin typeface="方正隶变简体" pitchFamily="65" charset="-122"/>
              <a:ea typeface="方正隶变简体" pitchFamily="65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9601" y="1928018"/>
            <a:ext cx="8259152" cy="530904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ea typeface="GBK_S" panose="03000509000000000000" pitchFamily="65" charset="-122"/>
                <a:cs typeface="ZBFH" panose="02020603050405020304" pitchFamily="18" charset="0"/>
              </a:rPr>
              <a:t>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quality </a:t>
            </a:r>
            <a:r>
              <a:rPr lang="en-US" altLang="zh-CN" sz="2000" b="1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质量；品质；素质；特征</a:t>
            </a:r>
            <a:r>
              <a:rPr lang="zh-CN" altLang="zh-CN" sz="2000" b="1" kern="1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altLang="zh-CN" sz="2000" b="1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adj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优质的；高质量的</a:t>
            </a:r>
            <a:endParaRPr lang="zh-CN" altLang="zh-CN" sz="2000" kern="100" dirty="0">
              <a:solidFill>
                <a:srgbClr val="0000FF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4216" y="414183"/>
            <a:ext cx="8555569" cy="3300894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(1)This is how I got involved with my charity work to improve the 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quality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of life for all disabled people.</a:t>
            </a: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这就是我怎样参与慈善工作，以提高残疾人的生活质量。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(2)This plastic is inferior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quality to glass.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这种塑料的质量比玻璃差。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(3)Our candidate is a man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quality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status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caliber.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我们的候选人是个素质好、有身份和有能力的人。</a:t>
            </a:r>
            <a:endParaRPr lang="zh-CN" altLang="zh-CN" sz="2000" b="1" kern="100" dirty="0">
              <a:solidFill>
                <a:prstClr val="black"/>
              </a:solidFill>
              <a:latin typeface="方正隶变简体" pitchFamily="65" charset="-122"/>
              <a:ea typeface="方正隶变简体" pitchFamily="65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9635" y="1839242"/>
            <a:ext cx="351681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67661" y="2728861"/>
            <a:ext cx="351681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of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" y="418471"/>
            <a:ext cx="406400" cy="4321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9256" y="418435"/>
            <a:ext cx="8514744" cy="944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21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84" y="427196"/>
            <a:ext cx="532552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2100" b="1" dirty="0">
                <a:solidFill>
                  <a:prstClr val="white"/>
                </a:solidFill>
              </a:rPr>
              <a:t>3</a:t>
            </a:r>
            <a:endParaRPr lang="zh-CN" altLang="en-US" sz="2100" b="1" dirty="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6330" y="418471"/>
            <a:ext cx="118533" cy="432196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8909" y="338685"/>
            <a:ext cx="8362160" cy="96948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  <a:tabLst>
                <a:tab pos="202565" algn="l"/>
              </a:tabLst>
            </a:pP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What do you think of the researcher</a:t>
            </a:r>
            <a:r>
              <a:rPr lang="en-US" altLang="zh-CN" sz="21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 </a:t>
            </a:r>
            <a:r>
              <a:rPr lang="en-US" altLang="zh-CN" sz="2100" b="1" u="wavy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opinion</a:t>
            </a: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in the last paragraph</a:t>
            </a:r>
            <a:r>
              <a:rPr lang="zh-CN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？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你认为研究者在最后一段的观点如何？</a:t>
            </a:r>
            <a:endParaRPr lang="zh-CN" altLang="zh-CN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9601" y="2127274"/>
            <a:ext cx="8259152" cy="145423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ask sb. for opinion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征求某人的意见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have a high/low/good/poor opinion of sb. /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sth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 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对某人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某事评价高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低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好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坏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in one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s opinion</a:t>
            </a:r>
            <a:r>
              <a:rPr lang="en-US" altLang="zh-CN" sz="2000" b="1" kern="100" dirty="0">
                <a:latin typeface="Symbol" panose="05050102010706020507" pitchFamily="18" charset="2"/>
                <a:ea typeface="楷体_GB2312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in the opinion of sb. </a:t>
            </a:r>
            <a:r>
              <a:rPr lang="en-US" altLang="zh-CN" sz="2000" b="1" kern="100" dirty="0">
                <a:latin typeface="Symbol" panose="05050102010706020507" pitchFamily="18" charset="2"/>
                <a:ea typeface="楷体_GB2312" panose="0201060903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在某人看来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9601" y="1491880"/>
            <a:ext cx="8259152" cy="530904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opinion </a:t>
            </a:r>
            <a:r>
              <a:rPr lang="en-US" altLang="zh-CN" sz="2000" b="1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意见；想法；看法</a:t>
            </a:r>
            <a:endParaRPr lang="zh-CN" altLang="zh-CN" sz="2000" kern="100" dirty="0">
              <a:solidFill>
                <a:srgbClr val="0000FF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1774" y="234130"/>
            <a:ext cx="8912226" cy="4685888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(1)When they asked him for his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opinion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declared strongly against the policy.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他们向他征求意见时，他声明强烈反对这项政策。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my opinion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some measures which are able to control the rate of increasing cars can be taken.</a:t>
            </a:r>
          </a:p>
          <a:p>
            <a:pPr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依我看来，应该采取一些措施控制汽车增长的速度。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句型转换</a:t>
            </a: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(3)Personally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most people learn best by doing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by sitting in the classroom and reading about it.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most people learn best by doing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by sitting in the classroom and reading about it.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9049" y="1211574"/>
            <a:ext cx="380535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3863" y="3835006"/>
            <a:ext cx="2124602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In     my    opinion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" y="487349"/>
            <a:ext cx="406400" cy="4321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9256" y="487313"/>
            <a:ext cx="8514744" cy="485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21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84" y="496074"/>
            <a:ext cx="532552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2100" b="1" dirty="0">
                <a:solidFill>
                  <a:prstClr val="white"/>
                </a:solidFill>
              </a:rPr>
              <a:t>4</a:t>
            </a:r>
            <a:endParaRPr lang="zh-CN" altLang="en-US" sz="2100" b="1" dirty="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6330" y="487349"/>
            <a:ext cx="118533" cy="432196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8909" y="422799"/>
            <a:ext cx="8362160" cy="553988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  <a:tabLst>
                <a:tab pos="202565" algn="l"/>
              </a:tabLst>
            </a:pP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Words to show </a:t>
            </a:r>
            <a:r>
              <a:rPr lang="en-US" altLang="zh-CN" sz="2100" b="1" u="wavy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comparison</a:t>
            </a: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and/or </a:t>
            </a:r>
            <a:r>
              <a:rPr lang="en-US" altLang="zh-CN" sz="2100" b="1" u="wavy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contrast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表示比较和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/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或对比的单词</a:t>
            </a:r>
            <a:endParaRPr lang="zh-CN" altLang="zh-CN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9601" y="1584188"/>
            <a:ext cx="8259152" cy="283922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in/by comparison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相比之下；比较起来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in comparison with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相比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compare </a:t>
            </a:r>
            <a:r>
              <a:rPr lang="en-US" altLang="zh-CN" sz="2000" b="1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比较；对比；比喻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compare...to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比作；喻为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compare (...) with 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相比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  compared with/to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比起来</a:t>
            </a:r>
            <a:endParaRPr lang="zh-CN" altLang="zh-CN" sz="2000" b="1" kern="100" dirty="0">
              <a:solidFill>
                <a:prstClr val="black"/>
              </a:solidFill>
              <a:latin typeface="方正隶变简体" pitchFamily="65" charset="-122"/>
              <a:ea typeface="方正隶变简体" pitchFamily="65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9601" y="1113926"/>
            <a:ext cx="8259152" cy="377016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/>
            <a:r>
              <a:rPr lang="zh-CN" altLang="zh-CN" sz="2000" b="1" kern="100" dirty="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comparison </a:t>
            </a:r>
            <a:r>
              <a:rPr lang="en-US" altLang="zh-CN" sz="2000" b="1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比较；相比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437" y="489179"/>
            <a:ext cx="8641125" cy="3762558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(1)The 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comparison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of her life to a sea voyage simplifies her rich experience.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把她的人生比作一次海上航行不足以说明她丰富的经历。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comparison with other students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Mike is more diligent.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和其他学生相比，麦克更加勤勉一些。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(3)I compared the copy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original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there was not much difference.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我比较了复印件和原件，但是差别不是很大。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(4)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(compare) with French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English is easy to learn.</a:t>
            </a:r>
          </a:p>
          <a:p>
            <a:pPr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英语比法语好学。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5271" y="1465730"/>
            <a:ext cx="380535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89570" y="2345438"/>
            <a:ext cx="62258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with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8671" y="3212138"/>
            <a:ext cx="1302454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Compared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3825" y="466004"/>
            <a:ext cx="8259152" cy="145423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by/in contrast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对比之下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in contrast with/to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对比起来；与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形成对比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contrast ...with...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对比</a:t>
            </a:r>
            <a:endParaRPr lang="zh-CN" altLang="zh-CN" sz="2000" b="1" kern="100" dirty="0">
              <a:solidFill>
                <a:prstClr val="black"/>
              </a:solidFill>
              <a:latin typeface="方正隶变简体" pitchFamily="65" charset="-122"/>
              <a:ea typeface="方正隶变简体" pitchFamily="65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825" y="142043"/>
            <a:ext cx="8259152" cy="377016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/>
            <a:r>
              <a:rPr lang="zh-CN" altLang="zh-CN" sz="2000" b="1" kern="100" dirty="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contrast </a:t>
            </a:r>
            <a:r>
              <a:rPr lang="en-US" altLang="zh-CN" sz="2000" b="1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对比；对照</a:t>
            </a:r>
            <a:r>
              <a:rPr lang="zh-CN" altLang="zh-CN" sz="2000" b="1" kern="1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altLang="zh-CN" sz="2000" b="1" i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vt</a:t>
            </a:r>
            <a:r>
              <a:rPr lang="en-US" altLang="zh-CN" sz="2000" b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对比；对照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3825" y="1815841"/>
            <a:ext cx="8583230" cy="330089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(5)There is an obvious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contrast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between the cultures of East and West.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东西方文化之间存在着明显的差异。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(6)Most people work because it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unavoidable.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contrast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are some people who actually enjoy work.</a:t>
            </a: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很多人工作是因为它是不可避免的，相反，有一些人是的确喜欢工作的。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(7)In this book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writer contrasts good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evil.</a:t>
            </a: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在这本书中，作者将善恶进行对比。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33170" y="4114879"/>
            <a:ext cx="62258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with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48911" y="2746428"/>
            <a:ext cx="75082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By/In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" y="418471"/>
            <a:ext cx="406400" cy="4321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9256" y="418435"/>
            <a:ext cx="8514744" cy="944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21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84" y="427196"/>
            <a:ext cx="532552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2100" b="1" dirty="0">
                <a:solidFill>
                  <a:prstClr val="white"/>
                </a:solidFill>
              </a:rPr>
              <a:t>5</a:t>
            </a:r>
            <a:endParaRPr lang="zh-CN" altLang="en-US" sz="2100" b="1" dirty="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6330" y="418471"/>
            <a:ext cx="118533" cy="432196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8909" y="358017"/>
            <a:ext cx="8362160" cy="103873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Underline the relative clauses that the writer uses to </a:t>
            </a:r>
            <a:r>
              <a:rPr lang="en-US" altLang="zh-CN" sz="2100" b="1" u="wavy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identify</a:t>
            </a: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following.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作者用来标识以下内容的关系句下面划线。</a:t>
            </a:r>
            <a:endParaRPr lang="zh-CN" altLang="zh-CN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9601" y="2025499"/>
            <a:ext cx="8259152" cy="191589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identify...as...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确认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identification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辨认；鉴定；证明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identity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身份；特征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  identity card (ID)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身份证</a:t>
            </a:r>
            <a:endParaRPr lang="zh-CN" altLang="zh-CN" sz="2000" b="1" kern="100" dirty="0">
              <a:solidFill>
                <a:prstClr val="black"/>
              </a:solidFill>
              <a:latin typeface="方正隶变简体" pitchFamily="65" charset="-122"/>
              <a:ea typeface="方正隶变简体" pitchFamily="65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9601" y="1545874"/>
            <a:ext cx="8259152" cy="377016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/>
            <a:r>
              <a:rPr lang="zh-CN" altLang="zh-CN" sz="2000" b="1" kern="100" dirty="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identify </a:t>
            </a:r>
            <a:r>
              <a:rPr lang="en-US" altLang="zh-CN" sz="2000" b="1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确认；认出；找到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6570" y="453662"/>
            <a:ext cx="8470861" cy="2839229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(1)The family of the missing girl has been called in by the police to 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identify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body.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失踪女孩的家人已被警察叫来认尸。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(2)The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(identify) of the crash victims was a long and difficult task.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鉴别坠机意外伤亡者的工作费时而且困难重重。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33412" y="1869835"/>
            <a:ext cx="1587596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identification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" y="569311"/>
            <a:ext cx="406400" cy="4321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9256" y="569275"/>
            <a:ext cx="8514744" cy="944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21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84" y="578036"/>
            <a:ext cx="532552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2100" b="1" dirty="0">
                <a:solidFill>
                  <a:prstClr val="white"/>
                </a:solidFill>
              </a:rPr>
              <a:t>1</a:t>
            </a:r>
            <a:endParaRPr lang="zh-CN" altLang="en-US" sz="2100" b="1" dirty="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6330" y="569311"/>
            <a:ext cx="118533" cy="432196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8909" y="519998"/>
            <a:ext cx="8362160" cy="96948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100" b="1" u="wavy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It is said that</a:t>
            </a: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it</a:t>
            </a:r>
            <a:r>
              <a:rPr lang="en-US" altLang="zh-CN" sz="21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 a mirror that can tell right from wrong</a:t>
            </a:r>
            <a:r>
              <a:rPr lang="zh-CN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！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据说这是一面可以分辨是非的镜子！</a:t>
            </a:r>
          </a:p>
        </p:txBody>
      </p:sp>
      <p:sp>
        <p:nvSpPr>
          <p:cNvPr id="8" name="矩形 7"/>
          <p:cNvSpPr/>
          <p:nvPr/>
        </p:nvSpPr>
        <p:spPr>
          <a:xfrm>
            <a:off x="619601" y="1599867"/>
            <a:ext cx="8259152" cy="330089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该句型中，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It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是形式主语，真正的主语是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that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引导的从句。常用于这个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句型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的动词过去分词有：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said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believed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supposed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thought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known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000" b="1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reported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confirmed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hoped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等。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该句型中的过去分词也可以是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suggested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requested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required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ordered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advised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insisted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，但当是这些动词时，从句的谓语动词要用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should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do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should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可以省略。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该句型还可改为：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sb. /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sth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. 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be said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＋不定式。</a:t>
            </a:r>
            <a:endParaRPr lang="zh-CN" altLang="zh-CN" sz="2000" b="1" kern="100" dirty="0">
              <a:latin typeface="方正隶变简体" pitchFamily="65" charset="-122"/>
              <a:ea typeface="方正隶变简体" pitchFamily="65" charset="-122"/>
              <a:cs typeface="Courier New" panose="02070309020205020404" pitchFamily="49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815817" y="162955"/>
            <a:ext cx="1350326" cy="297963"/>
          </a:xfrm>
          <a:prstGeom prst="roundRect">
            <a:avLst>
              <a:gd name="adj" fmla="val 50000"/>
            </a:avLst>
          </a:prstGeom>
          <a:solidFill>
            <a:srgbClr val="DB4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8"/>
          <p:cNvSpPr txBox="1"/>
          <p:nvPr/>
        </p:nvSpPr>
        <p:spPr>
          <a:xfrm>
            <a:off x="3923843" y="34056"/>
            <a:ext cx="1178034" cy="48473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3085" algn="l"/>
              </a:tabLst>
            </a:pPr>
            <a:r>
              <a:rPr lang="zh-CN" altLang="en-US" b="1" kern="100" dirty="0">
                <a:solidFill>
                  <a:schemeClr val="bg1"/>
                </a:solidFill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经典句式</a:t>
            </a:r>
            <a:endParaRPr lang="en-US" altLang="zh-CN" b="1" kern="100" dirty="0" smtClean="0">
              <a:solidFill>
                <a:schemeClr val="bg1"/>
              </a:solidFill>
              <a:latin typeface="Times New Roman" panose="02020603050405020304"/>
              <a:ea typeface="华文细黑" panose="0201060004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037304" y="1220462"/>
            <a:ext cx="1069392" cy="106900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srgbClr val="9BBD59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37304" y="1517271"/>
            <a:ext cx="1069392" cy="6231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27531" y="2722704"/>
            <a:ext cx="3942951" cy="48594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05622" y="2787724"/>
            <a:ext cx="3132756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zh-CN" sz="2100" b="1" spc="15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</a:rPr>
              <a:t>语篇理解</a:t>
            </a:r>
            <a:endParaRPr lang="zh-CN" altLang="en-US" sz="2100" b="1" spc="15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9024207" y="1319741"/>
            <a:ext cx="136225" cy="25040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H="1">
            <a:off x="0" y="1319741"/>
            <a:ext cx="136225" cy="25040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6"/>
          <p:cNvSpPr txBox="1"/>
          <p:nvPr/>
        </p:nvSpPr>
        <p:spPr>
          <a:xfrm>
            <a:off x="2789570" y="3328964"/>
            <a:ext cx="3618873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精读精练   萃取文本精华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437" y="145480"/>
            <a:ext cx="8641125" cy="4808999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said that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Physicist Stephen Hawking has participated in the ice bucket challenge.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据说物理学家史蒂芬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·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霍金参加了冰桶挑战。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(2)It is suggested that the meeting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(put) off.</a:t>
            </a:r>
          </a:p>
          <a:p>
            <a:pPr algn="just">
              <a:lnSpc>
                <a:spcPct val="14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有人建议会议延期召开。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句型转换</a:t>
            </a: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(3)It is said that Mary is leaving for London tomorrow.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tomorrow.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that Mary is leaving for London tomorrow.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(4)He is said to have gone abroad.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he has gone abroad.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4123" y="1406496"/>
            <a:ext cx="1789574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(should) be put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6169" y="3093185"/>
            <a:ext cx="5587281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Mary    is    said    to    be   leaving    for     London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3273" y="3490813"/>
            <a:ext cx="1476989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People    say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3273" y="4338387"/>
            <a:ext cx="214383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It    is    said    that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" y="423022"/>
            <a:ext cx="406400" cy="4321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256" y="422986"/>
            <a:ext cx="8514744" cy="944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21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84" y="431747"/>
            <a:ext cx="532552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2100" b="1" dirty="0">
                <a:solidFill>
                  <a:prstClr val="white"/>
                </a:solidFill>
              </a:rPr>
              <a:t>2</a:t>
            </a:r>
            <a:endParaRPr lang="zh-CN" altLang="en-US" sz="2100" b="1" dirty="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6330" y="423022"/>
            <a:ext cx="118533" cy="432196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9364" y="412009"/>
            <a:ext cx="8253678" cy="96948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Every part of the Great Wall </a:t>
            </a:r>
            <a:r>
              <a:rPr lang="en-US" altLang="zh-CN" sz="2100" b="1" u="wavy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is easy to find and see</a:t>
            </a:r>
            <a:r>
              <a:rPr lang="en-US" altLang="zh-CN" sz="21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长城的每一部分都很容易找到、看到。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29049" y="1506246"/>
            <a:ext cx="8263993" cy="283922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主语＋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be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adj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＋动词不定式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结构中，如果主语是不定式的逻辑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宾语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，要用不定式的主动形式表示被动意义。能用在这个结构中的形容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词很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多，如：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hard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difficult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easy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heavy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interesting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pleasant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safe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000" b="1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comfortable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expensive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等。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如果此结构中的不定式中的动词是不及物的，则应在动词后加上一定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的介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词。</a:t>
            </a:r>
            <a:endParaRPr lang="zh-CN" altLang="zh-CN" sz="2000" b="1" kern="100" dirty="0">
              <a:latin typeface="方正隶变简体" pitchFamily="65" charset="-122"/>
              <a:ea typeface="方正隶变简体" pitchFamily="65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437" y="597790"/>
            <a:ext cx="8641125" cy="3300894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 like getting up very early in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summer.The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morning air 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is so good to breathe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我喜欢在夏天很早起床。早晨的空气呼吸起来太爽了。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(2)In many people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opinion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 company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though relatively small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is pleasant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在许多人看来，这家公司虽然规模相对较小，但很好打交道。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(3)The room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这间屋子住起来很舒适。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77205" y="2001609"/>
            <a:ext cx="1419281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to deal with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9309" y="2898138"/>
            <a:ext cx="2696874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is comfortable to live in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pic>
        <p:nvPicPr>
          <p:cNvPr id="7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20132" y="4515516"/>
            <a:ext cx="534949" cy="534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4037304" y="1220462"/>
            <a:ext cx="1069392" cy="1069005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srgbClr val="9BBD59"/>
              </a:solidFill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4037304" y="1517271"/>
            <a:ext cx="1069392" cy="6231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</a:rPr>
              <a:t> 4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27531" y="2722704"/>
            <a:ext cx="3942951" cy="485941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5"/>
          <p:cNvSpPr txBox="1"/>
          <p:nvPr/>
        </p:nvSpPr>
        <p:spPr>
          <a:xfrm>
            <a:off x="3032628" y="2787724"/>
            <a:ext cx="3132756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100" b="1" spc="150" dirty="0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达标检测</a:t>
            </a:r>
          </a:p>
        </p:txBody>
      </p:sp>
      <p:sp>
        <p:nvSpPr>
          <p:cNvPr id="18" name="矩形 17"/>
          <p:cNvSpPr/>
          <p:nvPr/>
        </p:nvSpPr>
        <p:spPr>
          <a:xfrm flipH="1">
            <a:off x="9024207" y="1319741"/>
            <a:ext cx="136225" cy="2504019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flipH="1">
            <a:off x="0" y="1319741"/>
            <a:ext cx="136225" cy="2504019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6"/>
          <p:cNvSpPr txBox="1"/>
          <p:nvPr/>
        </p:nvSpPr>
        <p:spPr>
          <a:xfrm>
            <a:off x="2789570" y="3327659"/>
            <a:ext cx="3618873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ourier New" panose="02070309020205020404"/>
              </a:rPr>
              <a:t>当堂检测  基础达标演练</a:t>
            </a:r>
            <a:endParaRPr lang="zh-CN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8232" y="735971"/>
            <a:ext cx="8727536" cy="4378112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1.The question in this book is hard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(answer).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reported in the newspaper that another meeting will be held between the two sides.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my opinion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people cannot do anything without money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money is not everything.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4.In contrast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your belief that we shall fail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know we shall succeed.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5.I cannot forgive myself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not seeing my mother before she died.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(compare) with his previous movies shows how Lee has developed as a director.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7.The aircraft which crashed into the sea was identified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American.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513712" y="276028"/>
            <a:ext cx="2116576" cy="297963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tabLst>
                <a:tab pos="1823085" algn="l"/>
              </a:tabLst>
            </a:pPr>
            <a:r>
              <a:rPr lang="en-US" altLang="zh-CN" b="1" kern="100" dirty="0">
                <a:solidFill>
                  <a:prstClr val="white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/>
              </a:rPr>
              <a:t>Ⅰ.</a:t>
            </a:r>
            <a:r>
              <a:rPr lang="zh-CN" altLang="zh-CN" b="1" kern="100" dirty="0">
                <a:solidFill>
                  <a:prstClr val="white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/>
              </a:rPr>
              <a:t>单句语法填空</a:t>
            </a:r>
            <a:endParaRPr lang="en-US" altLang="zh-CN" b="1" kern="100" dirty="0">
              <a:solidFill>
                <a:prstClr val="white"/>
              </a:solidFill>
              <a:latin typeface="宋体" panose="02010600030101010101" pitchFamily="2" charset="-122"/>
              <a:ea typeface="华文细黑" panose="02010600040101010101" pitchFamily="2" charset="-122"/>
              <a:cs typeface="Times New Roman" panose="020206030504050203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72817" y="784695"/>
            <a:ext cx="1199669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to answer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022" y="1221913"/>
            <a:ext cx="322827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509" y="2040523"/>
            <a:ext cx="380535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2833" y="2870677"/>
            <a:ext cx="62258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with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80570" y="3281200"/>
            <a:ext cx="465494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for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509" y="3660328"/>
            <a:ext cx="1491416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Comparison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92391" y="4523050"/>
            <a:ext cx="36610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as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2" grpId="0"/>
      <p:bldP spid="13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958" y="954117"/>
            <a:ext cx="8555569" cy="3762558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he substituted his own name for yours on the list.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据说他在名单上把你的名字换成了他自己的名字。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9.Physics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once you understand the rules. </a:t>
            </a: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一旦你理解了规则，物理就不难学了。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my room is even smaller.</a:t>
            </a: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与他的房间相比，我的房间还要小。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11.She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 since the letter arrived.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自从接到那封信后她就一直焦虑不安。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713585" y="263742"/>
            <a:ext cx="1716829" cy="297963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tabLst>
                <a:tab pos="1823085" algn="l"/>
              </a:tabLst>
            </a:pPr>
            <a:r>
              <a:rPr lang="en-US" altLang="zh-CN" b="1" kern="100" dirty="0">
                <a:solidFill>
                  <a:prstClr val="white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/>
              </a:rPr>
              <a:t>Ⅱ.</a:t>
            </a:r>
            <a:r>
              <a:rPr lang="zh-CN" altLang="zh-CN" b="1" kern="100" dirty="0">
                <a:solidFill>
                  <a:prstClr val="white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/>
              </a:rPr>
              <a:t>完成句子</a:t>
            </a:r>
          </a:p>
        </p:txBody>
      </p:sp>
      <p:sp>
        <p:nvSpPr>
          <p:cNvPr id="2" name="矩形 1"/>
          <p:cNvSpPr/>
          <p:nvPr/>
        </p:nvSpPr>
        <p:spPr>
          <a:xfrm>
            <a:off x="551685" y="1023435"/>
            <a:ext cx="1566757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It is said that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5972" y="1869835"/>
            <a:ext cx="1752706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is easy to learn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9405" y="2780950"/>
            <a:ext cx="3154115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Compared with/to his room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3222" y="3674983"/>
            <a:ext cx="2204753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had been worrying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958" y="789965"/>
            <a:ext cx="8893042" cy="4224223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indent="540385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下面是根据课文内容写的一篇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60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词左右的内容概要，请根据括号内的汉语提示完成短文。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40385">
              <a:lnSpc>
                <a:spcPct val="150000"/>
              </a:lnSpc>
            </a:pPr>
            <a:r>
              <a:rPr lang="en-US" altLang="zh-CN" sz="2000" b="1" kern="100" spc="-15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Nowadays</a:t>
            </a:r>
            <a:r>
              <a:rPr lang="zh-CN" altLang="zh-CN" sz="2000" b="1" kern="100" spc="-15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spc="-15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researchers and scientists from China and other countries are working together to help 12.</a:t>
            </a:r>
            <a:r>
              <a:rPr lang="en-US" altLang="zh-CN" sz="2000" kern="100" spc="-15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000" b="1" u="sng" kern="100" spc="-15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           </a:t>
            </a:r>
            <a:r>
              <a:rPr lang="en-US" altLang="zh-CN" sz="2000" b="1" kern="100" spc="-15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 spc="-15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提高对中国古代文化遗产的认识和鉴赏</a:t>
            </a:r>
            <a:r>
              <a:rPr lang="en-US" altLang="zh-CN" sz="2000" b="1" kern="100" spc="-15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).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Mogao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Caves are one of the ancient cultural heritages, 13</a:t>
            </a:r>
            <a:r>
              <a:rPr lang="en-US" altLang="zh-CN" sz="2000" b="1" kern="100" spc="-15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000" kern="100" spc="-15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</a:t>
            </a:r>
          </a:p>
          <a:p>
            <a:pPr>
              <a:lnSpc>
                <a:spcPct val="150000"/>
              </a:lnSpc>
            </a:pPr>
            <a:r>
              <a:rPr lang="en-US" altLang="zh-CN" sz="2000" b="1" u="sng" kern="100" spc="-15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    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zh-CN" sz="2000" b="1" kern="100" spc="23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长期以来是不同文化的交汇点</a:t>
            </a:r>
            <a:r>
              <a:rPr lang="en-US" altLang="zh-CN" sz="2000" b="1" kern="100" spc="23" dirty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zh-CN" altLang="zh-CN" sz="2000" b="1" kern="100" spc="23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spc="23" dirty="0">
                <a:latin typeface="Times New Roman" panose="02020603050405020304" pitchFamily="18" charset="0"/>
                <a:ea typeface="华文细黑" panose="02010600040101010101" pitchFamily="2" charset="-122"/>
              </a:rPr>
              <a:t>so tourists from all over the world would like to visit them.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14.</a:t>
            </a: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______</a:t>
            </a:r>
          </a:p>
          <a:p>
            <a:pPr>
              <a:lnSpc>
                <a:spcPct val="150000"/>
              </a:lnSpc>
            </a:pP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                                      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通过在网上分享数码照片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99193" y="263742"/>
            <a:ext cx="3345615" cy="297963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tabLst>
                <a:tab pos="1823085" algn="l"/>
              </a:tabLst>
            </a:pPr>
            <a:r>
              <a:rPr lang="en-US" altLang="zh-CN" b="1" kern="100" dirty="0">
                <a:solidFill>
                  <a:prstClr val="white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/>
              </a:rPr>
              <a:t>Ⅲ.</a:t>
            </a:r>
            <a:r>
              <a:rPr lang="zh-CN" altLang="zh-CN" b="1" kern="100" dirty="0">
                <a:solidFill>
                  <a:prstClr val="white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/>
              </a:rPr>
              <a:t>课文缩写</a:t>
            </a:r>
            <a:r>
              <a:rPr lang="en-US" altLang="zh-CN" b="1" kern="100" dirty="0">
                <a:solidFill>
                  <a:prstClr val="white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/>
              </a:rPr>
              <a:t>——</a:t>
            </a:r>
            <a:r>
              <a:rPr lang="zh-CN" altLang="zh-CN" b="1" kern="100" dirty="0">
                <a:solidFill>
                  <a:prstClr val="white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/>
              </a:rPr>
              <a:t>概要写作</a:t>
            </a:r>
          </a:p>
        </p:txBody>
      </p:sp>
      <p:sp>
        <p:nvSpPr>
          <p:cNvPr id="3" name="矩形 2"/>
          <p:cNvSpPr/>
          <p:nvPr/>
        </p:nvSpPr>
        <p:spPr>
          <a:xfrm>
            <a:off x="3815817" y="2191624"/>
            <a:ext cx="4807160" cy="37701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increase knowledge and appreciation of 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2268" y="2623572"/>
            <a:ext cx="3982482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China</a:t>
            </a:r>
            <a:r>
              <a:rPr lang="en-US" altLang="zh-CN" sz="2000" b="1" kern="100" dirty="0">
                <a:solidFill>
                  <a:srgbClr val="DB4313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/>
              </a:rPr>
              <a:t>’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 ancient cultural  heritage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02586" y="3089969"/>
            <a:ext cx="1566378" cy="37701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which have 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008" y="3493847"/>
            <a:ext cx="5257119" cy="37701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long been a meeting point for different cultures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21723" y="3963391"/>
            <a:ext cx="502363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By 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2890" y="4386850"/>
            <a:ext cx="4423500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sharing</a:t>
            </a: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 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digital photos over the Internet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2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958" y="954117"/>
            <a:ext cx="8893042" cy="145423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spc="-15" dirty="0">
                <a:latin typeface="Times New Roman" panose="02020603050405020304" pitchFamily="18" charset="0"/>
                <a:ea typeface="华文细黑" panose="02010600040101010101" pitchFamily="2" charset="-122"/>
              </a:rPr>
              <a:t>the researchers hope to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15.</a:t>
            </a: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提升对中国古代文化和传统的兴趣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) and educate people about the importance of safeguarding historic and cultural relics</a:t>
            </a:r>
            <a:r>
              <a:rPr lang="en-US" altLang="zh-CN" sz="20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13648" y="1001586"/>
            <a:ext cx="5509329" cy="37701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promote interest in China</a:t>
            </a:r>
            <a:r>
              <a:rPr lang="en-US" altLang="zh-CN" sz="2000" b="1" kern="100" dirty="0">
                <a:solidFill>
                  <a:srgbClr val="DB4313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/>
              </a:rPr>
              <a:t>’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 ancient culture and 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970" y="1490678"/>
            <a:ext cx="1158160" cy="346169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traditions </a:t>
            </a:r>
            <a:endParaRPr lang="zh-CN" altLang="en-US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pic>
        <p:nvPicPr>
          <p:cNvPr id="6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70979" y="4520695"/>
            <a:ext cx="534949" cy="534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2217" y="466004"/>
            <a:ext cx="8560825" cy="4247286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Ⅰ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.Judge whether the following statements are true(T) or false(F) according to the passage in Page8.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1.The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Mogao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Caves were a key stop along the Silk Road throughout China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ancient history.(    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2.It is over 25 years since the international project started.(    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3.The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Mogao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Caves are not as important as before.(    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4.The Getty Museum is in America.(    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5.The group hopes to promote wider interest in China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ancient history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culture and traditions by taking photos of the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Mogao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Caves.(    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32032" y="2366408"/>
            <a:ext cx="295576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F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94937" y="1923775"/>
            <a:ext cx="310003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60775" y="2823751"/>
            <a:ext cx="305653" cy="37701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F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2870" y="3255699"/>
            <a:ext cx="310003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40547" y="4166054"/>
            <a:ext cx="295576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F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51437" y="897952"/>
            <a:ext cx="8641125" cy="283922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Ⅱ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.Choose the best answer.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1.The researchers and scientists are trying to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        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A.increase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knowledge and appreciation of China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ancient cultural heritage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B.dig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out China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ancient cultural heritage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C.protect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China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antiques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D.hold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a meeting about how to protect China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 ancient cultural heritage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862" y="1821283"/>
            <a:ext cx="510072" cy="58848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/>
            <a:r>
              <a:rPr lang="zh-CN" altLang="en-US" sz="3400" b="1" dirty="0">
                <a:solidFill>
                  <a:srgbClr val="DB431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51437" y="897952"/>
            <a:ext cx="8641125" cy="237756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2.What have been finished since the international project started?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A.Nearly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500,000 antique coins have been found.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B.Nearly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500,000 photographs have been produced.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C.Nearly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500,000 mummies(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木乃伊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have been dug out.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D.Nearly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500,000 ancient tombs have been protected.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862" y="1787243"/>
            <a:ext cx="510072" cy="58848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/>
            <a:r>
              <a:rPr lang="zh-CN" altLang="en-US" sz="3400" b="1" dirty="0">
                <a:solidFill>
                  <a:srgbClr val="DB431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51437" y="897952"/>
            <a:ext cx="8641125" cy="237756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3.What is the purpose of this passage?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A.To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tell people how to protect the cultural heritage.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B.To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show that ancient China is great.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C.To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promote culture through digital images.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D.To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inform people of the importance of the cultural heritage.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99" y="2253231"/>
            <a:ext cx="510072" cy="58848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/>
            <a:r>
              <a:rPr lang="zh-CN" altLang="en-US" sz="3400" b="1" dirty="0">
                <a:solidFill>
                  <a:srgbClr val="DB431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4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02099" y="4515516"/>
            <a:ext cx="534949" cy="534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4037304" y="1220462"/>
            <a:ext cx="1069392" cy="106900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srgbClr val="9BBD59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27531" y="2722704"/>
            <a:ext cx="3942951" cy="48594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9024207" y="1319741"/>
            <a:ext cx="136225" cy="25040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flipH="1">
            <a:off x="0" y="1319741"/>
            <a:ext cx="136225" cy="25040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37304" y="1517271"/>
            <a:ext cx="1069392" cy="6231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32628" y="2744758"/>
            <a:ext cx="3132756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100" b="1" spc="150" dirty="0">
                <a:solidFill>
                  <a:schemeClr val="bg1"/>
                </a:solidFill>
                <a:latin typeface="+mj-ea"/>
                <a:ea typeface="+mj-ea"/>
              </a:rPr>
              <a:t>基础自测</a:t>
            </a:r>
            <a:endParaRPr lang="en-US" altLang="zh-CN" sz="2100" b="1" spc="1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89570" y="3328964"/>
            <a:ext cx="3618873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ourier New" panose="02070309020205020404"/>
              </a:rPr>
              <a:t>自主学习   落实基础知识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5450" y="88049"/>
            <a:ext cx="8263514" cy="5170616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重点单词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一张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纸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；床单；被单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镜子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顶部；屋顶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龙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数码的；数字显示的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山洞；洞穴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prep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各处；遍及；自始至终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 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意见；想法；看法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对比；对照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 defTabSz="2691130">
              <a:lnSpc>
                <a:spcPct val="150000"/>
              </a:lnSpc>
            </a:pPr>
            <a:r>
              <a:rPr lang="en-US" altLang="zh-CN" sz="20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0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对比；对照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0234" y="627984"/>
            <a:ext cx="693120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sheet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0234" y="1062141"/>
            <a:ext cx="887276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mirror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0235" y="1522098"/>
            <a:ext cx="589117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roof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0234" y="1916294"/>
            <a:ext cx="922350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dragon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0234" y="2382154"/>
            <a:ext cx="834185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digital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0234" y="2844522"/>
            <a:ext cx="62258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cave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0234" y="3278831"/>
            <a:ext cx="1372986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throughout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0234" y="3710699"/>
            <a:ext cx="96402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opinion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0234" y="4180479"/>
            <a:ext cx="1034560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contrast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2121</Words>
  <Application>Microsoft Office PowerPoint</Application>
  <PresentationFormat>全屏显示(16:9)</PresentationFormat>
  <Paragraphs>345</Paragraphs>
  <Slides>37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GBK_S</vt:lpstr>
      <vt:lpstr>IPAPANNEW</vt:lpstr>
      <vt:lpstr>ZBFH</vt:lpstr>
      <vt:lpstr>方正隶变简体</vt:lpstr>
      <vt:lpstr>黑体</vt:lpstr>
      <vt:lpstr>华文细黑</vt:lpstr>
      <vt:lpstr>楷体_GB2312</vt:lpstr>
      <vt:lpstr>宋体</vt:lpstr>
      <vt:lpstr>微软雅黑</vt:lpstr>
      <vt:lpstr>Arial</vt:lpstr>
      <vt:lpstr>Arial Black</vt:lpstr>
      <vt:lpstr>Book Antiqua</vt:lpstr>
      <vt:lpstr>Calibri</vt:lpstr>
      <vt:lpstr>Courier New</vt:lpstr>
      <vt:lpstr>Symbol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2014-11-27T01:03:00Z</dcterms:created>
  <dcterms:modified xsi:type="dcterms:W3CDTF">2023-01-16T16:26:33Z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KSORubyTemplateID">
    <vt:lpwstr>21</vt:lpwstr>
  </property>
  <property fmtid="{D5CDD505-2E9C-101B-9397-08002B2CF9AE}" pid="4" name="ICV">
    <vt:lpwstr>7A348C96A8A14F7F9D1A04AF1F6EE078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