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28" r:id="rId2"/>
    <p:sldId id="535" r:id="rId3"/>
    <p:sldId id="541" r:id="rId4"/>
    <p:sldId id="539" r:id="rId5"/>
    <p:sldId id="540" r:id="rId6"/>
    <p:sldId id="542" r:id="rId7"/>
    <p:sldId id="543" r:id="rId8"/>
    <p:sldId id="545" r:id="rId9"/>
    <p:sldId id="548" r:id="rId10"/>
    <p:sldId id="551" r:id="rId11"/>
    <p:sldId id="549" r:id="rId12"/>
    <p:sldId id="550" r:id="rId13"/>
    <p:sldId id="547" r:id="rId14"/>
    <p:sldId id="552" r:id="rId15"/>
    <p:sldId id="554" r:id="rId16"/>
    <p:sldId id="555" r:id="rId17"/>
    <p:sldId id="345" r:id="rId18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EED2FA"/>
    <a:srgbClr val="EFF5D7"/>
    <a:srgbClr val="D9DCF3"/>
    <a:srgbClr val="DDD7F5"/>
    <a:srgbClr val="F8ADC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3325" autoAdjust="0"/>
  </p:normalViewPr>
  <p:slideViewPr>
    <p:cSldViewPr>
      <p:cViewPr>
        <p:scale>
          <a:sx n="100" d="100"/>
          <a:sy n="100" d="100"/>
        </p:scale>
        <p:origin x="-132" y="-264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3915D12-01AD-4E41-A51F-EC7AA43A6D1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20A264B-B04B-4DC4-BCA9-7EC456E5E4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97FFAE5-6180-4435-9B5F-4E4E1980F355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DF0AB0E-8F80-4A15-B1DC-F4C7C6CF198D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0951B71-0A99-4FA6-AD26-1D82C8FAD968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ABD12EB-E69E-4274-82BA-100E7C0609C5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B6D9AC5-930B-4191-93FC-DECFAAF3639E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3BC2E7F-169C-42AB-9794-CED2D6E14D58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264B-B04B-4DC4-BCA9-7EC456E5E4A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90838C-49DA-4051-A0A7-37AB0D354267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EA63A81-24E4-4930-81E3-510E27DABE5A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5801998-5EF7-46D1-9D8F-E852373E6C37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7C6176-C62E-4B62-A1F2-D6464826C13E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9D4A2AB-6E86-447A-B0EB-BC7BA55601AA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5">
              <a:lumMod val="75000"/>
              <a:alpha val="39999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F98A-44EB-47D4-A188-8A5E60CDC6F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709BA-DBDB-4583-89D8-1A878C89BC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B1BB-EE3B-4774-A65F-EDFF72E332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CDDB0-5755-454A-9B47-3E570B13B3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F8EB-DC25-413E-9F3A-B5194AC12D5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58220-774C-48C6-8937-F96FB010EE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1B2B-AA5C-4E45-BB95-EF64771C511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01110-187E-4EF6-AB4D-D7A09EA45C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A8FB-A739-44CD-AAE7-9FF1F224256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E9910-6CB1-4D07-94D9-336D7CDAAC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40D4-5113-4188-98CD-11879C336EA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2F83B-F399-4194-A7A9-EDEDE13A1C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4DFDA-799E-4761-8BD6-44CA732AA10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6A7-61E8-43AA-A447-789E1DA7DF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2409 w 9164371"/>
              <a:gd name="T1" fmla="*/ 3 h 1402412"/>
              <a:gd name="T2" fmla="*/ 9171947 w 9164371"/>
              <a:gd name="T3" fmla="*/ 71 h 1402412"/>
              <a:gd name="T4" fmla="*/ 9156618 w 9164371"/>
              <a:gd name="T5" fmla="*/ 69 h 1402412"/>
              <a:gd name="T6" fmla="*/ 6510020 w 9164371"/>
              <a:gd name="T7" fmla="*/ 67 h 1402412"/>
              <a:gd name="T8" fmla="*/ 3119071 w 9164371"/>
              <a:gd name="T9" fmla="*/ 54 h 1402412"/>
              <a:gd name="T10" fmla="*/ 8750 w 9164371"/>
              <a:gd name="T11" fmla="*/ 75 h 1402412"/>
              <a:gd name="T12" fmla="*/ 0 w 9164371"/>
              <a:gd name="T13" fmla="*/ 75 h 1402412"/>
              <a:gd name="T14" fmla="*/ 0 w 9164371"/>
              <a:gd name="T15" fmla="*/ 6 h 1402412"/>
              <a:gd name="T16" fmla="*/ 6435 w 9164371"/>
              <a:gd name="T17" fmla="*/ 10 h 1402412"/>
              <a:gd name="T18" fmla="*/ 2211406 w 9164371"/>
              <a:gd name="T19" fmla="*/ 3 h 1402412"/>
              <a:gd name="T20" fmla="*/ 6456256 w 9164371"/>
              <a:gd name="T21" fmla="*/ 17 h 1402412"/>
              <a:gd name="T22" fmla="*/ 9182798 w 9164371"/>
              <a:gd name="T23" fmla="*/ 0 h 1402412"/>
              <a:gd name="T24" fmla="*/ 9162409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5">
              <a:lumMod val="75000"/>
              <a:alpha val="40784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04DFDA-799E-4761-8BD6-44CA732AA10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D98B16A7-61E8-43AA-A447-789E1DA7DF7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4&#35838;&#26102;&#25945;&#23398;&#35838;&#20214;\Unit3PartBLet&#8217;ssing&#35838;&#25991;&#24405;&#38899;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4&#35838;&#26102;&#25945;&#23398;&#35838;&#20214;\Unit3PartBLet&#8217;ssing&#35838;&#25991;&#24405;&#38899;_128k.mp3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4&#35838;&#26102;&#25945;&#23398;&#35838;&#20214;\Unit3PartCListenandtick&#35838;&#25991;&#24405;&#38899;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4&#35838;&#26102;&#25945;&#23398;&#35838;&#20214;\Unit3PartCListenandtick&#35838;&#25991;&#24405;&#38899;_128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4&#35838;&#26102;&#25945;&#23398;&#35838;&#20214;\Unit3PartCListenandtick&#35838;&#25991;&#24405;&#38899;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3%20How%20Do%20You%20Come%20to%20School&#65311;\Unit3%20How%20Do%20You%20Come%20to%20School&#31532;4&#35838;&#26102;&#25945;&#23398;&#35838;&#20214;\Unit3PartCListenandtick&#35838;&#25991;&#24405;&#38899;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3691111"/>
            <a:ext cx="9144000" cy="962025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 smtClean="0"/>
              <a:t>Unit3 How do you come to school?</a:t>
            </a:r>
            <a:endParaRPr lang="zh-CN" altLang="en-US" sz="4000" b="1" dirty="0"/>
          </a:p>
        </p:txBody>
      </p:sp>
      <p:sp>
        <p:nvSpPr>
          <p:cNvPr id="6148" name="TextBox 10"/>
          <p:cNvSpPr>
            <a:spLocks noChangeArrowheads="1"/>
          </p:cNvSpPr>
          <p:nvPr/>
        </p:nvSpPr>
        <p:spPr bwMode="auto">
          <a:xfrm>
            <a:off x="4547393" y="4665330"/>
            <a:ext cx="4479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第四课时</a:t>
            </a:r>
          </a:p>
        </p:txBody>
      </p:sp>
      <p:sp>
        <p:nvSpPr>
          <p:cNvPr id="9" name="标题 1"/>
          <p:cNvSpPr txBox="1"/>
          <p:nvPr/>
        </p:nvSpPr>
        <p:spPr bwMode="auto">
          <a:xfrm>
            <a:off x="382588" y="765175"/>
            <a:ext cx="33115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三年级下册</a:t>
            </a:r>
          </a:p>
        </p:txBody>
      </p:sp>
      <p:pic>
        <p:nvPicPr>
          <p:cNvPr id="6150" name="Picture 4" descr="s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2850" y="892175"/>
            <a:ext cx="35290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>
            <a:spLocks noGrp="1"/>
          </p:cNvSpPr>
          <p:nvPr>
            <p:ph type="title"/>
          </p:nvPr>
        </p:nvSpPr>
        <p:spPr bwMode="auto">
          <a:xfrm>
            <a:off x="506413" y="255588"/>
            <a:ext cx="3167062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11" name="矩形 10"/>
          <p:cNvSpPr/>
          <p:nvPr/>
        </p:nvSpPr>
        <p:spPr>
          <a:xfrm>
            <a:off x="1876425" y="4892675"/>
            <a:ext cx="470376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How does she go to school?</a:t>
            </a:r>
          </a:p>
        </p:txBody>
      </p:sp>
      <p:pic>
        <p:nvPicPr>
          <p:cNvPr id="13" name="图片 1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0775" y="4906963"/>
            <a:ext cx="7810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24038" y="5457825"/>
            <a:ext cx="4581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She goes to school by bike.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86854" y="1605905"/>
            <a:ext cx="2205225" cy="314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本占位符 2"/>
          <p:cNvSpPr txBox="1"/>
          <p:nvPr/>
        </p:nvSpPr>
        <p:spPr bwMode="auto">
          <a:xfrm>
            <a:off x="623888" y="844550"/>
            <a:ext cx="39481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84213" y="1484313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</p:nvPr>
        </p:nvSpPr>
        <p:spPr bwMode="auto">
          <a:xfrm>
            <a:off x="506413" y="255588"/>
            <a:ext cx="3167062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11" name="矩形 10"/>
          <p:cNvSpPr/>
          <p:nvPr/>
        </p:nvSpPr>
        <p:spPr>
          <a:xfrm>
            <a:off x="1876425" y="4892675"/>
            <a:ext cx="442436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How do they go to school?</a:t>
            </a:r>
          </a:p>
        </p:txBody>
      </p:sp>
      <p:pic>
        <p:nvPicPr>
          <p:cNvPr id="13" name="图片 1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0775" y="4906963"/>
            <a:ext cx="7810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24038" y="5457825"/>
            <a:ext cx="4321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They go to school on foot.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1454303"/>
            <a:ext cx="3528392" cy="342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占位符 2"/>
          <p:cNvSpPr txBox="1"/>
          <p:nvPr/>
        </p:nvSpPr>
        <p:spPr bwMode="auto">
          <a:xfrm>
            <a:off x="623888" y="844550"/>
            <a:ext cx="39481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84213" y="1484313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/>
          </p:nvPr>
        </p:nvSpPr>
        <p:spPr bwMode="auto">
          <a:xfrm>
            <a:off x="506413" y="255588"/>
            <a:ext cx="3167062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11" name="矩形 10"/>
          <p:cNvSpPr/>
          <p:nvPr/>
        </p:nvSpPr>
        <p:spPr>
          <a:xfrm>
            <a:off x="1876425" y="4892675"/>
            <a:ext cx="442436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How do they go to school?</a:t>
            </a:r>
          </a:p>
        </p:txBody>
      </p:sp>
      <p:pic>
        <p:nvPicPr>
          <p:cNvPr id="13" name="图片 1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0775" y="4906963"/>
            <a:ext cx="7810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24038" y="5457825"/>
            <a:ext cx="4281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They go to school by bus.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19672" y="1558837"/>
            <a:ext cx="5134069" cy="312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本占位符 2"/>
          <p:cNvSpPr txBox="1"/>
          <p:nvPr/>
        </p:nvSpPr>
        <p:spPr bwMode="auto">
          <a:xfrm>
            <a:off x="623888" y="844550"/>
            <a:ext cx="39481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84213" y="1484313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200400"/>
            <a:ext cx="265588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标题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316706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&gt;&gt;Presentation</a:t>
            </a:r>
            <a:endParaRPr lang="zh-CN" altLang="en-US" sz="2400" i="1" dirty="0" smtClean="0"/>
          </a:p>
        </p:txBody>
      </p:sp>
      <p:sp>
        <p:nvSpPr>
          <p:cNvPr id="3" name="矩形 2"/>
          <p:cNvSpPr/>
          <p:nvPr/>
        </p:nvSpPr>
        <p:spPr>
          <a:xfrm>
            <a:off x="720725" y="1504950"/>
            <a:ext cx="839946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A: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</a:rPr>
              <a:t>Colin and Wu Chen go to the zoo by bus.</a:t>
            </a:r>
          </a:p>
        </p:txBody>
      </p:sp>
      <p:sp>
        <p:nvSpPr>
          <p:cNvPr id="4" name="矩形 3"/>
          <p:cNvSpPr/>
          <p:nvPr/>
        </p:nvSpPr>
        <p:spPr>
          <a:xfrm>
            <a:off x="720725" y="1928813"/>
            <a:ext cx="75549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B: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</a:rPr>
              <a:t>The girl and the boy go to school on foot.</a:t>
            </a:r>
          </a:p>
        </p:txBody>
      </p:sp>
      <p:sp>
        <p:nvSpPr>
          <p:cNvPr id="5" name="矩形 4"/>
          <p:cNvSpPr/>
          <p:nvPr/>
        </p:nvSpPr>
        <p:spPr>
          <a:xfrm>
            <a:off x="711200" y="2354263"/>
            <a:ext cx="46609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C: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Mom goes home by bike.</a:t>
            </a:r>
          </a:p>
        </p:txBody>
      </p:sp>
      <p:sp>
        <p:nvSpPr>
          <p:cNvPr id="6" name="矩形 5"/>
          <p:cNvSpPr/>
          <p:nvPr/>
        </p:nvSpPr>
        <p:spPr>
          <a:xfrm>
            <a:off x="720725" y="2765425"/>
            <a:ext cx="64452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D: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Miss White goes to Beijing by plane.</a:t>
            </a: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596900" y="841375"/>
            <a:ext cx="3635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and match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44538" y="1417638"/>
            <a:ext cx="30257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87370" y="3267297"/>
            <a:ext cx="883232" cy="125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3608" y="4869158"/>
            <a:ext cx="1762480" cy="171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67768" y="5094025"/>
            <a:ext cx="2071364" cy="126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473450" y="3421063"/>
            <a:ext cx="5905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D</a:t>
            </a:r>
            <a:endParaRPr lang="zh-CN" altLang="en-US" sz="44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870700" y="3430588"/>
            <a:ext cx="592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C</a:t>
            </a:r>
            <a:endParaRPr lang="zh-CN" altLang="en-US" sz="44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443288" y="5340350"/>
            <a:ext cx="561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B</a:t>
            </a:r>
            <a:endParaRPr lang="zh-CN" altLang="en-US" sz="44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054850" y="5340350"/>
            <a:ext cx="5619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A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7900" y="1603375"/>
            <a:ext cx="26574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标题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316706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29700" name="矩形 2"/>
          <p:cNvSpPr>
            <a:spLocks noChangeArrowheads="1"/>
          </p:cNvSpPr>
          <p:nvPr/>
        </p:nvSpPr>
        <p:spPr bwMode="auto">
          <a:xfrm>
            <a:off x="4894263" y="5276850"/>
            <a:ext cx="3849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Colin and Wu Chen go </a:t>
            </a:r>
          </a:p>
          <a:p>
            <a:r>
              <a:rPr lang="en-US" altLang="zh-CN" sz="2800" dirty="0">
                <a:solidFill>
                  <a:srgbClr val="0000FF"/>
                </a:solidFill>
              </a:rPr>
              <a:t>to the zoo by bus.</a:t>
            </a:r>
          </a:p>
        </p:txBody>
      </p:sp>
      <p:sp>
        <p:nvSpPr>
          <p:cNvPr id="29701" name="矩形 3"/>
          <p:cNvSpPr>
            <a:spLocks noChangeArrowheads="1"/>
          </p:cNvSpPr>
          <p:nvPr/>
        </p:nvSpPr>
        <p:spPr bwMode="auto">
          <a:xfrm>
            <a:off x="276225" y="5248275"/>
            <a:ext cx="3956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The girl and the boy go</a:t>
            </a:r>
          </a:p>
          <a:p>
            <a:r>
              <a:rPr lang="en-US" altLang="zh-CN" sz="2800" dirty="0">
                <a:solidFill>
                  <a:srgbClr val="0000FF"/>
                </a:solidFill>
              </a:rPr>
              <a:t> to school on foot.</a:t>
            </a:r>
          </a:p>
        </p:txBody>
      </p:sp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4894263" y="2771775"/>
            <a:ext cx="4203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Mom goes home by bike.</a:t>
            </a:r>
          </a:p>
        </p:txBody>
      </p:sp>
      <p:sp>
        <p:nvSpPr>
          <p:cNvPr id="29703" name="矩形 5"/>
          <p:cNvSpPr>
            <a:spLocks noChangeArrowheads="1"/>
          </p:cNvSpPr>
          <p:nvPr/>
        </p:nvSpPr>
        <p:spPr bwMode="auto">
          <a:xfrm>
            <a:off x="328613" y="2711450"/>
            <a:ext cx="4638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Miss White goes to Beijing </a:t>
            </a:r>
          </a:p>
          <a:p>
            <a:r>
              <a:rPr lang="en-US" altLang="zh-CN" sz="2800" dirty="0">
                <a:solidFill>
                  <a:srgbClr val="0000FF"/>
                </a:solidFill>
              </a:rPr>
              <a:t>by plane.</a:t>
            </a: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596900" y="896938"/>
            <a:ext cx="3635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4213" y="1477963"/>
            <a:ext cx="2462212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1613672"/>
            <a:ext cx="883232" cy="125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3565539"/>
            <a:ext cx="1762480" cy="171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36096" y="3790409"/>
            <a:ext cx="2071364" cy="126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1476375" y="1435100"/>
            <a:ext cx="5975350" cy="50895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9080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33577" y="1524311"/>
            <a:ext cx="3860821" cy="499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1044575" y="1484313"/>
            <a:ext cx="7205663" cy="451485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846138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20788" y="2378075"/>
            <a:ext cx="7065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How do they/does he go to …?</a:t>
            </a:r>
          </a:p>
        </p:txBody>
      </p:sp>
      <p:sp>
        <p:nvSpPr>
          <p:cNvPr id="7" name="矩形 6"/>
          <p:cNvSpPr/>
          <p:nvPr/>
        </p:nvSpPr>
        <p:spPr>
          <a:xfrm>
            <a:off x="2028825" y="1773238"/>
            <a:ext cx="4133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本课的重点句型有哪些？</a:t>
            </a:r>
          </a:p>
        </p:txBody>
      </p:sp>
      <p:sp>
        <p:nvSpPr>
          <p:cNvPr id="8" name="五角星 7"/>
          <p:cNvSpPr/>
          <p:nvPr/>
        </p:nvSpPr>
        <p:spPr>
          <a:xfrm>
            <a:off x="1603375" y="1838325"/>
            <a:ext cx="469900" cy="381000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36663" y="3013075"/>
            <a:ext cx="665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They go/He goes to… by …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008063" y="3524250"/>
            <a:ext cx="2225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736725" y="3589338"/>
            <a:ext cx="10048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例如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20788" y="4213225"/>
            <a:ext cx="7065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How do they go to school?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36663" y="4841875"/>
            <a:ext cx="706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</a:rPr>
              <a:t>They go to school by car.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4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65275" y="1874838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学唱歌曲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Let’s sing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并给家长或朋友演唱。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Unit4 A Let’s learn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200150" y="22002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1009650" y="36258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63663" y="362585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1020763" y="43148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336675" y="43084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92213" y="46259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33425" y="1727200"/>
            <a:ext cx="7437438" cy="1754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A: How does Lily come to school?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B: ______ comes to school by car.</a:t>
            </a:r>
          </a:p>
        </p:txBody>
      </p:sp>
      <p:sp>
        <p:nvSpPr>
          <p:cNvPr id="8195" name="标题 2"/>
          <p:cNvSpPr>
            <a:spLocks noGrp="1"/>
          </p:cNvSpPr>
          <p:nvPr>
            <p:ph type="title"/>
          </p:nvPr>
        </p:nvSpPr>
        <p:spPr bwMode="auto">
          <a:xfrm>
            <a:off x="468313" y="284163"/>
            <a:ext cx="280828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61988" y="866775"/>
            <a:ext cx="28336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do it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55650" y="1438275"/>
            <a:ext cx="18716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50888" y="3349625"/>
            <a:ext cx="7419975" cy="1754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A: How does Tom go to school?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______ to school by car.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50888" y="5026025"/>
            <a:ext cx="7419975" cy="175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A: How do they go to school?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B: They ______ to school by bike.</a:t>
            </a:r>
          </a:p>
        </p:txBody>
      </p:sp>
      <p:grpSp>
        <p:nvGrpSpPr>
          <p:cNvPr id="8200" name="Group 10"/>
          <p:cNvGrpSpPr/>
          <p:nvPr/>
        </p:nvGrpSpPr>
        <p:grpSpPr bwMode="auto">
          <a:xfrm>
            <a:off x="2836863" y="1016000"/>
            <a:ext cx="1512887" cy="715963"/>
            <a:chOff x="1885" y="1041"/>
            <a:chExt cx="2121" cy="2121"/>
          </a:xfrm>
        </p:grpSpPr>
        <p:sp>
          <p:nvSpPr>
            <p:cNvPr id="8222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8223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8201" name="TextBox 22"/>
          <p:cNvSpPr txBox="1">
            <a:spLocks noChangeArrowheads="1"/>
          </p:cNvSpPr>
          <p:nvPr/>
        </p:nvSpPr>
        <p:spPr bwMode="auto">
          <a:xfrm>
            <a:off x="2978150" y="1062038"/>
            <a:ext cx="1223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They</a:t>
            </a:r>
            <a:endParaRPr lang="zh-CN" altLang="en-US" sz="3200" b="1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grpSp>
        <p:nvGrpSpPr>
          <p:cNvPr id="8202" name="Group 10"/>
          <p:cNvGrpSpPr/>
          <p:nvPr/>
        </p:nvGrpSpPr>
        <p:grpSpPr bwMode="auto">
          <a:xfrm>
            <a:off x="4649788" y="1030288"/>
            <a:ext cx="1512887" cy="715962"/>
            <a:chOff x="1885" y="1041"/>
            <a:chExt cx="2121" cy="2121"/>
          </a:xfrm>
        </p:grpSpPr>
        <p:sp>
          <p:nvSpPr>
            <p:cNvPr id="8220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8221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8203" name="TextBox 22"/>
          <p:cNvSpPr txBox="1">
            <a:spLocks noChangeArrowheads="1"/>
          </p:cNvSpPr>
          <p:nvPr/>
        </p:nvSpPr>
        <p:spPr bwMode="auto">
          <a:xfrm>
            <a:off x="4997450" y="1087438"/>
            <a:ext cx="1316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He</a:t>
            </a:r>
            <a:endParaRPr lang="zh-CN" altLang="en-US" sz="3200" b="1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grpSp>
        <p:nvGrpSpPr>
          <p:cNvPr id="8204" name="Group 10"/>
          <p:cNvGrpSpPr/>
          <p:nvPr/>
        </p:nvGrpSpPr>
        <p:grpSpPr bwMode="auto">
          <a:xfrm>
            <a:off x="6462713" y="1081088"/>
            <a:ext cx="1512887" cy="715962"/>
            <a:chOff x="1885" y="1041"/>
            <a:chExt cx="2121" cy="2121"/>
          </a:xfrm>
        </p:grpSpPr>
        <p:sp>
          <p:nvSpPr>
            <p:cNvPr id="8218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8219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8205" name="TextBox 22"/>
          <p:cNvSpPr txBox="1">
            <a:spLocks noChangeArrowheads="1"/>
          </p:cNvSpPr>
          <p:nvPr/>
        </p:nvSpPr>
        <p:spPr bwMode="auto">
          <a:xfrm>
            <a:off x="6745288" y="1095375"/>
            <a:ext cx="1223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goes</a:t>
            </a:r>
            <a:endParaRPr lang="zh-CN" altLang="en-US" sz="3200" b="1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grpSp>
        <p:nvGrpSpPr>
          <p:cNvPr id="23" name="Group 10"/>
          <p:cNvGrpSpPr/>
          <p:nvPr/>
        </p:nvGrpSpPr>
        <p:grpSpPr bwMode="auto">
          <a:xfrm>
            <a:off x="1401763" y="2586038"/>
            <a:ext cx="1512887" cy="715962"/>
            <a:chOff x="1885" y="1041"/>
            <a:chExt cx="2121" cy="2121"/>
          </a:xfrm>
        </p:grpSpPr>
        <p:sp>
          <p:nvSpPr>
            <p:cNvPr id="8216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8217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1684338" y="2667000"/>
            <a:ext cx="1223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She</a:t>
            </a:r>
            <a:endParaRPr lang="zh-CN" altLang="en-US" sz="3200" b="1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grpSp>
        <p:nvGrpSpPr>
          <p:cNvPr id="27" name="Group 10"/>
          <p:cNvGrpSpPr/>
          <p:nvPr/>
        </p:nvGrpSpPr>
        <p:grpSpPr bwMode="auto">
          <a:xfrm>
            <a:off x="2170113" y="4206875"/>
            <a:ext cx="1512887" cy="715963"/>
            <a:chOff x="1885" y="1041"/>
            <a:chExt cx="2121" cy="2121"/>
          </a:xfrm>
        </p:grpSpPr>
        <p:sp>
          <p:nvSpPr>
            <p:cNvPr id="8214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8215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2401888" y="4240213"/>
            <a:ext cx="1223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goes</a:t>
            </a:r>
            <a:endParaRPr lang="zh-CN" altLang="en-US" sz="3200" b="1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  <p:grpSp>
        <p:nvGrpSpPr>
          <p:cNvPr id="31" name="Group 10"/>
          <p:cNvGrpSpPr/>
          <p:nvPr/>
        </p:nvGrpSpPr>
        <p:grpSpPr bwMode="auto">
          <a:xfrm>
            <a:off x="2484438" y="5867400"/>
            <a:ext cx="1511300" cy="715963"/>
            <a:chOff x="1885" y="1041"/>
            <a:chExt cx="2121" cy="2121"/>
          </a:xfrm>
        </p:grpSpPr>
        <p:sp>
          <p:nvSpPr>
            <p:cNvPr id="8212" name="Oval 7"/>
            <p:cNvSpPr>
              <a:spLocks noChangeArrowheads="1"/>
            </p:cNvSpPr>
            <p:nvPr/>
          </p:nvSpPr>
          <p:spPr bwMode="auto">
            <a:xfrm>
              <a:off x="1885" y="1041"/>
              <a:ext cx="2121" cy="2121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8213" name="Oval 8"/>
            <p:cNvSpPr>
              <a:spLocks noChangeArrowheads="1"/>
            </p:cNvSpPr>
            <p:nvPr/>
          </p:nvSpPr>
          <p:spPr bwMode="auto">
            <a:xfrm>
              <a:off x="1973" y="1137"/>
              <a:ext cx="1937" cy="1937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2908300" y="5918200"/>
            <a:ext cx="1223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幼圆" panose="02010509060101010101" pitchFamily="49" charset="-122"/>
              </a:rPr>
              <a:t>go</a:t>
            </a:r>
            <a:endParaRPr lang="zh-CN" altLang="en-US" sz="3200" b="1">
              <a:solidFill>
                <a:srgbClr val="00B050"/>
              </a:solidFill>
              <a:latin typeface="Comic Sans MS" panose="030F0702030302020204" pitchFamily="66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 bwMode="auto">
          <a:xfrm>
            <a:off x="468313" y="284163"/>
            <a:ext cx="280828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&gt;&gt;Review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23888" y="844550"/>
            <a:ext cx="39481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55650" y="1366838"/>
            <a:ext cx="28082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38175" y="1460500"/>
            <a:ext cx="41243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</a:rPr>
              <a:t>How do you go to …?</a:t>
            </a:r>
          </a:p>
        </p:txBody>
      </p:sp>
      <p:sp>
        <p:nvSpPr>
          <p:cNvPr id="16" name="矩形 15"/>
          <p:cNvSpPr/>
          <p:nvPr/>
        </p:nvSpPr>
        <p:spPr>
          <a:xfrm>
            <a:off x="638175" y="2138363"/>
            <a:ext cx="65833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</a:rPr>
              <a:t>How do they/does he/she go to …?</a:t>
            </a:r>
          </a:p>
        </p:txBody>
      </p:sp>
      <p:pic>
        <p:nvPicPr>
          <p:cNvPr id="10247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8013" y="2786063"/>
            <a:ext cx="554355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208212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&gt;&gt;Warm-up</a:t>
            </a:r>
            <a:endParaRPr lang="zh-CN" altLang="en-US" sz="2400" i="1" dirty="0" smtClean="0"/>
          </a:p>
        </p:txBody>
      </p:sp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468313" y="148431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Come to School?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2" name="TextBox 10"/>
          <p:cNvSpPr>
            <a:spLocks noChangeArrowheads="1"/>
          </p:cNvSpPr>
          <p:nvPr/>
        </p:nvSpPr>
        <p:spPr bwMode="auto">
          <a:xfrm>
            <a:off x="1692275" y="2146300"/>
            <a:ext cx="73199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How do you come to school,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Come to school,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Come to school in the morning?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By bus, By bike, On foot,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I come to school in the morning.</a:t>
            </a:r>
          </a:p>
          <a:p>
            <a:pPr eaLnBrk="1" hangingPunct="1"/>
            <a:endParaRPr lang="en-US" altLang="zh-CN" sz="28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How do you go home,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Go home, Go home in the afternoon?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By bus, By bike, On foot, 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I go home in the afternoon</a:t>
            </a:r>
            <a:r>
              <a:rPr lang="en-US" altLang="zh-CN" sz="28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.</a:t>
            </a:r>
            <a:endParaRPr lang="en-US" altLang="zh-CN" sz="28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2" name="Unit3PartBLet’ssing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876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"/>
          <p:cNvSpPr txBox="1"/>
          <p:nvPr/>
        </p:nvSpPr>
        <p:spPr bwMode="auto">
          <a:xfrm>
            <a:off x="649288" y="896938"/>
            <a:ext cx="28336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sing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84213" y="1477963"/>
            <a:ext cx="17272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 bwMode="auto">
          <a:xfrm>
            <a:off x="468313" y="217488"/>
            <a:ext cx="2208212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2905125" y="1366838"/>
            <a:ext cx="305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我是小小演唱家</a:t>
            </a:r>
            <a:endParaRPr lang="zh-CN" altLang="zh-CN" sz="32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3150" y="981075"/>
            <a:ext cx="17145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4250" y="3500438"/>
            <a:ext cx="271621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波形 8"/>
          <p:cNvSpPr/>
          <p:nvPr/>
        </p:nvSpPr>
        <p:spPr>
          <a:xfrm>
            <a:off x="6332538" y="1481138"/>
            <a:ext cx="1354137" cy="609600"/>
          </a:xfrm>
          <a:prstGeom prst="wave">
            <a:avLst/>
          </a:prstGeom>
          <a:solidFill>
            <a:srgbClr val="E5399B"/>
          </a:solidFill>
          <a:ln>
            <a:solidFill>
              <a:srgbClr val="FDB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超级学生</a:t>
            </a:r>
          </a:p>
          <a:p>
            <a:pPr algn="ctr">
              <a:defRPr/>
            </a:pP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9" name="图片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12738" y="1354138"/>
            <a:ext cx="2225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3514725"/>
            <a:ext cx="356552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矩形 2"/>
          <p:cNvSpPr>
            <a:spLocks noChangeArrowheads="1"/>
          </p:cNvSpPr>
          <p:nvPr/>
        </p:nvSpPr>
        <p:spPr bwMode="auto">
          <a:xfrm>
            <a:off x="903288" y="1404938"/>
            <a:ext cx="133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lang="en-US" altLang="zh-CN" sz="36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zh-CN" sz="360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20"/>
          <p:cNvSpPr txBox="1">
            <a:spLocks noChangeArrowheads="1"/>
          </p:cNvSpPr>
          <p:nvPr/>
        </p:nvSpPr>
        <p:spPr bwMode="auto">
          <a:xfrm>
            <a:off x="312738" y="254317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Come to School?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316706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49288" y="896938"/>
            <a:ext cx="28336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 and tick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55650" y="1484313"/>
            <a:ext cx="25209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1503040"/>
            <a:ext cx="8676964" cy="531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Unit3PartCListenandtic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96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885113" y="4868863"/>
            <a:ext cx="6477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4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804025" y="3536950"/>
            <a:ext cx="6477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4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663825" y="4229100"/>
            <a:ext cx="6477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4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547813" y="2781300"/>
            <a:ext cx="6477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4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795963" y="5749925"/>
            <a:ext cx="6477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4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208756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&gt;&gt;Practice</a:t>
            </a:r>
            <a:endParaRPr lang="zh-CN" altLang="en-US" sz="2400" i="1" dirty="0" smtClean="0"/>
          </a:p>
        </p:txBody>
      </p:sp>
      <p:sp>
        <p:nvSpPr>
          <p:cNvPr id="5" name="矩形 4"/>
          <p:cNvSpPr/>
          <p:nvPr/>
        </p:nvSpPr>
        <p:spPr>
          <a:xfrm>
            <a:off x="1168400" y="1600200"/>
            <a:ext cx="47228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1: How do you go to school?</a:t>
            </a:r>
          </a:p>
        </p:txBody>
      </p:sp>
      <p:sp>
        <p:nvSpPr>
          <p:cNvPr id="6" name="矩形 5"/>
          <p:cNvSpPr/>
          <p:nvPr/>
        </p:nvSpPr>
        <p:spPr>
          <a:xfrm>
            <a:off x="1054100" y="2500313"/>
            <a:ext cx="54816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 2: Do you go to the zoo by train?</a:t>
            </a:r>
          </a:p>
        </p:txBody>
      </p:sp>
      <p:sp>
        <p:nvSpPr>
          <p:cNvPr id="7" name="矩形 6"/>
          <p:cNvSpPr/>
          <p:nvPr/>
        </p:nvSpPr>
        <p:spPr>
          <a:xfrm>
            <a:off x="1225550" y="5130800"/>
            <a:ext cx="488473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5: How do you go to London?</a:t>
            </a:r>
          </a:p>
        </p:txBody>
      </p:sp>
      <p:sp>
        <p:nvSpPr>
          <p:cNvPr id="8" name="矩形 7"/>
          <p:cNvSpPr/>
          <p:nvPr/>
        </p:nvSpPr>
        <p:spPr>
          <a:xfrm>
            <a:off x="1147763" y="3435350"/>
            <a:ext cx="47640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3: How do you go to Beijing?</a:t>
            </a:r>
          </a:p>
        </p:txBody>
      </p:sp>
      <p:sp>
        <p:nvSpPr>
          <p:cNvPr id="9" name="矩形 8"/>
          <p:cNvSpPr/>
          <p:nvPr/>
        </p:nvSpPr>
        <p:spPr>
          <a:xfrm>
            <a:off x="1146175" y="4241800"/>
            <a:ext cx="5183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4: Do you go to Dalian by ship?</a:t>
            </a:r>
          </a:p>
        </p:txBody>
      </p:sp>
      <p:sp>
        <p:nvSpPr>
          <p:cNvPr id="10" name="文本占位符 2"/>
          <p:cNvSpPr txBox="1"/>
          <p:nvPr/>
        </p:nvSpPr>
        <p:spPr bwMode="auto">
          <a:xfrm>
            <a:off x="623888" y="844550"/>
            <a:ext cx="39481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55650" y="1366838"/>
            <a:ext cx="28082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Unit3PartCListenandtic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887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19250" y="2055813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I go to school by bus.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36700" y="2990850"/>
            <a:ext cx="5397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No, I don’t. I go to school by taxi.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33525" y="3870325"/>
            <a:ext cx="3741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I go to Beijing by train.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533525" y="4733925"/>
            <a:ext cx="16684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Yes, I do.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38288" y="5597525"/>
            <a:ext cx="4745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They go to London by plane.</a:t>
            </a:r>
          </a:p>
        </p:txBody>
      </p:sp>
      <p:pic>
        <p:nvPicPr>
          <p:cNvPr id="17424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587500"/>
            <a:ext cx="7810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850" y="2471738"/>
            <a:ext cx="7810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125" y="3382963"/>
            <a:ext cx="7810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4500" y="4214813"/>
            <a:ext cx="7810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8150" y="5060950"/>
            <a:ext cx="7810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316706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49288" y="896938"/>
            <a:ext cx="28336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84313"/>
            <a:ext cx="23034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9408" y="1683508"/>
            <a:ext cx="3001203" cy="148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6176" y="3263962"/>
            <a:ext cx="2282998" cy="153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36519" y="3085622"/>
            <a:ext cx="1843793" cy="172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图片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38213" y="4903788"/>
            <a:ext cx="222726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76056" y="4933671"/>
            <a:ext cx="2520280" cy="142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矩形 13"/>
          <p:cNvSpPr/>
          <p:nvPr/>
        </p:nvSpPr>
        <p:spPr>
          <a:xfrm>
            <a:off x="4067175" y="1639888"/>
            <a:ext cx="4019550" cy="1385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A: Taxi.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B: By taxi.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C: I go to school by taxi.</a:t>
            </a:r>
          </a:p>
        </p:txBody>
      </p:sp>
      <p:sp>
        <p:nvSpPr>
          <p:cNvPr id="15" name="椭圆 14"/>
          <p:cNvSpPr/>
          <p:nvPr/>
        </p:nvSpPr>
        <p:spPr>
          <a:xfrm>
            <a:off x="415925" y="3230563"/>
            <a:ext cx="466725" cy="450850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16" name="椭圆 15"/>
          <p:cNvSpPr/>
          <p:nvPr/>
        </p:nvSpPr>
        <p:spPr>
          <a:xfrm>
            <a:off x="4887913" y="3186113"/>
            <a:ext cx="465137" cy="449262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2</a:t>
            </a:r>
            <a:endParaRPr lang="zh-CN" altLang="en-US" sz="3600" dirty="0"/>
          </a:p>
        </p:txBody>
      </p:sp>
      <p:sp>
        <p:nvSpPr>
          <p:cNvPr id="17" name="椭圆 16"/>
          <p:cNvSpPr/>
          <p:nvPr/>
        </p:nvSpPr>
        <p:spPr>
          <a:xfrm>
            <a:off x="471488" y="4886325"/>
            <a:ext cx="466725" cy="449263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3</a:t>
            </a:r>
            <a:endParaRPr lang="zh-CN" altLang="en-US" sz="3600" dirty="0"/>
          </a:p>
        </p:txBody>
      </p:sp>
      <p:sp>
        <p:nvSpPr>
          <p:cNvPr id="18" name="椭圆 17"/>
          <p:cNvSpPr/>
          <p:nvPr/>
        </p:nvSpPr>
        <p:spPr>
          <a:xfrm>
            <a:off x="4851400" y="4933950"/>
            <a:ext cx="466725" cy="449263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/>
              <a:t>4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 bwMode="auto">
          <a:xfrm>
            <a:off x="506413" y="255588"/>
            <a:ext cx="3167062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pic>
        <p:nvPicPr>
          <p:cNvPr id="20483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3788" y="1698625"/>
            <a:ext cx="67818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"/>
          <p:cNvSpPr txBox="1"/>
          <p:nvPr/>
        </p:nvSpPr>
        <p:spPr bwMode="auto">
          <a:xfrm>
            <a:off x="623888" y="844550"/>
            <a:ext cx="39481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84213" y="1484313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093788" y="4908550"/>
            <a:ext cx="6965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</a:rPr>
              <a:t>How many people are there in the picture?</a:t>
            </a:r>
          </a:p>
        </p:txBody>
      </p:sp>
      <p:pic>
        <p:nvPicPr>
          <p:cNvPr id="13" name="图片 1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738" y="4908550"/>
            <a:ext cx="7810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093788" y="5432425"/>
            <a:ext cx="59261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There are five people in the picture.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578</Words>
  <Application>Microsoft Office PowerPoint</Application>
  <PresentationFormat>全屏显示(4:3)</PresentationFormat>
  <Paragraphs>129</Paragraphs>
  <Slides>17</Slides>
  <Notes>12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Unit3 How do you come to school?</vt:lpstr>
      <vt:lpstr>&gt;&gt;Review</vt:lpstr>
      <vt:lpstr>&gt;&gt;Review</vt:lpstr>
      <vt:lpstr>&gt;&gt;Warm-up</vt:lpstr>
      <vt:lpstr>&gt;&gt;Lead-in</vt:lpstr>
      <vt:lpstr>&gt;&gt;Presentation</vt:lpstr>
      <vt:lpstr>&gt;&gt;Practice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&gt;&gt;Summary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2023-01-16T16:26:49Z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E15D1ED169114182BAA5FCE92295D62C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