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08" r:id="rId2"/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文本框 8"/>
          <p:cNvSpPr txBox="1"/>
          <p:nvPr/>
        </p:nvSpPr>
        <p:spPr>
          <a:xfrm>
            <a:off x="1135063" y="1414463"/>
            <a:ext cx="67341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Module 2</a:t>
            </a:r>
            <a:r>
              <a:rPr lang="zh-CN" altLang="en-US" sz="3600" b="1" dirty="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      </a:t>
            </a:r>
            <a:r>
              <a:rPr lang="en-US" altLang="zh-CN" sz="3000" dirty="0">
                <a:solidFill>
                  <a:srgbClr val="ECEEE1"/>
                </a:solidFill>
                <a:latin typeface="Times New Roman" panose="02020603050405020304" charset="0"/>
                <a:ea typeface="楷体_GB2312" pitchFamily="49" charset="-122"/>
                <a:sym typeface="宋体" panose="02010600030101010101" pitchFamily="2" charset="-122"/>
              </a:rPr>
              <a:t>                 </a:t>
            </a:r>
            <a:endParaRPr lang="zh-CN" altLang="en-US" sz="3000" dirty="0">
              <a:solidFill>
                <a:srgbClr val="ECEEE1"/>
              </a:solidFill>
              <a:latin typeface="Times New Roman" panose="02020603050405020304" charset="0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3074" name="TextBox 3"/>
          <p:cNvSpPr txBox="1"/>
          <p:nvPr/>
        </p:nvSpPr>
        <p:spPr>
          <a:xfrm>
            <a:off x="0" y="2730397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Unit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800" b="1" dirty="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2   It will snow in Harbin.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华文楷体" panose="02010600040101010101" pitchFamily="2" charset="-122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554577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273" y="4760184"/>
            <a:ext cx="1008112" cy="162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251520" y="908720"/>
            <a:ext cx="96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 the weather going to be like tomorrow ? Guess </a:t>
            </a:r>
            <a:r>
              <a:rPr lang="zh-CN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charset="0"/>
              </a:rPr>
              <a:t>！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64" y="1409550"/>
            <a:ext cx="2257143" cy="26857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725" y="1402720"/>
            <a:ext cx="2104762" cy="265714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894724" y="4138271"/>
            <a:ext cx="2052763" cy="920658"/>
            <a:chOff x="4860005" y="4801656"/>
            <a:chExt cx="2052763" cy="920658"/>
          </a:xfrm>
        </p:grpSpPr>
        <p:sp>
          <p:nvSpPr>
            <p:cNvPr id="19" name="矩形 18"/>
            <p:cNvSpPr/>
            <p:nvPr/>
          </p:nvSpPr>
          <p:spPr>
            <a:xfrm>
              <a:off x="5846450" y="4941168"/>
              <a:ext cx="1066318" cy="707886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kern="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hot</a:t>
              </a:r>
              <a:endParaRPr lang="en-US" altLang="zh-CN" sz="4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860005" y="4801656"/>
              <a:ext cx="936132" cy="920658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组合 20"/>
          <p:cNvGrpSpPr/>
          <p:nvPr/>
        </p:nvGrpSpPr>
        <p:grpSpPr>
          <a:xfrm>
            <a:off x="1210253" y="4256492"/>
            <a:ext cx="2373236" cy="769893"/>
            <a:chOff x="827583" y="5120106"/>
            <a:chExt cx="2373236" cy="769893"/>
          </a:xfrm>
        </p:grpSpPr>
        <p:sp>
          <p:nvSpPr>
            <p:cNvPr id="22" name="矩形 21"/>
            <p:cNvSpPr/>
            <p:nvPr/>
          </p:nvSpPr>
          <p:spPr>
            <a:xfrm>
              <a:off x="1810695" y="5223535"/>
              <a:ext cx="1390124" cy="523220"/>
            </a:xfrm>
            <a:prstGeom prst="rect">
              <a:avLst/>
            </a:prstGeom>
            <a:ln w="19050">
              <a:solidFill>
                <a:srgbClr val="0000FF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kern="0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cloudy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7583" y="5120106"/>
              <a:ext cx="1008003" cy="769893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0000F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椭圆形标注 5"/>
          <p:cNvSpPr/>
          <p:nvPr/>
        </p:nvSpPr>
        <p:spPr>
          <a:xfrm>
            <a:off x="1335569" y="5002425"/>
            <a:ext cx="4248472" cy="1368152"/>
          </a:xfrm>
          <a:prstGeom prst="wedgeEllipseCallout">
            <a:avLst>
              <a:gd name="adj1" fmla="val 76711"/>
              <a:gd name="adj2" fmla="val -463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(be) ________ .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8062" y="3719542"/>
            <a:ext cx="7127875" cy="524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71980" indent="-1538605">
              <a:lnSpc>
                <a:spcPts val="3600"/>
              </a:lnSpc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2712" y="1435697"/>
            <a:ext cx="67585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( be )... 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2800" b="1" spc="-15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表示未来的天气情况。</a:t>
            </a:r>
            <a:endParaRPr lang="en-US" altLang="zh-CN" sz="2800" b="1" spc="-15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 </a:t>
            </a:r>
            <a:r>
              <a:rPr lang="zh-CN" altLang="en-US" sz="28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后接 动词原形 。 </a:t>
            </a:r>
            <a:endParaRPr lang="zh-CN" altLang="en-US" sz="2800" b="1" spc="-15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699792" y="826531"/>
            <a:ext cx="3960812" cy="1223963"/>
            <a:chOff x="2583643" y="836712"/>
            <a:chExt cx="3960440" cy="1224136"/>
          </a:xfr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9" name="云形标注 8"/>
            <p:cNvSpPr/>
            <p:nvPr/>
          </p:nvSpPr>
          <p:spPr>
            <a:xfrm>
              <a:off x="2583643" y="836712"/>
              <a:ext cx="3960440" cy="1224136"/>
            </a:xfrm>
            <a:prstGeom prst="cloudCallout">
              <a:avLst>
                <a:gd name="adj1" fmla="val -81963"/>
                <a:gd name="adj2" fmla="val 3278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97103" y="922177"/>
              <a:ext cx="3646810" cy="92346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5400" b="1" dirty="0" smtClean="0">
                  <a:ln w="22225">
                    <a:solidFill>
                      <a:srgbClr val="C00000"/>
                    </a:solidFill>
                    <a:prstDash val="solid"/>
                  </a:ln>
                  <a:solidFill>
                    <a:srgbClr val="00B05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你知道吗？</a:t>
              </a:r>
              <a:endParaRPr lang="en-US" altLang="zh-C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51806" y="372037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 will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 the </a:t>
            </a: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weather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 be like </a:t>
            </a:r>
            <a:r>
              <a:rPr lang="en-US" altLang="zh-CN" sz="2400" b="1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in Harbin </a:t>
            </a: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? 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164" y="4413997"/>
            <a:ext cx="2770124" cy="164609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812719" y="4272158"/>
            <a:ext cx="56954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will 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</a:t>
            </a:r>
            <a:r>
              <a:rPr lang="en-US" altLang="zh-CN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snowy in Harbin  </a:t>
            </a:r>
            <a:r>
              <a:rPr lang="en-US" altLang="zh-CN" sz="2400" b="1" kern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will</a:t>
            </a:r>
            <a:r>
              <a:rPr lang="en-US" altLang="zh-CN" sz="24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snow in Harbin .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明天将会下雪。</a:t>
            </a:r>
            <a:endParaRPr lang="zh-CN" altLang="en-US" sz="28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15541" y="3159246"/>
            <a:ext cx="42290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主语 </a:t>
            </a:r>
            <a:r>
              <a:rPr lang="en-US" altLang="zh-CN" sz="28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+Will </a:t>
            </a:r>
            <a:r>
              <a:rPr lang="zh-CN" altLang="en-US" sz="28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动词原形 。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888688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you want to be a weather reporter?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634148"/>
            <a:ext cx="6622724" cy="46545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3445" y="433812"/>
            <a:ext cx="450726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" y="1369925"/>
            <a:ext cx="7048500" cy="48101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75656" y="1988840"/>
            <a:ext cx="6336704" cy="392811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What </a:t>
            </a:r>
            <a:r>
              <a:rPr lang="en-US" altLang="zh-CN" sz="2400" b="1" dirty="0">
                <a:solidFill>
                  <a:srgbClr val="0000FF"/>
                </a:solidFill>
              </a:rPr>
              <a:t>will the weather be like in Harbin ?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err="1" smtClean="0"/>
              <a:t>lt</a:t>
            </a:r>
            <a:r>
              <a:rPr lang="en-US" altLang="zh-CN" sz="2400" b="1" dirty="0" smtClean="0"/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will snow </a:t>
            </a:r>
            <a:r>
              <a:rPr lang="en-US" altLang="zh-CN" sz="2400" b="1" dirty="0"/>
              <a:t>in Harbin . </a:t>
            </a:r>
            <a:endParaRPr lang="en-US" altLang="zh-CN" sz="2400" b="1" dirty="0" smtClean="0"/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What </a:t>
            </a:r>
            <a:r>
              <a:rPr lang="en-US" altLang="zh-CN" sz="2400" b="1" dirty="0">
                <a:solidFill>
                  <a:srgbClr val="0000FF"/>
                </a:solidFill>
              </a:rPr>
              <a:t>will the weather be like in Beijing ?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err="1"/>
              <a:t>lt</a:t>
            </a:r>
            <a:r>
              <a:rPr lang="en-US" altLang="zh-CN" sz="2400" b="1" dirty="0"/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will </a:t>
            </a:r>
            <a:r>
              <a:rPr lang="en-US" altLang="zh-CN" sz="2400" b="1" dirty="0">
                <a:solidFill>
                  <a:srgbClr val="C00000"/>
                </a:solidFill>
              </a:rPr>
              <a:t>rain </a:t>
            </a:r>
            <a:r>
              <a:rPr lang="en-US" altLang="zh-CN" sz="2400" b="1" dirty="0"/>
              <a:t>in </a:t>
            </a:r>
            <a:r>
              <a:rPr lang="en-US" altLang="zh-CN" sz="2400" b="1" dirty="0" smtClean="0"/>
              <a:t>Beijing </a:t>
            </a:r>
            <a:r>
              <a:rPr lang="en-US" altLang="zh-CN" sz="2400" b="1" dirty="0"/>
              <a:t>.</a:t>
            </a:r>
            <a:endParaRPr lang="en-US" altLang="zh-CN" sz="2400" b="1" dirty="0" smtClean="0"/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What </a:t>
            </a:r>
            <a:r>
              <a:rPr lang="en-US" altLang="zh-CN" sz="2400" b="1" dirty="0">
                <a:solidFill>
                  <a:srgbClr val="0000FF"/>
                </a:solidFill>
              </a:rPr>
              <a:t>will the weather be like in Xi’an ? 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err="1"/>
              <a:t>lt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will be cold and windy </a:t>
            </a:r>
            <a:r>
              <a:rPr lang="en-US" altLang="zh-CN" sz="2400" b="1" dirty="0"/>
              <a:t>in Xi'an </a:t>
            </a:r>
            <a:r>
              <a:rPr lang="en-US" altLang="zh-CN" sz="2400" b="1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</a:rPr>
              <a:t>What </a:t>
            </a:r>
            <a:r>
              <a:rPr lang="en-US" altLang="zh-CN" sz="2400" b="1" dirty="0">
                <a:solidFill>
                  <a:srgbClr val="0000FF"/>
                </a:solidFill>
              </a:rPr>
              <a:t>will the weather be like in </a:t>
            </a:r>
            <a:r>
              <a:rPr lang="en-US" altLang="zh-CN" sz="2400" b="1" dirty="0" err="1">
                <a:solidFill>
                  <a:srgbClr val="0000FF"/>
                </a:solidFill>
              </a:rPr>
              <a:t>Sanya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 It </a:t>
            </a:r>
            <a:r>
              <a:rPr lang="en-US" altLang="zh-CN" sz="2400" b="1" dirty="0">
                <a:solidFill>
                  <a:srgbClr val="C00000"/>
                </a:solidFill>
              </a:rPr>
              <a:t>will be warm and sunny </a:t>
            </a:r>
            <a:r>
              <a:rPr lang="en-US" altLang="zh-CN" sz="2400" b="1" dirty="0"/>
              <a:t>in </a:t>
            </a:r>
            <a:r>
              <a:rPr lang="en-US" altLang="zh-CN" sz="2400" b="1" dirty="0" err="1"/>
              <a:t>Sanya</a:t>
            </a:r>
            <a:r>
              <a:rPr lang="en-US" altLang="zh-CN" sz="2400" b="1" dirty="0" smtClean="0"/>
              <a:t>.</a:t>
            </a:r>
            <a:endParaRPr lang="en-US" altLang="zh-CN" sz="2400" b="1" dirty="0"/>
          </a:p>
        </p:txBody>
      </p:sp>
      <p:sp>
        <p:nvSpPr>
          <p:cNvPr id="5" name="矩形 4"/>
          <p:cNvSpPr/>
          <p:nvPr/>
        </p:nvSpPr>
        <p:spPr>
          <a:xfrm>
            <a:off x="2092987" y="764704"/>
            <a:ext cx="495802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4800" b="1" spc="-3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answer</a:t>
            </a:r>
            <a:endParaRPr lang="zh-CN" altLang="en-US" sz="4800" b="1" spc="-3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5536" y="1248821"/>
            <a:ext cx="3741350" cy="800884"/>
            <a:chOff x="3" y="247"/>
            <a:chExt cx="3741350" cy="800884"/>
          </a:xfrm>
          <a:scene3d>
            <a:camera prst="orthographicFront"/>
            <a:lightRig rig="chilly" dir="t"/>
          </a:scene3d>
        </p:grpSpPr>
        <p:sp>
          <p:nvSpPr>
            <p:cNvPr id="4" name="燕尾形 3"/>
            <p:cNvSpPr/>
            <p:nvPr/>
          </p:nvSpPr>
          <p:spPr>
            <a:xfrm>
              <a:off x="3" y="247"/>
              <a:ext cx="3741350" cy="80088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" name="燕尾形 4"/>
            <p:cNvSpPr/>
            <p:nvPr/>
          </p:nvSpPr>
          <p:spPr>
            <a:xfrm>
              <a:off x="400445" y="247"/>
              <a:ext cx="2940466" cy="8008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0" bIns="228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b="1" kern="1200" dirty="0" smtClean="0">
                  <a:solidFill>
                    <a:srgbClr val="0000FF"/>
                  </a:solidFill>
                  <a:latin typeface="+mj-lt"/>
                  <a:ea typeface="微软雅黑" panose="020B0503020204020204" pitchFamily="34" charset="-122"/>
                </a:rPr>
                <a:t>重点讲解</a:t>
              </a:r>
              <a:endParaRPr lang="zh-CN" sz="3600" b="1" kern="1200" dirty="0">
                <a:solidFill>
                  <a:srgbClr val="0000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99592" y="2070293"/>
            <a:ext cx="792088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a. It will ( be )...  i</a:t>
            </a:r>
            <a:r>
              <a:rPr lang="en-US" altLang="zh-CN" sz="2800" b="1" dirty="0" smtClean="0"/>
              <a:t>n___.</a:t>
            </a:r>
            <a:r>
              <a:rPr lang="zh-CN" altLang="en-US" sz="2800" b="1" dirty="0"/>
              <a:t>可以表示未来的天气</a:t>
            </a:r>
            <a:r>
              <a:rPr lang="zh-CN" altLang="en-US" sz="2800" b="1" dirty="0" smtClean="0"/>
              <a:t>情况。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b</a:t>
            </a:r>
            <a:r>
              <a:rPr lang="en-US" altLang="zh-CN" sz="2800" b="1" dirty="0"/>
              <a:t>. It will + </a:t>
            </a:r>
            <a:r>
              <a:rPr lang="zh-CN" altLang="en-US" sz="2800" b="1" dirty="0"/>
              <a:t>表示天气的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动词</a:t>
            </a:r>
            <a:r>
              <a:rPr lang="zh-CN" altLang="en-US" sz="2800" b="1" dirty="0"/>
              <a:t>。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    It </a:t>
            </a:r>
            <a:r>
              <a:rPr lang="en-US" altLang="zh-CN" sz="2800" b="1" dirty="0"/>
              <a:t>will be + </a:t>
            </a:r>
            <a:r>
              <a:rPr lang="zh-CN" altLang="en-US" sz="2800" b="1" dirty="0"/>
              <a:t>表示天气的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形容词</a:t>
            </a:r>
            <a:r>
              <a:rPr lang="zh-CN" altLang="en-US" sz="2800" b="1" dirty="0"/>
              <a:t> 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r>
              <a:rPr lang="en-US" altLang="zh-CN" sz="2800" b="1" dirty="0" smtClean="0">
                <a:solidFill>
                  <a:srgbClr val="0000FF"/>
                </a:solidFill>
              </a:rPr>
              <a:t>c</a:t>
            </a:r>
            <a:r>
              <a:rPr lang="en-US" altLang="zh-CN" sz="2800" b="1" dirty="0">
                <a:solidFill>
                  <a:srgbClr val="0000FF"/>
                </a:solidFill>
              </a:rPr>
              <a:t>.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肯定</a:t>
            </a:r>
            <a:r>
              <a:rPr lang="zh-CN" altLang="en-US" sz="2800" b="1" dirty="0">
                <a:solidFill>
                  <a:srgbClr val="0000FF"/>
                </a:solidFill>
              </a:rPr>
              <a:t>形式：</a:t>
            </a:r>
            <a:r>
              <a:rPr lang="en-US" altLang="zh-CN" sz="2800" b="1" dirty="0">
                <a:solidFill>
                  <a:srgbClr val="0000FF"/>
                </a:solidFill>
              </a:rPr>
              <a:t>It will ( be )...  .</a:t>
            </a:r>
          </a:p>
          <a:p>
            <a:r>
              <a:rPr lang="en-US" altLang="zh-CN" sz="2800" b="1" dirty="0">
                <a:solidFill>
                  <a:srgbClr val="0000FF"/>
                </a:solidFill>
              </a:rPr>
              <a:t> 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否定</a:t>
            </a:r>
            <a:r>
              <a:rPr lang="zh-CN" altLang="en-US" sz="2800" b="1" dirty="0">
                <a:solidFill>
                  <a:srgbClr val="0000FF"/>
                </a:solidFill>
              </a:rPr>
              <a:t>形式：</a:t>
            </a:r>
            <a:r>
              <a:rPr lang="en-US" altLang="zh-CN" sz="2800" b="1" dirty="0">
                <a:solidFill>
                  <a:srgbClr val="0000FF"/>
                </a:solidFill>
              </a:rPr>
              <a:t>It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will not (won’t )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be </a:t>
            </a:r>
            <a:r>
              <a:rPr lang="en-US" altLang="zh-CN" sz="2800" b="1" dirty="0">
                <a:solidFill>
                  <a:srgbClr val="0000FF"/>
                </a:solidFill>
              </a:rPr>
              <a:t>…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5978" y="5363363"/>
            <a:ext cx="7520438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</a:rPr>
              <a:t>Eg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: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lt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will snow in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Harbin.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哈尔滨将会下雪。</a:t>
            </a:r>
            <a:endParaRPr lang="en-US" altLang="zh-CN" sz="2400" b="1" dirty="0"/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        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lt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</a:rPr>
              <a:t>won’t be snowy in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Harbin.</a:t>
            </a:r>
            <a:r>
              <a:rPr lang="zh-CN" altLang="en-US" sz="2400" b="1" dirty="0">
                <a:solidFill>
                  <a:srgbClr val="C00000"/>
                </a:solidFill>
              </a:rPr>
              <a:t>哈尔滨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将不会</a:t>
            </a:r>
            <a:r>
              <a:rPr lang="zh-CN" altLang="en-US" sz="2400" b="1" dirty="0">
                <a:solidFill>
                  <a:srgbClr val="C00000"/>
                </a:solidFill>
              </a:rPr>
              <a:t>下雪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。</a:t>
            </a:r>
            <a:endParaRPr lang="en-US" altLang="zh-CN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3" y="1507686"/>
            <a:ext cx="7048500" cy="42672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5602452"/>
            <a:ext cx="9145587" cy="860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Listen the tape again, please follow the tape .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123728" y="739336"/>
            <a:ext cx="49758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Read and repeat. </a:t>
            </a:r>
            <a:endParaRPr lang="zh-CN" altLang="en-US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60194" y="1753018"/>
            <a:ext cx="6192688" cy="8179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Let's look at 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the weather </a:t>
            </a:r>
            <a:r>
              <a:rPr lang="en-US" altLang="zh-CN" dirty="0" err="1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tomorrow.lt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lang="en-US" altLang="zh-CN" b="1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will snow 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</a:t>
            </a:r>
            <a:r>
              <a:rPr lang="en-US" altLang="zh-CN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Harbin . </a:t>
            </a:r>
            <a:r>
              <a:rPr lang="en-US" altLang="zh-CN" dirty="0" err="1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lt</a:t>
            </a:r>
            <a:r>
              <a:rPr lang="en-US" altLang="zh-CN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</a:t>
            </a:r>
          </a:p>
          <a:p>
            <a:r>
              <a:rPr lang="en-US" altLang="zh-CN" b="1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will </a:t>
            </a:r>
            <a:r>
              <a:rPr lang="en-US" altLang="zh-CN" b="1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rain 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</a:t>
            </a:r>
            <a:r>
              <a:rPr lang="en-US" altLang="zh-CN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Beijing . </a:t>
            </a:r>
            <a:r>
              <a:rPr lang="en-US" altLang="zh-CN" dirty="0" err="1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lt</a:t>
            </a:r>
            <a:r>
              <a:rPr lang="en-US" altLang="zh-CN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lang="en-US" altLang="zh-CN" b="1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will be cold and windy 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Xi'an and it </a:t>
            </a:r>
            <a:endParaRPr lang="en-US" altLang="zh-CN" dirty="0" smtClean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r>
              <a:rPr lang="en-US" altLang="zh-CN" b="1" dirty="0" smtClean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will </a:t>
            </a:r>
            <a:r>
              <a:rPr lang="en-US" altLang="zh-CN" b="1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be warm and sunny 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</a:t>
            </a:r>
            <a:r>
              <a:rPr lang="en-US" altLang="zh-CN" dirty="0" err="1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Sanya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.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2" y="1995101"/>
            <a:ext cx="6772275" cy="4152900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268166" y="324857"/>
            <a:ext cx="4392488" cy="13239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/>
              <a:t>Ask and answer</a:t>
            </a: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2461548" y="4281515"/>
            <a:ext cx="1612429" cy="837473"/>
          </a:xfrm>
          <a:prstGeom prst="wedgeEllipseCallout">
            <a:avLst>
              <a:gd name="adj1" fmla="val 24767"/>
              <a:gd name="adj2" fmla="val 697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6004223" y="5107185"/>
            <a:ext cx="1294613" cy="546688"/>
          </a:xfrm>
          <a:prstGeom prst="wedgeEllipseCallout">
            <a:avLst>
              <a:gd name="adj1" fmla="val -44780"/>
              <a:gd name="adj2" fmla="val 60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2067412" y="5420015"/>
            <a:ext cx="1229613" cy="489158"/>
          </a:xfrm>
          <a:prstGeom prst="wedgeEllipseCallout">
            <a:avLst>
              <a:gd name="adj1" fmla="val 94699"/>
              <a:gd name="adj2" fmla="val -414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66411" y="4333041"/>
            <a:ext cx="1388522" cy="82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It will snow </a:t>
            </a:r>
            <a:endParaRPr lang="en-US" altLang="zh-CN" kern="0" dirty="0" smtClean="0">
              <a:solidFill>
                <a:srgbClr val="333333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tomorrow.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Where </a:t>
            </a:r>
            <a:r>
              <a:rPr lang="en-US" altLang="zh-CN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am I?</a:t>
            </a:r>
            <a:endParaRPr lang="zh-CN" altLang="zh-CN" sz="14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流程图: 联系 25"/>
          <p:cNvSpPr/>
          <p:nvPr/>
        </p:nvSpPr>
        <p:spPr>
          <a:xfrm>
            <a:off x="5923352" y="2798339"/>
            <a:ext cx="808888" cy="411018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09862" y="5042167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You're </a:t>
            </a:r>
          </a:p>
          <a:p>
            <a:pPr algn="ctr"/>
            <a:r>
              <a:rPr lang="en-US" altLang="zh-CN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Harbin.</a:t>
            </a:r>
            <a:endParaRPr lang="zh-CN" altLang="zh-CN" kern="0" dirty="0">
              <a:solidFill>
                <a:srgbClr val="333333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1759" y="5460652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That's right</a:t>
            </a:r>
            <a:r>
              <a:rPr lang="en-US" altLang="zh-CN" dirty="0"/>
              <a:t>.</a:t>
            </a:r>
            <a:endParaRPr lang="zh-CN" altLang="zh-CN" sz="14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5" grpId="0" bldLvl="0" animBg="1"/>
      <p:bldP spid="1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0" y="1972686"/>
            <a:ext cx="6877050" cy="4152900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268166" y="648707"/>
            <a:ext cx="4392488" cy="13239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/>
              <a:t>Ask and answer</a:t>
            </a: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2571520" y="4313535"/>
            <a:ext cx="1638290" cy="837345"/>
          </a:xfrm>
          <a:prstGeom prst="wedgeEllipseCallout">
            <a:avLst>
              <a:gd name="adj1" fmla="val 24767"/>
              <a:gd name="adj2" fmla="val 697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6171014" y="5139079"/>
            <a:ext cx="1315376" cy="546604"/>
          </a:xfrm>
          <a:prstGeom prst="wedgeEllipseCallout">
            <a:avLst>
              <a:gd name="adj1" fmla="val -44780"/>
              <a:gd name="adj2" fmla="val 605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2171063" y="5451861"/>
            <a:ext cx="1249334" cy="489083"/>
          </a:xfrm>
          <a:prstGeom prst="wedgeEllipseCallout">
            <a:avLst>
              <a:gd name="adj1" fmla="val 94699"/>
              <a:gd name="adj2" fmla="val -414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17541" y="4311451"/>
            <a:ext cx="1426994" cy="8233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It will </a:t>
            </a:r>
            <a:r>
              <a:rPr lang="en-US" altLang="zh-CN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_____ 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tomorrow.</a:t>
            </a:r>
          </a:p>
          <a:p>
            <a:pPr>
              <a:lnSpc>
                <a:spcPts val="1900"/>
              </a:lnSpc>
              <a:spcAft>
                <a:spcPts val="0"/>
              </a:spcAft>
            </a:pPr>
            <a:r>
              <a:rPr lang="en-US" altLang="zh-CN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Where </a:t>
            </a:r>
            <a:r>
              <a:rPr lang="en-US" altLang="zh-CN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am I?</a:t>
            </a:r>
            <a:endParaRPr lang="zh-CN" altLang="zh-CN" sz="1400" b="1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流程图: 联系 25"/>
          <p:cNvSpPr/>
          <p:nvPr/>
        </p:nvSpPr>
        <p:spPr>
          <a:xfrm>
            <a:off x="1439087" y="2503169"/>
            <a:ext cx="1357735" cy="2520925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52124" y="5042167"/>
            <a:ext cx="1162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You're </a:t>
            </a:r>
          </a:p>
          <a:p>
            <a:pPr algn="ctr"/>
            <a:r>
              <a:rPr lang="en-US" altLang="zh-CN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 </a:t>
            </a:r>
            <a:r>
              <a:rPr lang="en-US" altLang="zh-CN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______.</a:t>
            </a:r>
            <a:endParaRPr lang="zh-CN" altLang="zh-CN" b="1" kern="0" dirty="0">
              <a:solidFill>
                <a:srgbClr val="333333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12094" y="549303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/>
              <a:t>That's right</a:t>
            </a:r>
            <a:r>
              <a:rPr lang="en-US" altLang="zh-CN" b="1" dirty="0"/>
              <a:t>.</a:t>
            </a:r>
            <a:endParaRPr lang="zh-CN" altLang="zh-CN" sz="1400" b="1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86869" y="1933897"/>
            <a:ext cx="3771721" cy="3987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同桌互相提问，说天气猜地方</a:t>
            </a:r>
            <a:r>
              <a:rPr lang="zh-CN" altLang="en-US" sz="2000" dirty="0" smtClean="0">
                <a:solidFill>
                  <a:schemeClr val="tx1"/>
                </a:solidFill>
              </a:rPr>
              <a:t>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5" grpId="0" bldLvl="0" animBg="1"/>
      <p:bldP spid="16" grpId="0"/>
      <p:bldP spid="10" grpId="0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344817" y="335866"/>
            <a:ext cx="4598828" cy="16981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Watch </a:t>
            </a:r>
            <a:r>
              <a:rPr lang="en-US" altLang="zh-CN" b="1" dirty="0"/>
              <a:t>and say</a:t>
            </a: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9" y="2098634"/>
            <a:ext cx="6520070" cy="39458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9" y="2924944"/>
            <a:ext cx="1733333" cy="18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420183" y="1162935"/>
            <a:ext cx="4598828" cy="1585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What time is it ?</a:t>
            </a:r>
            <a:endParaRPr kumimoji="1" lang="zh-CN" altLang="en-US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298" y="2934468"/>
            <a:ext cx="1666667" cy="1847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598" y="2939228"/>
            <a:ext cx="1723810" cy="1828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64" y="2905895"/>
            <a:ext cx="1752381" cy="189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4572000" y="5276880"/>
            <a:ext cx="219226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seven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0809" y="5263348"/>
            <a:ext cx="192937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half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past five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83086" y="5276880"/>
            <a:ext cx="172893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ix o’clock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83166" y="5239265"/>
            <a:ext cx="205306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three o’clock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598" y="617387"/>
            <a:ext cx="3246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dirty="0">
                <a:ln w="22225">
                  <a:solidFill>
                    <a:srgbClr val="FF0000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Let’s  review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344817" y="659716"/>
            <a:ext cx="4598828" cy="16981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4945" y="3449546"/>
            <a:ext cx="7987146" cy="27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spcAft>
                <a:spcPts val="120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S1</a:t>
            </a:r>
            <a:r>
              <a:rPr lang="zh-CN" altLang="en-US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：</a:t>
            </a:r>
            <a:r>
              <a:rPr lang="en-US" altLang="zh-CN" sz="2800" b="1" dirty="0" err="1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lt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will be hot on Friday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.</a:t>
            </a:r>
            <a:endParaRPr lang="en-US" altLang="zh-CN" sz="2800" b="1" dirty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indent="304800">
              <a:spcAft>
                <a:spcPts val="120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S2</a:t>
            </a:r>
            <a:r>
              <a:rPr lang="zh-CN" altLang="en-US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：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It 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won't be sunny in Hangzhou.</a:t>
            </a:r>
          </a:p>
          <a:p>
            <a:pPr indent="304800">
              <a:spcAft>
                <a:spcPts val="120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S3</a:t>
            </a:r>
            <a:r>
              <a:rPr lang="zh-CN" altLang="en-US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：</a:t>
            </a:r>
            <a:r>
              <a:rPr lang="en-US" altLang="zh-CN" sz="2800" b="1" dirty="0" err="1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lt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 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will be 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rainy 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on 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Monday .</a:t>
            </a:r>
          </a:p>
          <a:p>
            <a:pPr indent="304800">
              <a:spcAft>
                <a:spcPts val="1200"/>
              </a:spcAft>
            </a:pP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S4</a:t>
            </a:r>
            <a:r>
              <a:rPr lang="zh-CN" altLang="en-US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：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It 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won't be 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windy </a:t>
            </a:r>
            <a:r>
              <a:rPr lang="en-US" altLang="zh-CN" sz="2800" b="1" dirty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in </a:t>
            </a:r>
            <a:r>
              <a:rPr lang="en-US" altLang="zh-CN" sz="2800" b="1" dirty="0" smtClean="0">
                <a:solidFill>
                  <a:srgbClr val="333333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Shenyang.</a:t>
            </a:r>
            <a:endParaRPr lang="en-US" altLang="zh-CN" sz="2800" b="1" dirty="0">
              <a:solidFill>
                <a:srgbClr val="333333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  <a:p>
            <a:pPr indent="304800">
              <a:lnSpc>
                <a:spcPts val="2475"/>
              </a:lnSpc>
              <a:spcAft>
                <a:spcPts val="1200"/>
              </a:spcAft>
            </a:pPr>
            <a:r>
              <a:rPr lang="en-US" altLang="zh-CN" sz="280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...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84594" y="413560"/>
            <a:ext cx="3547053" cy="2144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30120" y="1797467"/>
            <a:ext cx="27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zh-C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try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44958" y="754033"/>
            <a:ext cx="666033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Read and chant</a:t>
            </a:r>
          </a:p>
        </p:txBody>
      </p:sp>
      <p:sp>
        <p:nvSpPr>
          <p:cNvPr id="2" name="矩形 1"/>
          <p:cNvSpPr/>
          <p:nvPr/>
        </p:nvSpPr>
        <p:spPr>
          <a:xfrm>
            <a:off x="935658" y="1623353"/>
            <a:ext cx="731648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What are you going to do today?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今天你打算做什么？</a:t>
            </a:r>
          </a:p>
          <a:p>
            <a:r>
              <a:rPr lang="en-US" altLang="zh-CN" sz="2400" b="1" dirty="0" err="1">
                <a:latin typeface="+mj-lt"/>
                <a:ea typeface="隶书" panose="02010509060101010101" pitchFamily="49" charset="-122"/>
              </a:rPr>
              <a:t>l'm</a:t>
            </a:r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 going to the park to play.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我打算去公园玩。</a:t>
            </a:r>
          </a:p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And what are you going to do after dinner?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晚餐后你打算做什么？</a:t>
            </a:r>
          </a:p>
          <a:p>
            <a:r>
              <a:rPr lang="en-US" altLang="zh-CN" sz="2400" b="1" dirty="0" err="1">
                <a:solidFill>
                  <a:srgbClr val="C00000"/>
                </a:solidFill>
                <a:latin typeface="+mj-lt"/>
                <a:ea typeface="隶书" panose="02010509060101010101" pitchFamily="49" charset="-122"/>
              </a:rPr>
              <a:t>l'm</a:t>
            </a:r>
            <a:r>
              <a:rPr lang="en-US" altLang="zh-CN" sz="2400" b="1" dirty="0">
                <a:solidFill>
                  <a:srgbClr val="C00000"/>
                </a:solidFill>
                <a:latin typeface="+mj-lt"/>
                <a:ea typeface="隶书" panose="02010509060101010101" pitchFamily="49" charset="-122"/>
              </a:rPr>
              <a:t> going to play chess and I'll be the winner!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我打算下棋并且我将会是赢家！</a:t>
            </a:r>
          </a:p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And what are you going to do tonight?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今晚你打算做什么？</a:t>
            </a:r>
          </a:p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Go to bed and have a good night</a:t>
            </a:r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．</a:t>
            </a:r>
          </a:p>
          <a:p>
            <a:r>
              <a:rPr lang="zh-CN" altLang="en-US" sz="2400" b="1" dirty="0">
                <a:latin typeface="+mj-lt"/>
                <a:ea typeface="隶书" panose="02010509060101010101" pitchFamily="49" charset="-122"/>
              </a:rPr>
              <a:t>上床睡觉，过一个美好的夜晚。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906986"/>
            <a:ext cx="666033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Listen and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say.Then</a:t>
            </a: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chant.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4" y="2013637"/>
            <a:ext cx="6477000" cy="4000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1600" y="880515"/>
            <a:ext cx="666033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歌曲</a:t>
            </a:r>
            <a:r>
              <a:rPr kumimoji="1" lang="zh-CN" altLang="en-US" sz="48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改编</a:t>
            </a:r>
            <a:endParaRPr kumimoji="1" lang="en-US" altLang="zh-CN" sz="48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6087" y="1844824"/>
            <a:ext cx="731648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What are you going to do today?</a:t>
            </a:r>
          </a:p>
          <a:p>
            <a:r>
              <a:rPr lang="en-US" altLang="zh-CN" sz="2400" b="1" dirty="0" err="1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l'm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 going to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____________ .</a:t>
            </a:r>
          </a:p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And what are you going to do after dinner?</a:t>
            </a:r>
          </a:p>
          <a:p>
            <a:r>
              <a:rPr lang="en-US" altLang="zh-CN" sz="2400" b="1" dirty="0" err="1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l'm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going to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_______and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I'll be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_______!</a:t>
            </a:r>
          </a:p>
          <a:p>
            <a:r>
              <a:rPr lang="en-US" altLang="zh-CN" sz="2400" b="1" dirty="0">
                <a:latin typeface="+mj-lt"/>
                <a:ea typeface="隶书" panose="02010509060101010101" pitchFamily="49" charset="-122"/>
              </a:rPr>
              <a:t>And what are you going to do tonight?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Go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to bed and have a good night</a:t>
            </a:r>
            <a:r>
              <a:rPr lang="zh-CN" altLang="en-US" sz="2400" b="1" dirty="0" smtClean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隶书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560" y="4490791"/>
            <a:ext cx="8195880" cy="1790476"/>
            <a:chOff x="755576" y="4683006"/>
            <a:chExt cx="8195880" cy="17904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4844911"/>
              <a:ext cx="2009729" cy="144786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5102" y="4844911"/>
              <a:ext cx="2057143" cy="146666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278" y="4683006"/>
              <a:ext cx="2038095" cy="17904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6218" y="4864083"/>
              <a:ext cx="1895238" cy="1409524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15-08-26_2027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89138"/>
            <a:ext cx="822483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1550" y="1917700"/>
            <a:ext cx="6337300" cy="639763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C0C0C0">
                <a:alpha val="75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A603A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600" b="1">
              <a:solidFill>
                <a:schemeClr val="hlink"/>
              </a:solidFill>
              <a:latin typeface="Times New Roman" panose="02020603050405020304" charset="0"/>
            </a:endParaRPr>
          </a:p>
        </p:txBody>
      </p:sp>
      <p:sp>
        <p:nvSpPr>
          <p:cNvPr id="26628" name="WordArt 4"/>
          <p:cNvSpPr>
            <a:spLocks noChangeArrowheads="1" noChangeShapeType="1"/>
          </p:cNvSpPr>
          <p:nvPr/>
        </p:nvSpPr>
        <p:spPr bwMode="auto">
          <a:xfrm>
            <a:off x="1331913" y="1054100"/>
            <a:ext cx="6696075" cy="1512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00206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Challenge your memory!</a:t>
            </a:r>
            <a:endParaRPr lang="zh-CN" altLang="en-US" sz="3600">
              <a:solidFill>
                <a:srgbClr val="00206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629" name="WordArt 5"/>
          <p:cNvSpPr>
            <a:spLocks noChangeArrowheads="1" noChangeShapeType="1"/>
          </p:cNvSpPr>
          <p:nvPr/>
        </p:nvSpPr>
        <p:spPr bwMode="auto">
          <a:xfrm>
            <a:off x="2124075" y="2636838"/>
            <a:ext cx="49672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cs typeface="Arial" panose="020B0604020202020204" pitchFamily="34" charset="0"/>
              </a:rPr>
              <a:t>Are you ready?</a:t>
            </a:r>
            <a:endParaRPr lang="zh-CN" altLang="en-US" sz="3600">
              <a:ln w="9525" cmpd="sng">
                <a:solidFill>
                  <a:srgbClr val="000000"/>
                </a:solidFill>
                <a:round/>
              </a:ln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6630" name="WordArt 6"/>
          <p:cNvSpPr>
            <a:spLocks noChangeArrowheads="1" noChangeShapeType="1"/>
          </p:cNvSpPr>
          <p:nvPr/>
        </p:nvSpPr>
        <p:spPr bwMode="auto">
          <a:xfrm>
            <a:off x="2413000" y="4221163"/>
            <a:ext cx="15113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go...</a:t>
            </a:r>
            <a:endParaRPr lang="zh-CN" altLang="en-US" sz="3600" kern="10" dirty="0">
              <a:ln w="19050" cmpd="sng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utoUpdateAnimBg="0"/>
      <p:bldP spid="26627" grpId="1" bldLvl="0" autoUpdateAnimBg="0"/>
      <p:bldP spid="26627" grpId="2" bldLvl="0" animBg="1" autoUpdateAnimBg="0"/>
      <p:bldP spid="26629" grpId="0" animBg="1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6" y="1574582"/>
            <a:ext cx="6610350" cy="396240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03648" y="5536982"/>
            <a:ext cx="66967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Q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：</a:t>
            </a: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will </a:t>
            </a: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you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do on the weekend?</a:t>
            </a:r>
            <a:endParaRPr kumimoji="1" lang="zh-CN" alt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4823" y="704265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blipFill>
                  <a:blip r:embed="rId3"/>
                  <a:tile tx="0" ty="0" sx="100000" sy="100000" flip="none" algn="tl"/>
                </a:blip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Do  and say</a:t>
            </a:r>
            <a:endParaRPr lang="zh-CN" altLang="en-US" sz="5400" b="1" cap="none" spc="0" dirty="0">
              <a:blipFill>
                <a:blip r:embed="rId3"/>
                <a:tile tx="0" ty="0" sx="100000" sy="100000" flip="none" algn="tl"/>
              </a:blipFill>
              <a:effectLst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23191" y="2672574"/>
            <a:ext cx="2952328" cy="23417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2341966" y="836712"/>
            <a:ext cx="4606298" cy="11799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6487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weekend </a:t>
            </a:r>
            <a:endParaRPr kumimoji="1" lang="en-US" altLang="zh-CN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5353" y="2153861"/>
            <a:ext cx="587952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看天气预报并且为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周末制定一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个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charset="0"/>
              </a:rPr>
              <a:t>计划。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4556743" y="3327368"/>
            <a:ext cx="4068358" cy="2308324"/>
          </a:xfrm>
          <a:prstGeom prst="rect">
            <a:avLst/>
          </a:prstGeom>
          <a:gradFill flip="none" rotWithShape="1">
            <a:gsLst>
              <a:gs pos="23000">
                <a:srgbClr val="9933FF"/>
              </a:gs>
              <a:gs pos="74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alpha val="83000"/>
                  <a:lumMod val="37000"/>
                  <a:lumOff val="6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</a:ln>
          <a:effectLst>
            <a:glow rad="127000">
              <a:srgbClr val="FFFF00"/>
            </a:glow>
            <a:softEdge rad="38100"/>
          </a:effec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/>
              <a:t>My Plan for the Weekend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Name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:___________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Place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:__________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Activity: </a:t>
            </a:r>
            <a:r>
              <a:rPr lang="en-US" altLang="zh-CN" sz="2400" b="1" dirty="0" err="1">
                <a:solidFill>
                  <a:srgbClr val="0000FF"/>
                </a:solidFill>
              </a:rPr>
              <a:t>l'm</a:t>
            </a:r>
            <a:r>
              <a:rPr lang="en-US" altLang="zh-CN" sz="2400" b="1" dirty="0">
                <a:solidFill>
                  <a:srgbClr val="0000FF"/>
                </a:solidFill>
              </a:rPr>
              <a:t> going to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…   .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3112" y="3327367"/>
            <a:ext cx="3021246" cy="21719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bldLvl="0" animBg="1"/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44" name="WordArt 2"/>
          <p:cNvSpPr>
            <a:spLocks noChangeArrowheads="1" noChangeShapeType="1" noTextEdit="1"/>
          </p:cNvSpPr>
          <p:nvPr/>
        </p:nvSpPr>
        <p:spPr bwMode="auto">
          <a:xfrm>
            <a:off x="2341966" y="836712"/>
            <a:ext cx="4606298" cy="11799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6487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weekend </a:t>
            </a:r>
            <a:endParaRPr kumimoji="1" lang="en-US" altLang="zh-CN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72444" y="2030210"/>
            <a:ext cx="587952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Activity: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l'm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going to …   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12205" y="2869068"/>
            <a:ext cx="7400000" cy="3340637"/>
            <a:chOff x="547822" y="2995012"/>
            <a:chExt cx="7400000" cy="3340637"/>
          </a:xfrm>
          <a:effectLst>
            <a:glow rad="101600">
              <a:srgbClr val="FFC000">
                <a:alpha val="60000"/>
              </a:srgbClr>
            </a:glow>
          </a:effectLst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822" y="2995012"/>
              <a:ext cx="7400000" cy="146666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822" y="4555140"/>
              <a:ext cx="7383588" cy="17714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2896" y="4830917"/>
              <a:ext cx="1790872" cy="1504732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82863" y="280670"/>
            <a:ext cx="3960812" cy="1223963"/>
            <a:chOff x="2582863" y="755650"/>
            <a:chExt cx="3960812" cy="1223963"/>
          </a:xfrm>
        </p:grpSpPr>
        <p:sp>
          <p:nvSpPr>
            <p:cNvPr id="2" name="云形标注 1"/>
            <p:cNvSpPr/>
            <p:nvPr/>
          </p:nvSpPr>
          <p:spPr bwMode="auto">
            <a:xfrm>
              <a:off x="2582863" y="755650"/>
              <a:ext cx="3960812" cy="1223963"/>
            </a:xfrm>
            <a:prstGeom prst="cloudCallout">
              <a:avLst>
                <a:gd name="adj1" fmla="val -74880"/>
                <a:gd name="adj2" fmla="val 73535"/>
              </a:avLst>
            </a:prstGeom>
            <a:solidFill>
              <a:srgbClr val="F3E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4627562" y="841103"/>
              <a:ext cx="18473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1" name="矩形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66123"/>
            <a:ext cx="317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223690" y="2002370"/>
            <a:ext cx="7056784" cy="4123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( be )... </a:t>
            </a:r>
            <a:r>
              <a:rPr lang="zh-CN" altLang="en-US" sz="26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可以表示未来的天气情况。</a:t>
            </a:r>
            <a:endParaRPr lang="en-US" altLang="zh-CN" sz="2600" b="1" spc="-150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b="1" spc="-15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+ </a:t>
            </a:r>
            <a:r>
              <a:rPr lang="zh-CN" altLang="en-US" sz="2600" b="1" spc="-15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表示天气的</a:t>
            </a:r>
            <a:r>
              <a:rPr lang="zh-CN" altLang="en-US" sz="26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</a:t>
            </a:r>
            <a:r>
              <a:rPr lang="zh-CN" altLang="en-US" sz="2600" b="1" spc="-15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spc="-15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b="1" spc="-15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be + </a:t>
            </a:r>
            <a:r>
              <a:rPr lang="zh-CN" altLang="en-US" sz="2600" b="1" spc="-15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表示天气的</a:t>
            </a:r>
            <a:r>
              <a:rPr lang="zh-CN" altLang="en-US" sz="2600" b="1" spc="-15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</a:t>
            </a:r>
            <a:r>
              <a:rPr lang="zh-CN" altLang="en-US" sz="2600" b="1" spc="-15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600" b="1" spc="-15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600" b="1" spc="-15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主语 </a:t>
            </a:r>
            <a:r>
              <a:rPr lang="en-US" altLang="zh-CN" sz="26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 Will + </a:t>
            </a:r>
            <a:r>
              <a:rPr lang="zh-CN" altLang="en-US" sz="26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动词原形 。</a:t>
            </a:r>
            <a:endParaRPr lang="en-US" altLang="zh-CN" sz="2600" b="1" spc="-1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肯定形式：</a:t>
            </a:r>
            <a:r>
              <a:rPr lang="en-US" altLang="zh-CN" sz="26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( be )...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spc="-15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否定</a:t>
            </a:r>
            <a:r>
              <a:rPr lang="zh-CN" altLang="en-US" sz="26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形式：</a:t>
            </a:r>
            <a:r>
              <a:rPr lang="en-US" altLang="zh-CN" sz="2600" b="1" spc="-15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will not (won’t ) be …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87624" y="3205849"/>
            <a:ext cx="766762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能独立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完整地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朗读第</a:t>
            </a:r>
            <a:r>
              <a:rPr lang="en-US" altLang="zh-CN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11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页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的内容。</a:t>
            </a:r>
            <a:endParaRPr lang="en-US" altLang="zh-CN" b="1" dirty="0" smtClean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完成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配套教辅相应的练习。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CN" altLang="en-US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131840" y="1773581"/>
            <a:ext cx="3124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44" y="4361949"/>
            <a:ext cx="1728192" cy="1944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1991995"/>
            <a:ext cx="1940560" cy="1873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345" y="4333240"/>
            <a:ext cx="2713355" cy="2004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925" y="4413250"/>
            <a:ext cx="1941195" cy="1884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735" y="1990090"/>
            <a:ext cx="2259965" cy="1807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965" y="2346325"/>
            <a:ext cx="331152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kern="0" dirty="0" smtClean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_____be </a:t>
            </a:r>
            <a:r>
              <a:rPr lang="en-US" altLang="zh-CN" sz="4400" b="1" kern="0" dirty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going </a:t>
            </a:r>
            <a:r>
              <a:rPr lang="en-US" altLang="zh-CN" sz="4400" b="1" kern="0" dirty="0" smtClean="0">
                <a:solidFill>
                  <a:srgbClr val="000000"/>
                </a:solidFill>
                <a:latin typeface="Tempus Sans ITC" panose="04020404030D07020202" pitchFamily="82" charset="0"/>
                <a:ea typeface="宋体" panose="02010600030101010101" pitchFamily="2" charset="-122"/>
                <a:cs typeface="宋体" panose="02010600030101010101" pitchFamily="2" charset="-122"/>
              </a:rPr>
              <a:t>to_______ </a:t>
            </a:r>
            <a:endParaRPr lang="zh-CN" alt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262437" y="420324"/>
            <a:ext cx="4598828" cy="1585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Say the </a:t>
            </a:r>
            <a:r>
              <a:rPr lang="en-US" altLang="zh-CN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activities</a:t>
            </a:r>
            <a:endParaRPr lang="zh-CN" altLang="en-US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17418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768" y="760713"/>
            <a:ext cx="381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Let’s chant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1" y="1921218"/>
            <a:ext cx="7677150" cy="3905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1017384"/>
            <a:ext cx="72929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What's </a:t>
            </a:r>
            <a:r>
              <a:rPr lang="en-US" altLang="zh-CN" sz="36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weather like today?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638" y="4565874"/>
            <a:ext cx="1008112" cy="162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椭圆形标注 5"/>
          <p:cNvSpPr/>
          <p:nvPr/>
        </p:nvSpPr>
        <p:spPr>
          <a:xfrm>
            <a:off x="1187624" y="4946748"/>
            <a:ext cx="5976664" cy="963784"/>
          </a:xfrm>
          <a:prstGeom prst="wedgeEllipseCallout">
            <a:avLst>
              <a:gd name="adj1" fmla="val 58555"/>
              <a:gd name="adj2" fmla="val 419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</a:t>
            </a:r>
            <a:r>
              <a:rPr lang="en-US" altLang="zh-CN" sz="2800" b="1" u="sng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sunny</a:t>
            </a:r>
            <a:r>
              <a:rPr lang="zh-CN" altLang="en-US" sz="2800" b="1" u="sng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（晴朗的）</a:t>
            </a:r>
            <a:r>
              <a:rPr lang="en-US" altLang="zh-CN" sz="2800" b="1" u="sng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b="1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84" y="2049692"/>
            <a:ext cx="3800000" cy="2409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71600" y="1988840"/>
            <a:ext cx="2736304" cy="253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00770"/>
            <a:ext cx="96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 the weather going to be like tomorrow ? Guess </a:t>
            </a:r>
            <a:r>
              <a:rPr lang="zh-CN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charset="0"/>
              </a:rPr>
              <a:t>！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0565" y="1611680"/>
            <a:ext cx="2736304" cy="253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52" y="1789129"/>
            <a:ext cx="2230096" cy="195813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矩形 18"/>
          <p:cNvSpPr/>
          <p:nvPr/>
        </p:nvSpPr>
        <p:spPr>
          <a:xfrm>
            <a:off x="237789" y="4066278"/>
            <a:ext cx="433965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unny</a:t>
            </a:r>
          </a:p>
          <a:p>
            <a:pPr algn="ctr"/>
            <a:r>
              <a:rPr lang="zh-CN" altLang="en-US" sz="3600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晴朗</a:t>
            </a:r>
            <a:r>
              <a:rPr lang="zh-CN" altLang="en-US" sz="3600" kern="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的，阳光充足的</a:t>
            </a:r>
            <a:endParaRPr lang="zh-CN" altLang="en-US" sz="3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35811" y="4061118"/>
            <a:ext cx="164019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warm</a:t>
            </a:r>
          </a:p>
          <a:p>
            <a:pPr algn="ctr"/>
            <a:r>
              <a:rPr lang="zh-CN" altLang="en-US" sz="3600" dirty="0" smtClean="0">
                <a:solidFill>
                  <a:srgbClr val="FFC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温暖的</a:t>
            </a:r>
            <a:endParaRPr lang="zh-CN" altLang="en-US" sz="3600" dirty="0">
              <a:solidFill>
                <a:srgbClr val="FFC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5976" y="5316973"/>
            <a:ext cx="6705682" cy="954107"/>
          </a:xfrm>
          <a:prstGeom prst="rect">
            <a:avLst/>
          </a:prstGeom>
          <a:solidFill>
            <a:srgbClr val="F6DFE7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 be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sunny and warm </a:t>
            </a:r>
            <a:r>
              <a:rPr lang="en-US" altLang="zh-CN" sz="2800" b="1" dirty="0">
                <a:solidFill>
                  <a:srgbClr val="0000FF"/>
                </a:solidFill>
                <a:ea typeface="宋体" panose="02010600030101010101" pitchFamily="2" charset="-122"/>
              </a:rPr>
              <a:t>tomorrow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ctr"/>
            <a:r>
              <a:rPr lang="zh-CN" altLang="en-US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明天将是晴朗温暖的。</a:t>
            </a:r>
            <a:endParaRPr lang="en-US" altLang="zh-CN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908720"/>
            <a:ext cx="96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 the weather going to be like tomorrow ? Guess </a:t>
            </a:r>
            <a:r>
              <a:rPr lang="zh-CN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charset="0"/>
              </a:rPr>
              <a:t>！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9765" y="1646843"/>
            <a:ext cx="3207749" cy="180767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7378" y="3594076"/>
            <a:ext cx="3990262" cy="1421418"/>
            <a:chOff x="251519" y="4694614"/>
            <a:chExt cx="3990262" cy="1421418"/>
          </a:xfrm>
        </p:grpSpPr>
        <p:sp>
          <p:nvSpPr>
            <p:cNvPr id="19" name="矩形 18"/>
            <p:cNvSpPr/>
            <p:nvPr/>
          </p:nvSpPr>
          <p:spPr>
            <a:xfrm>
              <a:off x="562569" y="4694614"/>
              <a:ext cx="3679212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r>
                <a:rPr lang="en-US" altLang="zh-CN" sz="4000" b="1" kern="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ind---wind</a:t>
              </a:r>
              <a:r>
                <a:rPr lang="en-US" altLang="zh-CN" sz="4000" b="1" kern="0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</a:p>
            <a:p>
              <a:pPr algn="ctr"/>
              <a:r>
                <a:rPr lang="zh-CN" altLang="en-US" sz="3600" spc="-300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多风的，有风的</a:t>
              </a:r>
              <a:endParaRPr lang="zh-CN" altLang="en-US" sz="3600" spc="-3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19" y="5325556"/>
              <a:ext cx="761905" cy="790476"/>
            </a:xfrm>
            <a:prstGeom prst="roundRect">
              <a:avLst>
                <a:gd name="adj" fmla="val 16667"/>
              </a:avLst>
            </a:prstGeom>
            <a:ln>
              <a:solidFill>
                <a:srgbClr val="FFC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矩形 12"/>
          <p:cNvSpPr/>
          <p:nvPr/>
        </p:nvSpPr>
        <p:spPr>
          <a:xfrm>
            <a:off x="744027" y="5225189"/>
            <a:ext cx="6683545" cy="954107"/>
          </a:xfrm>
          <a:prstGeom prst="rect">
            <a:avLst/>
          </a:prstGeom>
          <a:solidFill>
            <a:srgbClr val="F6DFE7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 be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windy tomorrow .</a:t>
            </a:r>
          </a:p>
          <a:p>
            <a:pPr algn="ctr"/>
            <a:r>
              <a:rPr lang="zh-CN" altLang="en-US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明天将是多风的。</a:t>
            </a:r>
            <a:endParaRPr lang="en-US" altLang="zh-CN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96526" y="1777091"/>
            <a:ext cx="2541148" cy="1677431"/>
          </a:xfrm>
          <a:prstGeom prst="ellipse">
            <a:avLst/>
          </a:prstGeom>
          <a:ln w="63500" cap="rnd">
            <a:solidFill>
              <a:schemeClr val="accent1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组合 14"/>
          <p:cNvGrpSpPr/>
          <p:nvPr/>
        </p:nvGrpSpPr>
        <p:grpSpPr>
          <a:xfrm>
            <a:off x="4715251" y="3598509"/>
            <a:ext cx="4006225" cy="1294395"/>
            <a:chOff x="365642" y="4595604"/>
            <a:chExt cx="4006225" cy="1294395"/>
          </a:xfrm>
        </p:grpSpPr>
        <p:sp>
          <p:nvSpPr>
            <p:cNvPr id="16" name="矩形 15"/>
            <p:cNvSpPr/>
            <p:nvPr/>
          </p:nvSpPr>
          <p:spPr>
            <a:xfrm>
              <a:off x="365642" y="4595604"/>
              <a:ext cx="4006225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kern="0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cloud---cloud</a:t>
              </a:r>
              <a:r>
                <a:rPr lang="en-US" altLang="zh-CN" sz="4000" b="1" kern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</a:p>
            <a:p>
              <a:pPr algn="ctr"/>
              <a:r>
                <a:rPr lang="zh-CN" altLang="en-US" sz="3600" dirty="0">
                  <a:solidFill>
                    <a:srgbClr val="0000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多云的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27584" y="5340016"/>
              <a:ext cx="720080" cy="5499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908720"/>
            <a:ext cx="96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 the weather going to be like tomorrow ? Guess </a:t>
            </a:r>
            <a:r>
              <a:rPr lang="zh-CN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charset="0"/>
              </a:rPr>
              <a:t>！</a:t>
            </a:r>
            <a:endParaRPr lang="zh-CN" altLang="en-US" sz="2400" b="1" dirty="0">
              <a:latin typeface="+mj-lt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103948" y="2547220"/>
            <a:ext cx="936104" cy="288032"/>
          </a:xfrm>
          <a:prstGeom prst="rightArrow">
            <a:avLst>
              <a:gd name="adj1" fmla="val 50000"/>
              <a:gd name="adj2" fmla="val 46392"/>
            </a:avLst>
          </a:prstGeom>
          <a:solidFill>
            <a:srgbClr val="FFFF0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682589" y="1481644"/>
            <a:ext cx="2160775" cy="2068674"/>
            <a:chOff x="4929928" y="1766696"/>
            <a:chExt cx="2582175" cy="27591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929928" y="1766696"/>
              <a:ext cx="2567752" cy="27591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1559" y="1843184"/>
              <a:ext cx="860544" cy="752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4092" y="1625237"/>
            <a:ext cx="2351763" cy="185383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421280" y="3758795"/>
            <a:ext cx="2773046" cy="1261884"/>
            <a:chOff x="5543370" y="4777491"/>
            <a:chExt cx="2773046" cy="1261884"/>
          </a:xfrm>
        </p:grpSpPr>
        <p:sp>
          <p:nvSpPr>
            <p:cNvPr id="22" name="矩形 21"/>
            <p:cNvSpPr/>
            <p:nvPr/>
          </p:nvSpPr>
          <p:spPr>
            <a:xfrm>
              <a:off x="5543370" y="4777491"/>
              <a:ext cx="277304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kern="0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cold</a:t>
              </a:r>
              <a:endParaRPr lang="en-US" altLang="zh-CN" sz="4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dirty="0" smtClean="0">
                  <a:solidFill>
                    <a:srgbClr val="00206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寒冷的</a:t>
              </a:r>
              <a:endParaRPr lang="zh-CN" altLang="en-US" sz="36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560704" y="5059697"/>
              <a:ext cx="727078" cy="592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5" name="组合 14"/>
          <p:cNvGrpSpPr/>
          <p:nvPr/>
        </p:nvGrpSpPr>
        <p:grpSpPr>
          <a:xfrm>
            <a:off x="87101" y="3636298"/>
            <a:ext cx="4767652" cy="1279711"/>
            <a:chOff x="92380" y="4707316"/>
            <a:chExt cx="4767652" cy="1279711"/>
          </a:xfrm>
        </p:grpSpPr>
        <p:sp>
          <p:nvSpPr>
            <p:cNvPr id="10" name="矩形 9"/>
            <p:cNvSpPr/>
            <p:nvPr/>
          </p:nvSpPr>
          <p:spPr>
            <a:xfrm>
              <a:off x="92380" y="4725143"/>
              <a:ext cx="4767652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kern="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snow---snow</a:t>
              </a:r>
              <a:r>
                <a:rPr lang="en-US" altLang="zh-CN" sz="4000" b="1" kern="0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</a:p>
            <a:p>
              <a:pPr algn="ctr"/>
              <a:r>
                <a:rPr lang="zh-CN" altLang="en-US" sz="3600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下</a:t>
              </a:r>
              <a:r>
                <a:rPr lang="zh-CN" altLang="en-US" sz="3600" dirty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雪</a:t>
              </a:r>
              <a:r>
                <a:rPr lang="en-US" altLang="zh-CN" sz="3600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---</a:t>
              </a:r>
              <a:r>
                <a:rPr lang="zh-CN" altLang="en-US" sz="3600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下雪的，多雪的</a:t>
              </a:r>
              <a:endParaRPr lang="zh-CN" altLang="en-US" sz="36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520" y="4707316"/>
              <a:ext cx="676190" cy="7047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1" name="矩形 20"/>
          <p:cNvSpPr/>
          <p:nvPr/>
        </p:nvSpPr>
        <p:spPr>
          <a:xfrm>
            <a:off x="737540" y="5041376"/>
            <a:ext cx="6683545" cy="954107"/>
          </a:xfrm>
          <a:prstGeom prst="rect">
            <a:avLst/>
          </a:prstGeom>
          <a:solidFill>
            <a:srgbClr val="F6DFE7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 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snow tomorrow .</a:t>
            </a:r>
          </a:p>
          <a:p>
            <a:pPr algn="ctr"/>
            <a:r>
              <a:rPr lang="zh-CN" altLang="en-US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明天将会下雪。</a:t>
            </a:r>
            <a:endParaRPr lang="en-US" altLang="zh-CN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897925"/>
            <a:ext cx="96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 the weather going to be like tomorrow ? Guess </a:t>
            </a:r>
            <a:r>
              <a:rPr lang="zh-CN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charset="0"/>
              </a:rPr>
              <a:t>！</a:t>
            </a:r>
            <a:endParaRPr lang="zh-CN" altLang="en-US" sz="2400" b="1" dirty="0">
              <a:latin typeface="+mj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32" y="1503333"/>
            <a:ext cx="2232248" cy="211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组合 14"/>
          <p:cNvGrpSpPr/>
          <p:nvPr/>
        </p:nvGrpSpPr>
        <p:grpSpPr>
          <a:xfrm>
            <a:off x="5292080" y="3814753"/>
            <a:ext cx="2901837" cy="1261884"/>
            <a:chOff x="4860004" y="4524705"/>
            <a:chExt cx="2901837" cy="1261884"/>
          </a:xfrm>
        </p:grpSpPr>
        <p:sp>
          <p:nvSpPr>
            <p:cNvPr id="22" name="矩形 21"/>
            <p:cNvSpPr/>
            <p:nvPr/>
          </p:nvSpPr>
          <p:spPr>
            <a:xfrm>
              <a:off x="6192180" y="4524705"/>
              <a:ext cx="1569661" cy="1261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kern="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hot</a:t>
              </a:r>
              <a:endParaRPr lang="en-US" altLang="zh-CN" sz="4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600" b="1" dirty="0" smtClean="0">
                  <a:solidFill>
                    <a:srgbClr val="FFC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炎热的</a:t>
              </a:r>
              <a:endParaRPr lang="zh-CN" altLang="en-US" sz="3600" b="1" dirty="0">
                <a:solidFill>
                  <a:srgbClr val="FFC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04" y="4588981"/>
              <a:ext cx="1152381" cy="11333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01600">
                <a:srgbClr val="FF0000">
                  <a:alpha val="60000"/>
                </a:srgb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8382" y="1640467"/>
            <a:ext cx="3074495" cy="185976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1803" y="3790916"/>
            <a:ext cx="476765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rain---rain</a:t>
            </a:r>
            <a:r>
              <a:rPr lang="en-US" altLang="zh-CN" sz="40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</a:p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下雨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---</a:t>
            </a:r>
            <a:r>
              <a:rPr lang="zh-CN" altLang="en-US" sz="36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下雨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的，多雨的</a:t>
            </a:r>
            <a:endParaRPr lang="zh-CN" altLang="en-US" sz="36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7177" y="5170702"/>
            <a:ext cx="6683545" cy="954107"/>
          </a:xfrm>
          <a:prstGeom prst="rect">
            <a:avLst/>
          </a:prstGeom>
          <a:solidFill>
            <a:srgbClr val="F6DFE7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en-US" altLang="zh-CN" sz="28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will </a:t>
            </a:r>
            <a:r>
              <a:rPr lang="en-US" altLang="zh-CN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rain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tomorrow .</a:t>
            </a:r>
          </a:p>
          <a:p>
            <a:pPr algn="ctr"/>
            <a:r>
              <a:rPr lang="zh-CN" altLang="en-US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明天将会下</a:t>
            </a:r>
            <a:r>
              <a:rPr lang="zh-CN" altLang="en-US" sz="2800" b="1" kern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kern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全屏显示(4:3)</PresentationFormat>
  <Paragraphs>149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 Unicode MS</vt:lpstr>
      <vt:lpstr>华文行楷</vt:lpstr>
      <vt:lpstr>华文楷体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Tempus Sans ITC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2018-03-05T06:53:00Z</dcterms:created>
  <dcterms:modified xsi:type="dcterms:W3CDTF">2023-01-16T16:27:00Z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6DD2DB3BBA8642718AD8B06289F4926F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