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8" r:id="rId2"/>
    <p:sldId id="269" r:id="rId3"/>
    <p:sldId id="348" r:id="rId4"/>
    <p:sldId id="310" r:id="rId5"/>
    <p:sldId id="351" r:id="rId6"/>
    <p:sldId id="349" r:id="rId7"/>
    <p:sldId id="311" r:id="rId8"/>
    <p:sldId id="352" r:id="rId9"/>
    <p:sldId id="353" r:id="rId10"/>
    <p:sldId id="271" r:id="rId11"/>
    <p:sldId id="318" r:id="rId12"/>
    <p:sldId id="319" r:id="rId13"/>
    <p:sldId id="339" r:id="rId14"/>
    <p:sldId id="340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369" y="1302926"/>
            <a:ext cx="12192283" cy="3346338"/>
            <a:chOff x="1933" y="95"/>
            <a:chExt cx="14188" cy="4868"/>
          </a:xfrm>
        </p:grpSpPr>
        <p:sp>
          <p:nvSpPr>
            <p:cNvPr id="9" name="Rectangle 5"/>
            <p:cNvSpPr/>
            <p:nvPr/>
          </p:nvSpPr>
          <p:spPr>
            <a:xfrm>
              <a:off x="3536" y="3933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Section A  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1933" y="95"/>
              <a:ext cx="14188" cy="3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4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4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Why don't you talk to your parents?</a:t>
              </a: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3390" y="229920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-369" y="5776999"/>
            <a:ext cx="12192369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8428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70128" y="1756152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+mn-ea"/>
              </a:rPr>
              <a:t>单项填空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6973" y="2329786"/>
            <a:ext cx="11366807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)1.Don't argue________ your parents. It's not polite.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13" name="矩形 12"/>
          <p:cNvSpPr/>
          <p:nvPr/>
        </p:nvSpPr>
        <p:spPr>
          <a:xfrm>
            <a:off x="727204" y="25790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9768" y="3992485"/>
            <a:ext cx="1104647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 argue with sb. 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意为 “与某人吵架”。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56702" y="971163"/>
            <a:ext cx="113218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)2.[2018·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扬州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]—I offered Sandy a helping hand. However, she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________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—Maybe she can manage herself.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       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returned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refused        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rewarded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)3.[2018·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温州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]—Did you find the way to the new library?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—Sure. Mr. White gave me very _______ directions(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creative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</a:p>
        </p:txBody>
      </p:sp>
      <p:sp>
        <p:nvSpPr>
          <p:cNvPr id="13" name="矩形 12"/>
          <p:cNvSpPr/>
          <p:nvPr/>
        </p:nvSpPr>
        <p:spPr>
          <a:xfrm>
            <a:off x="906498" y="119291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18221" y="464242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64217" y="1755435"/>
            <a:ext cx="10564837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)4.[2018·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海南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]________ the girl is only six years old, she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knows more than 300 ancient Chinese poems.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</a:p>
        </p:txBody>
      </p:sp>
      <p:sp>
        <p:nvSpPr>
          <p:cNvPr id="13" name="矩形 12"/>
          <p:cNvSpPr/>
          <p:nvPr/>
        </p:nvSpPr>
        <p:spPr>
          <a:xfrm>
            <a:off x="1209790" y="198970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577" y="4150747"/>
            <a:ext cx="11046476" cy="598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考查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although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引导的让步状语从句的用法。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40" y="1192727"/>
            <a:ext cx="11170229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)5.[2018·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安徽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]The speaker showed some ________ examples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to make the science report easy to understand.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awful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stupid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thick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)6.You should find a proper chance to________ everything to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her, for she is still angry with you.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A. agree           B. raise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explain         D. control</a:t>
            </a:r>
          </a:p>
        </p:txBody>
      </p:sp>
      <p:sp>
        <p:nvSpPr>
          <p:cNvPr id="13" name="矩形 12"/>
          <p:cNvSpPr/>
          <p:nvPr/>
        </p:nvSpPr>
        <p:spPr>
          <a:xfrm>
            <a:off x="946021" y="145337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31367" y="346974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20256" y="1122389"/>
            <a:ext cx="109152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)7.His parents always allow him to do ________ he wants.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whoever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)8.—What shall we do tonight?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—________ go to the movies?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                           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about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                                     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</a:p>
        </p:txBody>
      </p:sp>
      <p:sp>
        <p:nvSpPr>
          <p:cNvPr id="13" name="矩形 12"/>
          <p:cNvSpPr/>
          <p:nvPr/>
        </p:nvSpPr>
        <p:spPr>
          <a:xfrm>
            <a:off x="1165828" y="137424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80835" y="273119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216" y="5267371"/>
            <a:ext cx="11046476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提建议的常用句型：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Why don't you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？；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Why not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？； 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Let's do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及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How about doing </a:t>
            </a:r>
            <a:r>
              <a:rPr lang="en-US" altLang="zh-CN" sz="2600" b="1" dirty="0" err="1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.</a:t>
            </a:r>
            <a:r>
              <a:rPr lang="zh-CN" altLang="en-US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？</a:t>
            </a:r>
            <a:r>
              <a:rPr lang="en-US" altLang="zh-CN" sz="2600" b="1" dirty="0" smtClean="0">
                <a:latin typeface="仿宋" panose="02010609060101010101" charset="-122"/>
                <a:ea typeface="仿宋" panose="02010609060101010101" charset="-122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9616" y="2585863"/>
            <a:ext cx="1151792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didn't go to the meeting. Mr. Green went to the meeting 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代替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德阳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]The hospital </a:t>
            </a:r>
            <a:r>
              <a:rPr lang="en-US" altLang="zh-CN" sz="3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best medical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service for us.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always feel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紧张的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before the exam. </a:t>
            </a:r>
          </a:p>
        </p:txBody>
      </p:sp>
      <p:sp>
        <p:nvSpPr>
          <p:cNvPr id="16" name="矩形 15"/>
          <p:cNvSpPr/>
          <p:nvPr/>
        </p:nvSpPr>
        <p:spPr>
          <a:xfrm>
            <a:off x="10587221" y="281612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423044" y="4153632"/>
            <a:ext cx="1307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10214" y="5545744"/>
            <a:ext cx="1228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0220" y="1938388"/>
            <a:ext cx="11128958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抄袭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other students' homework. It's wrong to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do that.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铜仁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]Please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归还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books to the library on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time.</a:t>
            </a:r>
          </a:p>
        </p:txBody>
      </p:sp>
      <p:sp>
        <p:nvSpPr>
          <p:cNvPr id="10" name="矩形 9"/>
          <p:cNvSpPr/>
          <p:nvPr/>
        </p:nvSpPr>
        <p:spPr>
          <a:xfrm>
            <a:off x="2556423" y="2130320"/>
            <a:ext cx="1039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93759" y="3554349"/>
            <a:ext cx="1033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551" y="2032282"/>
            <a:ext cx="115947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________(relate) between parents can make a great difference to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child's future life.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in ____________ (communicate) with him on this subject.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the________(cloud) in the sky. I think it's going to rain.</a:t>
            </a:r>
          </a:p>
        </p:txBody>
      </p:sp>
      <p:sp>
        <p:nvSpPr>
          <p:cNvPr id="12" name="矩形 11"/>
          <p:cNvSpPr/>
          <p:nvPr/>
        </p:nvSpPr>
        <p:spPr>
          <a:xfrm>
            <a:off x="1088903" y="226151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209848" y="3602764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218469" y="4332359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0220" y="1938388"/>
            <a:ext cx="11128958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know John and Dale?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—Yes. They're brothers. John is the ________(old) brother and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Dale is the younger brother.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can't see the blackboard ________ (clear).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learning how to behave ________ (proper). </a:t>
            </a:r>
          </a:p>
        </p:txBody>
      </p:sp>
      <p:sp>
        <p:nvSpPr>
          <p:cNvPr id="10" name="矩形 9"/>
          <p:cNvSpPr/>
          <p:nvPr/>
        </p:nvSpPr>
        <p:spPr>
          <a:xfrm>
            <a:off x="7488904" y="2824914"/>
            <a:ext cx="1039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07098" y="4222562"/>
            <a:ext cx="1071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40854" y="4867330"/>
            <a:ext cx="1323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按要求完成下列各题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012" y="2187384"/>
            <a:ext cx="11594781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practiced hard in order to win the match.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They practiced hard ________ ________ they could win the match.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have such a feeling is normal.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________ have such a feeling. </a:t>
            </a:r>
          </a:p>
        </p:txBody>
      </p:sp>
      <p:sp>
        <p:nvSpPr>
          <p:cNvPr id="12" name="矩形 11"/>
          <p:cNvSpPr/>
          <p:nvPr/>
        </p:nvSpPr>
        <p:spPr>
          <a:xfrm>
            <a:off x="4959011" y="3080867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              that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646141" y="4408338"/>
            <a:ext cx="3749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           normal            to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5714" y="1308660"/>
            <a:ext cx="11128958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Linda didn't give it back to me.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Linda didn't ________ it ________ 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happened, I didn't feel surprised.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________ happened, I didn't feel surprised.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asked me, “Do you like pop music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改为间接引语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She asked me __________ ______ ________ pop music. </a:t>
            </a:r>
          </a:p>
        </p:txBody>
      </p:sp>
      <p:sp>
        <p:nvSpPr>
          <p:cNvPr id="10" name="矩形 9"/>
          <p:cNvSpPr/>
          <p:nvPr/>
        </p:nvSpPr>
        <p:spPr>
          <a:xfrm>
            <a:off x="3553929" y="2226701"/>
            <a:ext cx="1176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</a:p>
        </p:txBody>
      </p:sp>
      <p:sp>
        <p:nvSpPr>
          <p:cNvPr id="11" name="矩形 10"/>
          <p:cNvSpPr/>
          <p:nvPr/>
        </p:nvSpPr>
        <p:spPr>
          <a:xfrm>
            <a:off x="5660781" y="220016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5236" y="3575196"/>
            <a:ext cx="3941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            matter           what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82033" y="4970518"/>
            <a:ext cx="4067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if/whether          I             liked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Ⅳ.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012" y="2187384"/>
            <a:ext cx="11594781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．这个女孩的问题是，她不能和她的同班同学和睦相处。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girl's problem is _______ she can't _______ _______ 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her classmates.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．她放学后没有回家，因此她妈妈很担心她。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She didn't go home after school, ________ her mother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 ________ her.</a:t>
            </a:r>
          </a:p>
        </p:txBody>
      </p:sp>
      <p:sp>
        <p:nvSpPr>
          <p:cNvPr id="12" name="矩形 11"/>
          <p:cNvSpPr/>
          <p:nvPr/>
        </p:nvSpPr>
        <p:spPr>
          <a:xfrm>
            <a:off x="4805921" y="3097244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748003" y="3107077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        on/along      with</a:t>
            </a:r>
          </a:p>
        </p:txBody>
      </p:sp>
      <p:sp>
        <p:nvSpPr>
          <p:cNvPr id="9" name="矩形 8"/>
          <p:cNvSpPr/>
          <p:nvPr/>
        </p:nvSpPr>
        <p:spPr>
          <a:xfrm>
            <a:off x="6876530" y="514361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10" name="矩形 9"/>
          <p:cNvSpPr/>
          <p:nvPr/>
        </p:nvSpPr>
        <p:spPr>
          <a:xfrm>
            <a:off x="10241571" y="5112585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</p:txBody>
      </p:sp>
      <p:sp>
        <p:nvSpPr>
          <p:cNvPr id="13" name="矩形 12"/>
          <p:cNvSpPr/>
          <p:nvPr/>
        </p:nvSpPr>
        <p:spPr>
          <a:xfrm>
            <a:off x="1105157" y="5832348"/>
            <a:ext cx="3000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worried            about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90558" y="1111910"/>
            <a:ext cx="11128958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．昨天晚上他拒绝和我一起去看电影。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He ________ ________ go to the movies with me last night.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．在公共汽车上李萌经常把她的座位让给老年人。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Li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often ________ her seat ________ the old on the bus.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．我不知道他是否想和我们一起去看篮球赛。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don't know __________ ________ ________ to go to the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basketball match with us. </a:t>
            </a:r>
          </a:p>
        </p:txBody>
      </p:sp>
      <p:sp>
        <p:nvSpPr>
          <p:cNvPr id="10" name="矩形 9"/>
          <p:cNvSpPr/>
          <p:nvPr/>
        </p:nvSpPr>
        <p:spPr>
          <a:xfrm>
            <a:off x="2292650" y="2016020"/>
            <a:ext cx="2745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refused             to</a:t>
            </a:r>
          </a:p>
        </p:txBody>
      </p:sp>
      <p:sp>
        <p:nvSpPr>
          <p:cNvPr id="11" name="矩形 10"/>
          <p:cNvSpPr/>
          <p:nvPr/>
        </p:nvSpPr>
        <p:spPr>
          <a:xfrm>
            <a:off x="4039844" y="3422462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392646" y="339022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7" name="矩形 6"/>
          <p:cNvSpPr/>
          <p:nvPr/>
        </p:nvSpPr>
        <p:spPr>
          <a:xfrm>
            <a:off x="3825900" y="4738375"/>
            <a:ext cx="4839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if/whether             he               wants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宽屏</PresentationFormat>
  <Paragraphs>114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48009BBE1A6E493E972E6FA884A1E605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