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5" r:id="rId3"/>
    <p:sldId id="269" r:id="rId4"/>
    <p:sldId id="293" r:id="rId5"/>
    <p:sldId id="344" r:id="rId6"/>
    <p:sldId id="345" r:id="rId7"/>
    <p:sldId id="346" r:id="rId8"/>
    <p:sldId id="347" r:id="rId9"/>
    <p:sldId id="348" r:id="rId10"/>
    <p:sldId id="292" r:id="rId11"/>
    <p:sldId id="328" r:id="rId12"/>
    <p:sldId id="329" r:id="rId13"/>
    <p:sldId id="330" r:id="rId14"/>
  </p:sldIdLst>
  <p:sldSz cx="9144000" cy="5713413"/>
  <p:notesSz cx="6858000" cy="9144000"/>
  <p:custDataLst>
    <p:tags r:id="rId17"/>
  </p:custDataLst>
  <p:defaultTextStyle>
    <a:defPPr>
      <a:defRPr lang="zh-CN"/>
    </a:defPPr>
    <a:lvl1pPr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1pPr>
    <a:lvl2pPr marL="4572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2pPr>
    <a:lvl3pPr marL="9144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3pPr>
    <a:lvl4pPr marL="13716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4pPr>
    <a:lvl5pPr marL="18288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54061"/>
    <a:srgbClr val="C40404"/>
    <a:srgbClr val="FF6600"/>
    <a:srgbClr val="FF00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0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-1098" y="-102"/>
      </p:cViewPr>
      <p:guideLst>
        <p:guide orient="horz" pos="1800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59297" y="1143000"/>
            <a:ext cx="493940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521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3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0938"/>
            <a:ext cx="7772400" cy="1250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1338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1338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08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998913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1988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../../../../&#30446;&#24405;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9" name="Rectangle 7">
            <a:hlinkClick r:id="rId14" tooltip="返回目录"/>
          </p:cNvPr>
          <p:cNvSpPr>
            <a:spLocks noChangeArrowheads="1"/>
          </p:cNvSpPr>
          <p:nvPr userDrawn="1"/>
        </p:nvSpPr>
        <p:spPr bwMode="auto">
          <a:xfrm>
            <a:off x="1603375" y="207963"/>
            <a:ext cx="1049338" cy="322262"/>
          </a:xfrm>
          <a:prstGeom prst="rect">
            <a:avLst/>
          </a:prstGeom>
          <a:solidFill>
            <a:schemeClr val="accent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127000" y="855706"/>
            <a:ext cx="88725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4000" dirty="0">
                <a:solidFill>
                  <a:srgbClr val="0000FF"/>
                </a:solidFill>
              </a:rPr>
              <a:t>Unit </a:t>
            </a:r>
            <a:r>
              <a:rPr lang="en-US" altLang="zh-CN" sz="4000" dirty="0" smtClean="0">
                <a:solidFill>
                  <a:srgbClr val="0000FF"/>
                </a:solidFill>
              </a:rPr>
              <a:t>2</a:t>
            </a:r>
          </a:p>
          <a:p>
            <a:pPr algn="ctr" eaLnBrk="0" hangingPunct="0"/>
            <a:r>
              <a:rPr lang="en-US" altLang="zh-CN" sz="4000" dirty="0" smtClean="0">
                <a:solidFill>
                  <a:srgbClr val="0000FF"/>
                </a:solidFill>
              </a:rPr>
              <a:t>I’ll </a:t>
            </a:r>
            <a:r>
              <a:rPr lang="en-US" altLang="zh-CN" sz="4000" dirty="0">
                <a:solidFill>
                  <a:srgbClr val="0000FF"/>
                </a:solidFill>
              </a:rPr>
              <a:t>help to clean up the city parks. </a:t>
            </a:r>
          </a:p>
          <a:p>
            <a:pPr algn="ctr" eaLnBrk="0" hangingPunct="0"/>
            <a:r>
              <a:rPr lang="en-US" altLang="zh-CN" dirty="0">
                <a:solidFill>
                  <a:srgbClr val="000000"/>
                </a:solidFill>
              </a:rPr>
              <a:t>Section </a:t>
            </a:r>
            <a:r>
              <a:rPr lang="en-US" altLang="zh-CN" dirty="0" smtClean="0">
                <a:solidFill>
                  <a:srgbClr val="000000"/>
                </a:solidFill>
              </a:rPr>
              <a:t>B  (</a:t>
            </a:r>
            <a:r>
              <a:rPr lang="zh-CN" altLang="en-US" dirty="0" smtClean="0">
                <a:solidFill>
                  <a:srgbClr val="000000"/>
                </a:solidFill>
              </a:rPr>
              <a:t>第</a:t>
            </a:r>
            <a:r>
              <a:rPr lang="en-US" altLang="zh-CN" dirty="0" smtClean="0">
                <a:solidFill>
                  <a:srgbClr val="000000"/>
                </a:solidFill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</a:rPr>
              <a:t>课时</a:t>
            </a:r>
            <a:r>
              <a:rPr lang="en-US" altLang="zh-CN" dirty="0" smtClean="0">
                <a:solidFill>
                  <a:srgbClr val="000000"/>
                </a:solidFill>
              </a:rPr>
              <a:t>)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  <a:ea typeface="黑体" panose="02010609060101010101" pitchFamily="49" charset="-122"/>
              </a:rPr>
              <a:t> </a:t>
            </a:r>
            <a:endParaRPr lang="en-US" altLang="zh-CN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67207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Text Box 3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2 </a:t>
            </a:r>
            <a:r>
              <a:rPr lang="en-US" altLang="zh-CN" dirty="0"/>
              <a:t>  </a:t>
            </a:r>
            <a:r>
              <a:rPr lang="en-US" altLang="zh-CN" dirty="0">
                <a:solidFill>
                  <a:srgbClr val="000000"/>
                </a:solidFill>
              </a:rPr>
              <a:t>take after(</a:t>
            </a:r>
            <a:r>
              <a:rPr lang="zh-CN" altLang="en-US" dirty="0">
                <a:solidFill>
                  <a:srgbClr val="000000"/>
                </a:solidFill>
              </a:rPr>
              <a:t>外貌或行为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en-US" dirty="0">
                <a:solidFill>
                  <a:srgbClr val="000000"/>
                </a:solidFill>
              </a:rPr>
              <a:t>像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I </a:t>
            </a:r>
            <a:r>
              <a:rPr lang="en-US" altLang="zh-CN" dirty="0">
                <a:solidFill>
                  <a:srgbClr val="0000FF"/>
                </a:solidFill>
              </a:rPr>
              <a:t>take after</a:t>
            </a:r>
            <a:r>
              <a:rPr lang="en-US" altLang="zh-CN" dirty="0">
                <a:solidFill>
                  <a:srgbClr val="000000"/>
                </a:solidFill>
              </a:rPr>
              <a:t> my mother. </a:t>
            </a:r>
            <a:r>
              <a:rPr lang="zh-CN" altLang="en-US" dirty="0">
                <a:solidFill>
                  <a:srgbClr val="000000"/>
                </a:solidFill>
              </a:rPr>
              <a:t>我像我的妈妈。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In his cheerful nature, Jim </a:t>
            </a:r>
            <a:r>
              <a:rPr lang="en-US" altLang="zh-CN" dirty="0">
                <a:solidFill>
                  <a:srgbClr val="0000FF"/>
                </a:solidFill>
              </a:rPr>
              <a:t>takes after</a:t>
            </a:r>
            <a:r>
              <a:rPr lang="en-US" altLang="zh-CN" dirty="0">
                <a:solidFill>
                  <a:srgbClr val="000000"/>
                </a:solidFill>
              </a:rPr>
              <a:t> his father rather than his mother. </a:t>
            </a:r>
            <a:r>
              <a:rPr lang="zh-CN" altLang="en-US" dirty="0">
                <a:solidFill>
                  <a:srgbClr val="000000"/>
                </a:solidFill>
              </a:rPr>
              <a:t>吉姆性格开朗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不像母亲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像他父亲。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en-US" altLang="zh-CN" dirty="0">
                <a:solidFill>
                  <a:srgbClr val="000000"/>
                </a:solidFill>
              </a:rPr>
              <a:t>(1)take after</a:t>
            </a:r>
            <a:r>
              <a:rPr lang="zh-CN" altLang="en-US" dirty="0">
                <a:solidFill>
                  <a:srgbClr val="000000"/>
                </a:solidFill>
              </a:rPr>
              <a:t>意为“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在外貌、性格等方面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en-US" dirty="0">
                <a:solidFill>
                  <a:srgbClr val="000000"/>
                </a:solidFill>
              </a:rPr>
              <a:t>像”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其同义短语为</a:t>
            </a:r>
            <a:r>
              <a:rPr lang="en-US" altLang="zh-CN" dirty="0">
                <a:solidFill>
                  <a:srgbClr val="000000"/>
                </a:solidFill>
              </a:rPr>
              <a:t>be similar to“</a:t>
            </a:r>
            <a:r>
              <a:rPr lang="zh-CN" altLang="en-US" dirty="0">
                <a:solidFill>
                  <a:srgbClr val="000000"/>
                </a:solidFill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相似”。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(2)look like</a:t>
            </a:r>
            <a:r>
              <a:rPr lang="zh-CN" altLang="en-US" dirty="0">
                <a:solidFill>
                  <a:srgbClr val="000000"/>
                </a:solidFill>
              </a:rPr>
              <a:t>意为“看起来像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000000"/>
                </a:solidFill>
              </a:rPr>
              <a:t>”, </a:t>
            </a:r>
            <a:r>
              <a:rPr lang="zh-CN" altLang="en-US" dirty="0">
                <a:solidFill>
                  <a:srgbClr val="000000"/>
                </a:solidFill>
              </a:rPr>
              <a:t>常指外貌、长相相似。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(3)be like</a:t>
            </a:r>
            <a:r>
              <a:rPr lang="zh-CN" altLang="en-US" dirty="0">
                <a:solidFill>
                  <a:srgbClr val="000000"/>
                </a:solidFill>
              </a:rPr>
              <a:t>意为“像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000000"/>
                </a:solidFill>
              </a:rPr>
              <a:t>”, </a:t>
            </a:r>
            <a:r>
              <a:rPr lang="zh-CN" altLang="en-US" dirty="0">
                <a:solidFill>
                  <a:srgbClr val="000000"/>
                </a:solidFill>
              </a:rPr>
              <a:t>可指外貌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也可以指性格。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The sun </a:t>
            </a:r>
            <a:r>
              <a:rPr lang="en-US" altLang="zh-CN" dirty="0">
                <a:solidFill>
                  <a:srgbClr val="0000FF"/>
                </a:solidFill>
              </a:rPr>
              <a:t>looks like</a:t>
            </a:r>
            <a:r>
              <a:rPr lang="en-US" altLang="zh-CN" dirty="0">
                <a:solidFill>
                  <a:srgbClr val="000000"/>
                </a:solidFill>
              </a:rPr>
              <a:t> a big ball of fire.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太阳看起来像一个大火球。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Alice </a:t>
            </a:r>
            <a:r>
              <a:rPr lang="en-US" altLang="zh-CN" dirty="0">
                <a:solidFill>
                  <a:srgbClr val="0000FF"/>
                </a:solidFill>
              </a:rPr>
              <a:t>is like</a:t>
            </a:r>
            <a:r>
              <a:rPr lang="en-US" altLang="zh-CN" dirty="0">
                <a:solidFill>
                  <a:srgbClr val="000000"/>
                </a:solidFill>
              </a:rPr>
              <a:t> her mother. They are both quiet.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爱丽丝像她的妈妈。她们两人都很文静。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203200" y="708025"/>
            <a:ext cx="9075738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①Bob looks like his father. They’re both tall and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handsome. (</a:t>
            </a:r>
            <a:r>
              <a:rPr lang="zh-CN" altLang="en-US">
                <a:solidFill>
                  <a:srgbClr val="000000"/>
                </a:solidFill>
              </a:rPr>
              <a:t>改为同义句</a:t>
            </a:r>
            <a:r>
              <a:rPr lang="en-US" altLang="zh-CN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Bob _____ _____ his father. They’re both tall and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handsome.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②My cousin is </a:t>
            </a:r>
            <a:r>
              <a:rPr lang="en-US" altLang="zh-CN" u="sng">
                <a:solidFill>
                  <a:srgbClr val="000000"/>
                </a:solidFill>
              </a:rPr>
              <a:t>kind of shy</a:t>
            </a:r>
            <a:r>
              <a:rPr lang="en-US" altLang="zh-CN">
                <a:solidFill>
                  <a:srgbClr val="000000"/>
                </a:solidFill>
              </a:rPr>
              <a:t>. (</a:t>
            </a:r>
            <a:r>
              <a:rPr lang="zh-CN" altLang="en-US">
                <a:solidFill>
                  <a:srgbClr val="000000"/>
                </a:solidFill>
              </a:rPr>
              <a:t>对画线部分提问</a:t>
            </a:r>
            <a:r>
              <a:rPr lang="en-US" altLang="zh-CN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What __ your cousin ____?</a:t>
            </a:r>
            <a:r>
              <a:rPr lang="en-US" altLang="zh-CN"/>
              <a:t> </a:t>
            </a:r>
          </a:p>
        </p:txBody>
      </p:sp>
      <p:sp>
        <p:nvSpPr>
          <p:cNvPr id="1053699" name="Text Box 3"/>
          <p:cNvSpPr txBox="1">
            <a:spLocks noChangeArrowheads="1"/>
          </p:cNvSpPr>
          <p:nvPr/>
        </p:nvSpPr>
        <p:spPr bwMode="auto">
          <a:xfrm>
            <a:off x="466725" y="2581275"/>
            <a:ext cx="19367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takes</a:t>
            </a:r>
          </a:p>
        </p:txBody>
      </p:sp>
      <p:sp>
        <p:nvSpPr>
          <p:cNvPr id="1053700" name="Text Box 4"/>
          <p:cNvSpPr txBox="1">
            <a:spLocks noChangeArrowheads="1"/>
          </p:cNvSpPr>
          <p:nvPr/>
        </p:nvSpPr>
        <p:spPr bwMode="auto">
          <a:xfrm>
            <a:off x="1517650" y="2581275"/>
            <a:ext cx="18161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after</a:t>
            </a:r>
          </a:p>
        </p:txBody>
      </p:sp>
      <p:sp>
        <p:nvSpPr>
          <p:cNvPr id="1053701" name="Text Box 5"/>
          <p:cNvSpPr txBox="1">
            <a:spLocks noChangeArrowheads="1"/>
          </p:cNvSpPr>
          <p:nvPr/>
        </p:nvSpPr>
        <p:spPr bwMode="auto">
          <a:xfrm>
            <a:off x="990600" y="4498975"/>
            <a:ext cx="8382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1053702" name="Text Box 6"/>
          <p:cNvSpPr txBox="1">
            <a:spLocks noChangeArrowheads="1"/>
          </p:cNvSpPr>
          <p:nvPr/>
        </p:nvSpPr>
        <p:spPr bwMode="auto">
          <a:xfrm>
            <a:off x="3154363" y="4498975"/>
            <a:ext cx="14636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5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5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5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699" grpId="0" autoUpdateAnimBg="0"/>
      <p:bldP spid="1053700" grpId="0" autoUpdateAnimBg="0"/>
      <p:bldP spid="1053701" grpId="0" autoUpdateAnimBg="0"/>
      <p:bldP spid="10537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127" name="Picture 295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2788" y="781050"/>
            <a:ext cx="5287962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134" name="Text Box 302"/>
          <p:cNvSpPr txBox="1">
            <a:spLocks noChangeArrowheads="1"/>
          </p:cNvSpPr>
          <p:nvPr/>
        </p:nvSpPr>
        <p:spPr bwMode="auto">
          <a:xfrm>
            <a:off x="290513" y="1527175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根据句意及汉语提示写出相应的单词和短语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1. I ________(</a:t>
            </a:r>
            <a:r>
              <a:rPr lang="zh-CN" altLang="en-US" dirty="0">
                <a:solidFill>
                  <a:srgbClr val="000000"/>
                </a:solidFill>
              </a:rPr>
              <a:t>修理</a:t>
            </a:r>
            <a:r>
              <a:rPr lang="en-US" altLang="zh-CN" dirty="0">
                <a:solidFill>
                  <a:srgbClr val="000000"/>
                </a:solidFill>
              </a:rPr>
              <a:t>)it.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2. I _____ it ___(</a:t>
            </a:r>
            <a:r>
              <a:rPr lang="zh-CN" altLang="en-US" dirty="0">
                <a:solidFill>
                  <a:srgbClr val="000000"/>
                </a:solidFill>
              </a:rPr>
              <a:t>修理</a:t>
            </a:r>
            <a:r>
              <a:rPr lang="en-US" altLang="zh-CN" dirty="0">
                <a:solidFill>
                  <a:srgbClr val="000000"/>
                </a:solidFill>
              </a:rPr>
              <a:t>).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3. I _________(</a:t>
            </a:r>
            <a:r>
              <a:rPr lang="zh-CN" altLang="en-US" dirty="0">
                <a:solidFill>
                  <a:srgbClr val="000000"/>
                </a:solidFill>
              </a:rPr>
              <a:t>像</a:t>
            </a:r>
            <a:r>
              <a:rPr lang="en-US" altLang="zh-CN" dirty="0">
                <a:solidFill>
                  <a:srgbClr val="000000"/>
                </a:solidFill>
              </a:rPr>
              <a:t>)my mother.</a:t>
            </a:r>
            <a:r>
              <a:rPr lang="en-US" altLang="zh-CN" dirty="0"/>
              <a:t> </a:t>
            </a:r>
          </a:p>
        </p:txBody>
      </p:sp>
      <p:sp>
        <p:nvSpPr>
          <p:cNvPr id="377135" name="Text Box 303"/>
          <p:cNvSpPr txBox="1">
            <a:spLocks noChangeArrowheads="1"/>
          </p:cNvSpPr>
          <p:nvPr/>
        </p:nvSpPr>
        <p:spPr bwMode="auto">
          <a:xfrm>
            <a:off x="-146050" y="2111375"/>
            <a:ext cx="36449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repaired</a:t>
            </a:r>
          </a:p>
        </p:txBody>
      </p:sp>
      <p:sp>
        <p:nvSpPr>
          <p:cNvPr id="377136" name="Text Box 304"/>
          <p:cNvSpPr txBox="1">
            <a:spLocks noChangeArrowheads="1"/>
          </p:cNvSpPr>
          <p:nvPr/>
        </p:nvSpPr>
        <p:spPr bwMode="auto">
          <a:xfrm>
            <a:off x="261938" y="2759075"/>
            <a:ext cx="2295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fixed</a:t>
            </a:r>
          </a:p>
        </p:txBody>
      </p:sp>
      <p:sp>
        <p:nvSpPr>
          <p:cNvPr id="377137" name="Text Box 305"/>
          <p:cNvSpPr txBox="1">
            <a:spLocks noChangeArrowheads="1"/>
          </p:cNvSpPr>
          <p:nvPr/>
        </p:nvSpPr>
        <p:spPr bwMode="auto">
          <a:xfrm>
            <a:off x="1801813" y="2759075"/>
            <a:ext cx="14255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377138" name="Text Box 306"/>
          <p:cNvSpPr txBox="1">
            <a:spLocks noChangeArrowheads="1"/>
          </p:cNvSpPr>
          <p:nvPr/>
        </p:nvSpPr>
        <p:spPr bwMode="auto">
          <a:xfrm>
            <a:off x="-266700" y="3394075"/>
            <a:ext cx="40640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take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35" grpId="0" autoUpdateAnimBg="0"/>
      <p:bldP spid="377136" grpId="0" autoUpdateAnimBg="0"/>
      <p:bldP spid="377137" grpId="0" autoUpdateAnimBg="0"/>
      <p:bldP spid="3771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73" name="Text Box 17"/>
          <p:cNvSpPr txBox="1">
            <a:spLocks noChangeArrowheads="1"/>
          </p:cNvSpPr>
          <p:nvPr/>
        </p:nvSpPr>
        <p:spPr bwMode="auto">
          <a:xfrm>
            <a:off x="203200" y="725488"/>
            <a:ext cx="92757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4. I _________(</a:t>
            </a:r>
            <a:r>
              <a:rPr lang="zh-CN" altLang="en-US" dirty="0">
                <a:solidFill>
                  <a:srgbClr val="000000"/>
                </a:solidFill>
              </a:rPr>
              <a:t>捐赠</a:t>
            </a:r>
            <a:r>
              <a:rPr lang="en-US" altLang="zh-CN" dirty="0">
                <a:solidFill>
                  <a:srgbClr val="000000"/>
                </a:solidFill>
              </a:rPr>
              <a:t>)my bike to a children’s home.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5. Jim fixes up _______(</a:t>
            </a:r>
            <a:r>
              <a:rPr lang="zh-CN" altLang="en-US" dirty="0">
                <a:solidFill>
                  <a:srgbClr val="000000"/>
                </a:solidFill>
              </a:rPr>
              <a:t>坏的</a:t>
            </a:r>
            <a:r>
              <a:rPr lang="en-US" altLang="zh-CN" dirty="0">
                <a:solidFill>
                  <a:srgbClr val="000000"/>
                </a:solidFill>
              </a:rPr>
              <a:t>)bicycle parts, like ______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轮子</a:t>
            </a:r>
            <a:r>
              <a:rPr lang="en-US" altLang="zh-CN" dirty="0">
                <a:solidFill>
                  <a:srgbClr val="000000"/>
                </a:solidFill>
              </a:rPr>
              <a:t>).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6. Jimmy has _________(</a:t>
            </a:r>
            <a:r>
              <a:rPr lang="zh-CN" altLang="en-US" dirty="0">
                <a:solidFill>
                  <a:srgbClr val="000000"/>
                </a:solidFill>
              </a:rPr>
              <a:t>用光</a:t>
            </a:r>
            <a:r>
              <a:rPr lang="en-US" altLang="zh-CN" dirty="0">
                <a:solidFill>
                  <a:srgbClr val="000000"/>
                </a:solidFill>
              </a:rPr>
              <a:t>)money.</a:t>
            </a:r>
            <a:r>
              <a:rPr lang="en-US" altLang="zh-CN" dirty="0"/>
              <a:t> </a:t>
            </a:r>
          </a:p>
        </p:txBody>
      </p:sp>
      <p:sp>
        <p:nvSpPr>
          <p:cNvPr id="864274" name="Text Box 18"/>
          <p:cNvSpPr txBox="1">
            <a:spLocks noChangeArrowheads="1"/>
          </p:cNvSpPr>
          <p:nvPr/>
        </p:nvSpPr>
        <p:spPr bwMode="auto">
          <a:xfrm>
            <a:off x="66675" y="676275"/>
            <a:ext cx="3219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gave away</a:t>
            </a:r>
          </a:p>
        </p:txBody>
      </p:sp>
      <p:sp>
        <p:nvSpPr>
          <p:cNvPr id="864275" name="Text Box 19"/>
          <p:cNvSpPr txBox="1">
            <a:spLocks noChangeArrowheads="1"/>
          </p:cNvSpPr>
          <p:nvPr/>
        </p:nvSpPr>
        <p:spPr bwMode="auto">
          <a:xfrm>
            <a:off x="2033588" y="1311275"/>
            <a:ext cx="23336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broken</a:t>
            </a:r>
          </a:p>
        </p:txBody>
      </p:sp>
      <p:sp>
        <p:nvSpPr>
          <p:cNvPr id="864276" name="Text Box 20"/>
          <p:cNvSpPr txBox="1">
            <a:spLocks noChangeArrowheads="1"/>
          </p:cNvSpPr>
          <p:nvPr/>
        </p:nvSpPr>
        <p:spPr bwMode="auto">
          <a:xfrm>
            <a:off x="6959600" y="1311275"/>
            <a:ext cx="2184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wheels</a:t>
            </a:r>
          </a:p>
        </p:txBody>
      </p:sp>
      <p:sp>
        <p:nvSpPr>
          <p:cNvPr id="864277" name="Text Box 21"/>
          <p:cNvSpPr txBox="1">
            <a:spLocks noChangeArrowheads="1"/>
          </p:cNvSpPr>
          <p:nvPr/>
        </p:nvSpPr>
        <p:spPr bwMode="auto">
          <a:xfrm>
            <a:off x="1620838" y="2593975"/>
            <a:ext cx="31337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run out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74" grpId="0" autoUpdateAnimBg="0"/>
      <p:bldP spid="864275" grpId="0" autoUpdateAnimBg="0"/>
      <p:bldP spid="864276" grpId="0" autoUpdateAnimBg="0"/>
      <p:bldP spid="8642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88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3113" y="719138"/>
            <a:ext cx="5287962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791" name="Text Box 7"/>
          <p:cNvSpPr txBox="1">
            <a:spLocks noChangeArrowheads="1"/>
          </p:cNvSpPr>
          <p:nvPr/>
        </p:nvSpPr>
        <p:spPr bwMode="auto">
          <a:xfrm>
            <a:off x="180975" y="19446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   </a:t>
            </a:r>
            <a:r>
              <a:rPr lang="en-US" altLang="zh-CN" dirty="0">
                <a:solidFill>
                  <a:srgbClr val="000000"/>
                </a:solidFill>
              </a:rPr>
              <a:t>fix up </a:t>
            </a:r>
            <a:r>
              <a:rPr lang="zh-CN" altLang="en-US" dirty="0">
                <a:solidFill>
                  <a:srgbClr val="000000"/>
                </a:solidFill>
              </a:rPr>
              <a:t>修理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装饰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I </a:t>
            </a:r>
            <a:r>
              <a:rPr lang="en-US" altLang="zh-CN" dirty="0">
                <a:solidFill>
                  <a:srgbClr val="0000FF"/>
                </a:solidFill>
              </a:rPr>
              <a:t>fixed </a:t>
            </a:r>
            <a:r>
              <a:rPr lang="en-US" altLang="zh-CN" dirty="0">
                <a:solidFill>
                  <a:srgbClr val="000000"/>
                </a:solidFill>
              </a:rPr>
              <a:t>it </a:t>
            </a:r>
            <a:r>
              <a:rPr lang="en-US" altLang="zh-CN" dirty="0">
                <a:solidFill>
                  <a:srgbClr val="0000FF"/>
                </a:solidFill>
              </a:rPr>
              <a:t>up</a:t>
            </a:r>
            <a:r>
              <a:rPr lang="en-US" altLang="zh-CN" dirty="0">
                <a:solidFill>
                  <a:srgbClr val="000000"/>
                </a:solidFill>
              </a:rPr>
              <a:t>. </a:t>
            </a:r>
            <a:r>
              <a:rPr lang="zh-CN" altLang="en-US" dirty="0">
                <a:solidFill>
                  <a:srgbClr val="000000"/>
                </a:solidFill>
              </a:rPr>
              <a:t>我把它修理好了。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Could you please </a:t>
            </a:r>
            <a:r>
              <a:rPr lang="en-US" altLang="zh-CN" dirty="0">
                <a:solidFill>
                  <a:srgbClr val="0000FF"/>
                </a:solidFill>
              </a:rPr>
              <a:t>fix up</a:t>
            </a:r>
            <a:r>
              <a:rPr lang="en-US" altLang="zh-CN" dirty="0">
                <a:solidFill>
                  <a:srgbClr val="000000"/>
                </a:solidFill>
              </a:rPr>
              <a:t> my watch? It doesn’t work.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你可以修理一下我的手表吗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  <a:r>
              <a:rPr lang="zh-CN" altLang="en-US" dirty="0">
                <a:solidFill>
                  <a:srgbClr val="000000"/>
                </a:solidFill>
              </a:rPr>
              <a:t>它不走了。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en-US" dirty="0">
                <a:solidFill>
                  <a:srgbClr val="000000"/>
                </a:solidFill>
              </a:rPr>
              <a:t>　　</a:t>
            </a:r>
            <a:r>
              <a:rPr lang="en-US" altLang="zh-CN" dirty="0">
                <a:solidFill>
                  <a:srgbClr val="000000"/>
                </a:solidFill>
              </a:rPr>
              <a:t>fix up</a:t>
            </a:r>
            <a:r>
              <a:rPr lang="zh-CN" altLang="en-US" dirty="0">
                <a:solidFill>
                  <a:srgbClr val="000000"/>
                </a:solidFill>
              </a:rPr>
              <a:t>意为“修理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装饰”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是由“动词</a:t>
            </a:r>
            <a:r>
              <a:rPr lang="en-US" altLang="zh-CN" dirty="0">
                <a:solidFill>
                  <a:srgbClr val="000000"/>
                </a:solidFill>
              </a:rPr>
              <a:t>+</a:t>
            </a:r>
            <a:r>
              <a:rPr lang="zh-CN" altLang="en-US" dirty="0">
                <a:solidFill>
                  <a:srgbClr val="000000"/>
                </a:solidFill>
              </a:rPr>
              <a:t>副词”构成的短语动词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名词作宾语可放在短语中间或短语后面。代词作宾语时应置于</a:t>
            </a:r>
            <a:r>
              <a:rPr lang="en-US" altLang="zh-CN" dirty="0">
                <a:solidFill>
                  <a:srgbClr val="000000"/>
                </a:solidFill>
              </a:rPr>
              <a:t>fix</a:t>
            </a:r>
            <a:r>
              <a:rPr lang="zh-CN" altLang="en-US" dirty="0">
                <a:solidFill>
                  <a:srgbClr val="000000"/>
                </a:solidFill>
              </a:rPr>
              <a:t>与</a:t>
            </a:r>
            <a:r>
              <a:rPr lang="en-US" altLang="zh-CN" dirty="0">
                <a:solidFill>
                  <a:srgbClr val="000000"/>
                </a:solidFill>
              </a:rPr>
              <a:t>up</a:t>
            </a:r>
            <a:r>
              <a:rPr lang="zh-CN" altLang="en-US" dirty="0">
                <a:solidFill>
                  <a:srgbClr val="000000"/>
                </a:solidFill>
              </a:rPr>
              <a:t>之间。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86661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妙辨异同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zh-CN" altLang="en-US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fix, mend</a:t>
            </a:r>
            <a:r>
              <a:rPr lang="zh-CN" altLang="en-US">
                <a:solidFill>
                  <a:srgbClr val="000000"/>
                </a:solidFill>
              </a:rPr>
              <a:t>与</a:t>
            </a:r>
            <a:r>
              <a:rPr lang="en-US" altLang="zh-CN">
                <a:solidFill>
                  <a:srgbClr val="000000"/>
                </a:solidFill>
              </a:rPr>
              <a:t>repair</a:t>
            </a:r>
            <a:r>
              <a:rPr lang="zh-CN" altLang="en-US">
                <a:solidFill>
                  <a:srgbClr val="000000"/>
                </a:solidFill>
              </a:rPr>
              <a:t>的不同</a:t>
            </a:r>
          </a:p>
        </p:txBody>
      </p:sp>
      <p:graphicFrame>
        <p:nvGraphicFramePr>
          <p:cNvPr id="1069075" name="Group 19"/>
          <p:cNvGraphicFramePr>
            <a:graphicFrameLocks noGrp="1"/>
          </p:cNvGraphicFramePr>
          <p:nvPr/>
        </p:nvGraphicFramePr>
        <p:xfrm>
          <a:off x="544513" y="1903413"/>
          <a:ext cx="7786687" cy="2407920"/>
        </p:xfrm>
        <a:graphic>
          <a:graphicData uri="http://schemas.openxmlformats.org/drawingml/2006/table">
            <a:tbl>
              <a:tblPr/>
              <a:tblGrid>
                <a:gridCol w="153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fix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修理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安装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mend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修理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修补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一般指对衣服、鞋袜、钟表、自行车、电视机的修理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repair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指的是修理构造较为复杂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损伤较大的机器、汽车或建筑物等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9432925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即学活用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①The talented worker repaired the machine in a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minute. (</a:t>
            </a:r>
            <a:r>
              <a:rPr lang="zh-CN" altLang="en-US" dirty="0">
                <a:solidFill>
                  <a:srgbClr val="000000"/>
                </a:solidFill>
              </a:rPr>
              <a:t>改为同义句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The talented worker _____ ___ the machine in a minute.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②</a:t>
            </a:r>
            <a:r>
              <a:rPr lang="zh-CN" altLang="en-US" dirty="0">
                <a:solidFill>
                  <a:srgbClr val="000000"/>
                </a:solidFill>
              </a:rPr>
              <a:t>我们的汽车坏了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因此不得不把它修好。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Our car was broken, so we had to ___ __ ___.</a:t>
            </a:r>
            <a:r>
              <a:rPr lang="en-US" altLang="zh-CN" dirty="0"/>
              <a:t> </a:t>
            </a:r>
          </a:p>
        </p:txBody>
      </p:sp>
      <p:sp>
        <p:nvSpPr>
          <p:cNvPr id="1070083" name="Text Box 3"/>
          <p:cNvSpPr txBox="1">
            <a:spLocks noChangeArrowheads="1"/>
          </p:cNvSpPr>
          <p:nvPr/>
        </p:nvSpPr>
        <p:spPr bwMode="auto">
          <a:xfrm>
            <a:off x="2886075" y="2593975"/>
            <a:ext cx="2076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fixed</a:t>
            </a:r>
          </a:p>
        </p:txBody>
      </p:sp>
      <p:sp>
        <p:nvSpPr>
          <p:cNvPr id="1070084" name="Text Box 4"/>
          <p:cNvSpPr txBox="1">
            <a:spLocks noChangeArrowheads="1"/>
          </p:cNvSpPr>
          <p:nvPr/>
        </p:nvSpPr>
        <p:spPr bwMode="auto">
          <a:xfrm>
            <a:off x="4079875" y="2593975"/>
            <a:ext cx="1289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1070085" name="Text Box 5"/>
          <p:cNvSpPr txBox="1">
            <a:spLocks noChangeArrowheads="1"/>
          </p:cNvSpPr>
          <p:nvPr/>
        </p:nvSpPr>
        <p:spPr bwMode="auto">
          <a:xfrm>
            <a:off x="5110163" y="3876675"/>
            <a:ext cx="12858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fix</a:t>
            </a:r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5840413" y="3876675"/>
            <a:ext cx="892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1070087" name="Text Box 7"/>
          <p:cNvSpPr txBox="1">
            <a:spLocks noChangeArrowheads="1"/>
          </p:cNvSpPr>
          <p:nvPr/>
        </p:nvSpPr>
        <p:spPr bwMode="auto">
          <a:xfrm>
            <a:off x="6175375" y="3876675"/>
            <a:ext cx="1289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7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7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7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autoUpdateAnimBg="0"/>
      <p:bldP spid="1070084" grpId="0" autoUpdateAnimBg="0"/>
      <p:bldP spid="1070085" grpId="0" autoUpdateAnimBg="0"/>
      <p:bldP spid="1070086" grpId="0" autoUpdateAnimBg="0"/>
      <p:bldP spid="10700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Text Box 2"/>
          <p:cNvSpPr txBox="1">
            <a:spLocks noChangeArrowheads="1"/>
          </p:cNvSpPr>
          <p:nvPr/>
        </p:nvSpPr>
        <p:spPr bwMode="auto">
          <a:xfrm>
            <a:off x="180975" y="7508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拓展训练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My computer is broken, but I can’t______.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repair up it</a:t>
            </a:r>
            <a:r>
              <a:rPr lang="zh-CN" altLang="en-US">
                <a:solidFill>
                  <a:srgbClr val="000000"/>
                </a:solidFill>
              </a:rPr>
              <a:t>　		</a:t>
            </a:r>
            <a:r>
              <a:rPr lang="en-US" altLang="zh-CN">
                <a:solidFill>
                  <a:srgbClr val="000000"/>
                </a:solidFill>
              </a:rPr>
              <a:t>B. fix up it</a:t>
            </a:r>
            <a:r>
              <a:rPr lang="zh-CN" altLang="en-US">
                <a:solidFill>
                  <a:srgbClr val="000000"/>
                </a:solidFill>
              </a:rPr>
              <a:t>　</a:t>
            </a:r>
          </a:p>
          <a:p>
            <a:r>
              <a:rPr lang="en-US" altLang="zh-CN">
                <a:solidFill>
                  <a:srgbClr val="000000"/>
                </a:solidFill>
              </a:rPr>
              <a:t>C. repair it up</a:t>
            </a:r>
            <a:r>
              <a:rPr lang="zh-CN" altLang="en-US">
                <a:solidFill>
                  <a:srgbClr val="000000"/>
                </a:solidFill>
              </a:rPr>
              <a:t>　		</a:t>
            </a:r>
            <a:r>
              <a:rPr lang="en-US" altLang="zh-CN">
                <a:solidFill>
                  <a:srgbClr val="000000"/>
                </a:solidFill>
              </a:rPr>
              <a:t>D. fix it up</a:t>
            </a:r>
            <a:endParaRPr lang="en-US" altLang="zh-CN">
              <a:solidFill>
                <a:srgbClr val="FF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Text Box 2"/>
          <p:cNvSpPr txBox="1">
            <a:spLocks noChangeArrowheads="1"/>
          </p:cNvSpPr>
          <p:nvPr/>
        </p:nvSpPr>
        <p:spPr bwMode="auto">
          <a:xfrm>
            <a:off x="180975" y="7508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。考查短语动词的用法。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repair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意为“修理”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后面可以直接跟宾语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不用和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up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搭配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;fix up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为短语动词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意为“修理”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代词作宾语时必须放在中间。句意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我的电脑坏了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但是我不会修理它。故选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WW.2PPT.COM&#10;">
  <a:themeElements>
    <a:clrScheme name="9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9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</Words>
  <Application>Microsoft Office PowerPoint</Application>
  <PresentationFormat>自定义</PresentationFormat>
  <Paragraphs>71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F87377FB092B4E33AB66A33E4186CE1B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