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78" r:id="rId9"/>
    <p:sldId id="259" r:id="rId10"/>
    <p:sldId id="260" r:id="rId11"/>
    <p:sldId id="261" r:id="rId12"/>
    <p:sldId id="279" r:id="rId13"/>
    <p:sldId id="262" r:id="rId14"/>
    <p:sldId id="263" r:id="rId15"/>
    <p:sldId id="272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5"/>
    <p:restoredTop sz="90929"/>
  </p:normalViewPr>
  <p:slideViewPr>
    <p:cSldViewPr showGuides="1">
      <p:cViewPr varScale="1">
        <p:scale>
          <a:sx n="105" d="100"/>
          <a:sy n="105" d="100"/>
        </p:scale>
        <p:origin x="-96" y="-138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19250" y="765175"/>
            <a:ext cx="5845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1119791" y="2132856"/>
            <a:ext cx="6551612" cy="20891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三位数的加法</a:t>
            </a:r>
          </a:p>
        </p:txBody>
      </p:sp>
      <p:sp>
        <p:nvSpPr>
          <p:cNvPr id="8" name="矩形 7"/>
          <p:cNvSpPr/>
          <p:nvPr/>
        </p:nvSpPr>
        <p:spPr>
          <a:xfrm>
            <a:off x="2901049" y="59489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323850" y="406400"/>
          <a:ext cx="51133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3162300" imgH="342900" progId="Paint.Picture">
                  <p:embed/>
                </p:oleObj>
              </mc:Choice>
              <mc:Fallback>
                <p:oleObj r:id="rId3" imgW="3162300" imgH="3429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406400"/>
                        <a:ext cx="5113338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AutoShape 3"/>
          <p:cNvSpPr/>
          <p:nvPr/>
        </p:nvSpPr>
        <p:spPr>
          <a:xfrm>
            <a:off x="323850" y="1270000"/>
            <a:ext cx="8712200" cy="51847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331913" y="2205038"/>
            <a:ext cx="7056437" cy="3382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相同数位对齐，个位满十向十位进一，算十位时要加上个位进上来的1。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250825" y="117475"/>
          <a:ext cx="3600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2009775" imgH="523875" progId="Paint.Picture">
                  <p:embed/>
                </p:oleObj>
              </mc:Choice>
              <mc:Fallback>
                <p:oleObj r:id="rId3" imgW="2009775" imgH="5238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17475"/>
                        <a:ext cx="3600450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/>
          <p:nvPr/>
        </p:nvGraphicFramePr>
        <p:xfrm>
          <a:off x="252413" y="1270000"/>
          <a:ext cx="23034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5" imgW="1104900" imgH="276225" progId="Paint.Picture">
                  <p:embed/>
                </p:oleObj>
              </mc:Choice>
              <mc:Fallback>
                <p:oleObj r:id="rId5" imgW="1104900" imgH="27622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3" y="1270000"/>
                        <a:ext cx="2303462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/>
          <p:nvPr/>
        </p:nvGraphicFramePr>
        <p:xfrm>
          <a:off x="180975" y="2205038"/>
          <a:ext cx="87122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7" imgW="3190875" imgH="1200150" progId="Paint.Picture">
                  <p:embed/>
                </p:oleObj>
              </mc:Choice>
              <mc:Fallback>
                <p:oleObj r:id="rId7" imgW="3190875" imgH="120015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975" y="2205038"/>
                        <a:ext cx="8712200" cy="432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/>
          <p:nvPr/>
        </p:nvGraphicFramePr>
        <p:xfrm>
          <a:off x="250825" y="117475"/>
          <a:ext cx="3600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3" imgW="2009775" imgH="523875" progId="Paint.Picture">
                  <p:embed/>
                </p:oleObj>
              </mc:Choice>
              <mc:Fallback>
                <p:oleObj r:id="rId3" imgW="2009775" imgH="52387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17475"/>
                        <a:ext cx="3600450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/>
          <p:nvPr/>
        </p:nvGraphicFramePr>
        <p:xfrm>
          <a:off x="252413" y="1270000"/>
          <a:ext cx="23034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5" imgW="1104900" imgH="276225" progId="Paint.Picture">
                  <p:embed/>
                </p:oleObj>
              </mc:Choice>
              <mc:Fallback>
                <p:oleObj r:id="rId5" imgW="1104900" imgH="27622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3" y="1270000"/>
                        <a:ext cx="2303462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/>
          <p:nvPr/>
        </p:nvGraphicFramePr>
        <p:xfrm>
          <a:off x="107950" y="2060575"/>
          <a:ext cx="8929688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7" imgW="3219450" imgH="1257300" progId="Paint.Picture">
                  <p:embed/>
                </p:oleObj>
              </mc:Choice>
              <mc:Fallback>
                <p:oleObj r:id="rId7" imgW="3219450" imgH="12573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50" y="2060575"/>
                        <a:ext cx="8929688" cy="432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/>
          <p:nvPr/>
        </p:nvGraphicFramePr>
        <p:xfrm>
          <a:off x="179388" y="1341438"/>
          <a:ext cx="8640762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3" imgW="3495675" imgH="1447800" progId="Paint.Picture">
                  <p:embed/>
                </p:oleObj>
              </mc:Choice>
              <mc:Fallback>
                <p:oleObj r:id="rId3" imgW="3495675" imgH="14478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341438"/>
                        <a:ext cx="8640762" cy="5040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/>
          <p:nvPr/>
        </p:nvGraphicFramePr>
        <p:xfrm>
          <a:off x="250825" y="117475"/>
          <a:ext cx="3600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5" imgW="2009775" imgH="523875" progId="Paint.Picture">
                  <p:embed/>
                </p:oleObj>
              </mc:Choice>
              <mc:Fallback>
                <p:oleObj r:id="rId5" imgW="2009775" imgH="52387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117475"/>
                        <a:ext cx="3600450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/>
          <p:nvPr/>
        </p:nvGraphicFramePr>
        <p:xfrm>
          <a:off x="107950" y="549275"/>
          <a:ext cx="871378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3" imgW="3124200" imgH="876300" progId="Paint.Picture">
                  <p:embed/>
                </p:oleObj>
              </mc:Choice>
              <mc:Fallback>
                <p:oleObj r:id="rId3" imgW="3124200" imgH="87630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549275"/>
                        <a:ext cx="8713788" cy="331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/>
          <p:nvPr/>
        </p:nvSpPr>
        <p:spPr>
          <a:xfrm>
            <a:off x="107950" y="549275"/>
            <a:ext cx="8712200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让学生掌握三位数加三位数的不进位和不连续进位加法的计算方法。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联系生活情景进行估算，培养学生的估算意识。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培养学生根据具体情况选择适当的方法解决实际问题的意识，体验计算方法和解决问题策略的多样化。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180975" y="260350"/>
          <a:ext cx="87122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3" imgW="3609975" imgH="1323975" progId="Paint.Picture">
                  <p:embed/>
                </p:oleObj>
              </mc:Choice>
              <mc:Fallback>
                <p:oleObj r:id="rId3" imgW="3609975" imgH="1323975" progId="Paint.Picture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60350"/>
                        <a:ext cx="8712200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Oval 3"/>
          <p:cNvSpPr/>
          <p:nvPr/>
        </p:nvSpPr>
        <p:spPr>
          <a:xfrm>
            <a:off x="2195513" y="47974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4100" name="Oval 4"/>
          <p:cNvSpPr/>
          <p:nvPr/>
        </p:nvSpPr>
        <p:spPr>
          <a:xfrm>
            <a:off x="3563938" y="47974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4101" name="Text Box 5"/>
          <p:cNvSpPr txBox="1"/>
          <p:nvPr/>
        </p:nvSpPr>
        <p:spPr>
          <a:xfrm>
            <a:off x="4356100" y="4076700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4102" name="Text Box 6"/>
          <p:cNvSpPr txBox="1"/>
          <p:nvPr/>
        </p:nvSpPr>
        <p:spPr>
          <a:xfrm>
            <a:off x="4932363" y="40767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  <a:r>
              <a:rPr lang="zh-CN" altLang="en-US" sz="3200" b="1" dirty="0">
                <a:latin typeface="Arial" panose="020B0604020202020204" pitchFamily="34" charset="0"/>
              </a:rPr>
              <a:t>（支）</a:t>
            </a:r>
          </a:p>
        </p:txBody>
      </p:sp>
      <p:sp>
        <p:nvSpPr>
          <p:cNvPr id="4103" name="Text Box 7"/>
          <p:cNvSpPr txBox="1"/>
          <p:nvPr/>
        </p:nvSpPr>
        <p:spPr>
          <a:xfrm>
            <a:off x="2266950" y="4076700"/>
            <a:ext cx="20002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220 + 260</a:t>
            </a:r>
          </a:p>
        </p:txBody>
      </p:sp>
      <p:sp>
        <p:nvSpPr>
          <p:cNvPr id="4104" name="Text Box 8"/>
          <p:cNvSpPr txBox="1"/>
          <p:nvPr/>
        </p:nvSpPr>
        <p:spPr>
          <a:xfrm>
            <a:off x="1547813" y="6021388"/>
            <a:ext cx="57356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答：两种笔大约一共有500支。</a:t>
            </a:r>
          </a:p>
        </p:txBody>
      </p:sp>
      <p:sp>
        <p:nvSpPr>
          <p:cNvPr id="4105" name="Rectangle 9"/>
          <p:cNvSpPr/>
          <p:nvPr/>
        </p:nvSpPr>
        <p:spPr>
          <a:xfrm>
            <a:off x="2484438" y="549275"/>
            <a:ext cx="935037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大约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  <p:bldP spid="4100" grpId="0" bldLvl="0" animBg="1"/>
      <p:bldP spid="4101" grpId="0" bldLvl="0"/>
      <p:bldP spid="4102" grpId="0" bldLvl="0"/>
      <p:bldP spid="4103" grpId="0" bldLvl="0"/>
      <p:bldP spid="4104" grpId="0" bldLvl="0"/>
      <p:bldP spid="410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180975" y="260350"/>
          <a:ext cx="87122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3609975" imgH="1323975" progId="Paint.Picture">
                  <p:embed/>
                </p:oleObj>
              </mc:Choice>
              <mc:Fallback>
                <p:oleObj r:id="rId3" imgW="3609975" imgH="1323975" progId="Paint.Pictur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60350"/>
                        <a:ext cx="8712200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/>
          <p:nvPr/>
        </p:nvSpPr>
        <p:spPr>
          <a:xfrm>
            <a:off x="4932363" y="378936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2411413" y="3860800"/>
            <a:ext cx="4525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220 + 260＝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（支）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1908175" y="6165850"/>
            <a:ext cx="4922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答：两种笔一共有480支。</a:t>
            </a:r>
          </a:p>
        </p:txBody>
      </p:sp>
      <p:sp>
        <p:nvSpPr>
          <p:cNvPr id="5126" name="Text Box 6"/>
          <p:cNvSpPr txBox="1"/>
          <p:nvPr/>
        </p:nvSpPr>
        <p:spPr>
          <a:xfrm>
            <a:off x="1763713" y="4652963"/>
            <a:ext cx="50800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200+200=400，20+60=80，</a:t>
            </a:r>
          </a:p>
          <a:p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400+80=480。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4" grpId="0" bldLvl="0"/>
      <p:bldP spid="5125" grpId="0" bldLvl="0"/>
      <p:bldP spid="512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180975" y="260350"/>
          <a:ext cx="87122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3609975" imgH="1323975" progId="Paint.Picture">
                  <p:embed/>
                </p:oleObj>
              </mc:Choice>
              <mc:Fallback>
                <p:oleObj r:id="rId3" imgW="3609975" imgH="13239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60350"/>
                        <a:ext cx="8712200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/>
          <p:nvPr/>
        </p:nvSpPr>
        <p:spPr>
          <a:xfrm>
            <a:off x="4932363" y="378936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2411413" y="3860800"/>
            <a:ext cx="4525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220 + 260＝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（支）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1908175" y="6165850"/>
            <a:ext cx="4922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答：两种笔一共有480支。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2124075" y="4870450"/>
            <a:ext cx="50800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200+260=460，460+20=480。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49" grpId="0" bldLvl="0"/>
      <p:bldP spid="615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180975" y="260350"/>
          <a:ext cx="87122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3609975" imgH="1323975" progId="Paint.Picture">
                  <p:embed/>
                </p:oleObj>
              </mc:Choice>
              <mc:Fallback>
                <p:oleObj r:id="rId3" imgW="3609975" imgH="1323975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60350"/>
                        <a:ext cx="8712200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/>
          <p:nvPr/>
        </p:nvSpPr>
        <p:spPr>
          <a:xfrm>
            <a:off x="4932363" y="378936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2411413" y="3860800"/>
            <a:ext cx="4525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220 + 260＝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（支）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1908175" y="6165850"/>
            <a:ext cx="4922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答：两种笔一共有480支。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1763713" y="5013325"/>
            <a:ext cx="597693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220+200=420，420+60=480。</a:t>
            </a:r>
            <a:endParaRPr lang="zh-CN" altLang="en-US" sz="36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7172" grpId="0" bldLvl="0"/>
      <p:bldP spid="7173" grpId="0" bldLvl="0"/>
      <p:bldP spid="717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180975" y="260350"/>
          <a:ext cx="87122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3609975" imgH="1323975" progId="Paint.Picture">
                  <p:embed/>
                </p:oleObj>
              </mc:Choice>
              <mc:Fallback>
                <p:oleObj r:id="rId3" imgW="3609975" imgH="132397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60350"/>
                        <a:ext cx="8712200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/>
          <p:nvPr/>
        </p:nvSpPr>
        <p:spPr>
          <a:xfrm>
            <a:off x="4932363" y="378936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2411413" y="3860800"/>
            <a:ext cx="4525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220 + 260＝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（支）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1908175" y="6165850"/>
            <a:ext cx="4922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答：两种笔一共有480支。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2916238" y="4581525"/>
            <a:ext cx="12176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220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2555875" y="5086350"/>
            <a:ext cx="121761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+ 260</a:t>
            </a:r>
          </a:p>
        </p:txBody>
      </p:sp>
      <p:graphicFrame>
        <p:nvGraphicFramePr>
          <p:cNvPr id="8200" name="Object 8"/>
          <p:cNvGraphicFramePr/>
          <p:nvPr/>
        </p:nvGraphicFramePr>
        <p:xfrm>
          <a:off x="6300788" y="4510088"/>
          <a:ext cx="23844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1304925" imgH="685800" progId="Paint.Picture">
                  <p:embed/>
                </p:oleObj>
              </mc:Choice>
              <mc:Fallback>
                <p:oleObj r:id="rId5" imgW="1304925" imgH="685800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0788" y="4510088"/>
                        <a:ext cx="2384425" cy="154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9"/>
          <p:cNvSpPr/>
          <p:nvPr/>
        </p:nvSpPr>
        <p:spPr>
          <a:xfrm>
            <a:off x="2411413" y="5661025"/>
            <a:ext cx="1439862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Text Box 10"/>
          <p:cNvSpPr txBox="1"/>
          <p:nvPr/>
        </p:nvSpPr>
        <p:spPr>
          <a:xfrm>
            <a:off x="2916238" y="5661025"/>
            <a:ext cx="41036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 bldLvl="0"/>
      <p:bldP spid="8197" grpId="0" bldLvl="0"/>
      <p:bldP spid="8198" grpId="0" bldLvl="0"/>
      <p:bldP spid="8199" grpId="0" bldLvl="0"/>
      <p:bldP spid="820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107950" y="117475"/>
          <a:ext cx="4248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2647950" imgH="457200" progId="Paint.Picture">
                  <p:embed/>
                </p:oleObj>
              </mc:Choice>
              <mc:Fallback>
                <p:oleObj r:id="rId3" imgW="2647950" imgH="457200" progId="Paint.Picture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7475"/>
                        <a:ext cx="4248150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4932363" y="44450"/>
          <a:ext cx="384333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1323975" imgH="1066800" progId="Paint.Picture">
                  <p:embed/>
                </p:oleObj>
              </mc:Choice>
              <mc:Fallback>
                <p:oleObj r:id="rId5" imgW="1323975" imgH="1066800" progId="Paint.Picture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363" y="44450"/>
                        <a:ext cx="3843337" cy="244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Oval 4"/>
          <p:cNvSpPr/>
          <p:nvPr/>
        </p:nvSpPr>
        <p:spPr>
          <a:xfrm>
            <a:off x="2268538" y="41497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9221" name="Oval 5"/>
          <p:cNvSpPr/>
          <p:nvPr/>
        </p:nvSpPr>
        <p:spPr>
          <a:xfrm>
            <a:off x="3636963" y="41497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4429125" y="3429000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9223" name="Text Box 7"/>
          <p:cNvSpPr txBox="1"/>
          <p:nvPr/>
        </p:nvSpPr>
        <p:spPr>
          <a:xfrm>
            <a:off x="5003800" y="3429000"/>
            <a:ext cx="22336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800</a:t>
            </a:r>
            <a:r>
              <a:rPr lang="zh-CN" altLang="en-US" sz="3200" b="1" dirty="0">
                <a:latin typeface="Arial" panose="020B0604020202020204" pitchFamily="34" charset="0"/>
              </a:rPr>
              <a:t>（人）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2339975" y="3429000"/>
            <a:ext cx="19986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433 + 418</a:t>
            </a:r>
          </a:p>
        </p:txBody>
      </p:sp>
      <p:sp>
        <p:nvSpPr>
          <p:cNvPr id="9225" name="Text Box 9"/>
          <p:cNvSpPr txBox="1"/>
          <p:nvPr/>
        </p:nvSpPr>
        <p:spPr>
          <a:xfrm>
            <a:off x="1620838" y="5373688"/>
            <a:ext cx="57356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答：丰收小学大约共有800人。</a:t>
            </a:r>
          </a:p>
        </p:txBody>
      </p:sp>
      <p:sp>
        <p:nvSpPr>
          <p:cNvPr id="9226" name="Rectangle 10"/>
          <p:cNvSpPr/>
          <p:nvPr/>
        </p:nvSpPr>
        <p:spPr>
          <a:xfrm>
            <a:off x="323850" y="2565400"/>
            <a:ext cx="4319588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先估算大约有多少人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/>
      <p:bldP spid="9221" grpId="0" bldLvl="0" animBg="1"/>
      <p:bldP spid="9222" grpId="0" bldLvl="0"/>
      <p:bldP spid="9223" grpId="0" bldLvl="0"/>
      <p:bldP spid="9224" grpId="0" bldLvl="0"/>
      <p:bldP spid="9225" grpId="0" bldLvl="0"/>
      <p:bldP spid="92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107950" y="117475"/>
          <a:ext cx="4248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647950" imgH="457200" progId="Paint.Picture">
                  <p:embed/>
                </p:oleObj>
              </mc:Choice>
              <mc:Fallback>
                <p:oleObj r:id="rId3" imgW="2647950" imgH="4572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7475"/>
                        <a:ext cx="4248150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/>
          <p:nvPr/>
        </p:nvGraphicFramePr>
        <p:xfrm>
          <a:off x="4932363" y="44450"/>
          <a:ext cx="384333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1323975" imgH="1066800" progId="Paint.Picture">
                  <p:embed/>
                </p:oleObj>
              </mc:Choice>
              <mc:Fallback>
                <p:oleObj r:id="rId5" imgW="1323975" imgH="10668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363" y="44450"/>
                        <a:ext cx="3843337" cy="244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/>
          <p:nvPr/>
        </p:nvSpPr>
        <p:spPr>
          <a:xfrm>
            <a:off x="2051050" y="2852738"/>
            <a:ext cx="45275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433 + 418＝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（人）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1547813" y="5157788"/>
            <a:ext cx="4922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答：两种笔一共有851人。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2555875" y="3573463"/>
            <a:ext cx="12176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433</a:t>
            </a:r>
          </a:p>
        </p:txBody>
      </p:sp>
      <p:sp>
        <p:nvSpPr>
          <p:cNvPr id="10247" name="Text Box 7"/>
          <p:cNvSpPr txBox="1"/>
          <p:nvPr/>
        </p:nvSpPr>
        <p:spPr>
          <a:xfrm>
            <a:off x="2195513" y="4076700"/>
            <a:ext cx="12176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+ 418</a:t>
            </a:r>
          </a:p>
        </p:txBody>
      </p:sp>
      <p:sp>
        <p:nvSpPr>
          <p:cNvPr id="10248" name="Line 8"/>
          <p:cNvSpPr/>
          <p:nvPr/>
        </p:nvSpPr>
        <p:spPr>
          <a:xfrm>
            <a:off x="2051050" y="4652963"/>
            <a:ext cx="144145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Text Box 9"/>
          <p:cNvSpPr txBox="1"/>
          <p:nvPr/>
        </p:nvSpPr>
        <p:spPr>
          <a:xfrm>
            <a:off x="2555875" y="4652963"/>
            <a:ext cx="41052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851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4435475" y="2870200"/>
            <a:ext cx="4105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851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/>
      <p:bldP spid="10245" grpId="0" bldLvl="0"/>
      <p:bldP spid="10246" grpId="0" bldLvl="0"/>
      <p:bldP spid="10247" grpId="0" bldLvl="0"/>
      <p:bldP spid="10249" grpId="0" bldLvl="0"/>
      <p:bldP spid="1025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107950" y="477838"/>
          <a:ext cx="85693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2266950" imgH="1047750" progId="Paint.Picture">
                  <p:embed/>
                </p:oleObj>
              </mc:Choice>
              <mc:Fallback>
                <p:oleObj r:id="rId3" imgW="2266950" imgH="10477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77838"/>
                        <a:ext cx="8569325" cy="424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/>
          <p:nvPr/>
        </p:nvSpPr>
        <p:spPr>
          <a:xfrm>
            <a:off x="2484438" y="4510088"/>
            <a:ext cx="1295400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711</a:t>
            </a:r>
          </a:p>
        </p:txBody>
      </p:sp>
      <p:sp>
        <p:nvSpPr>
          <p:cNvPr id="11268" name="Text Box 4"/>
          <p:cNvSpPr txBox="1"/>
          <p:nvPr/>
        </p:nvSpPr>
        <p:spPr>
          <a:xfrm>
            <a:off x="7164388" y="4437063"/>
            <a:ext cx="12969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782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全屏显示(4:3)</PresentationFormat>
  <Paragraphs>50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2011-12-06T02:54:22Z</dcterms:created>
  <dcterms:modified xsi:type="dcterms:W3CDTF">2023-01-16T16:27:21Z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BB058E79E4D14E19870BA16CB3D8009C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