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8" r:id="rId2"/>
    <p:sldId id="256" r:id="rId3"/>
    <p:sldId id="477" r:id="rId4"/>
    <p:sldId id="478" r:id="rId5"/>
    <p:sldId id="487" r:id="rId6"/>
    <p:sldId id="488" r:id="rId7"/>
    <p:sldId id="490" r:id="rId8"/>
    <p:sldId id="491" r:id="rId9"/>
    <p:sldId id="479" r:id="rId10"/>
    <p:sldId id="492" r:id="rId11"/>
    <p:sldId id="489" r:id="rId12"/>
    <p:sldId id="481" r:id="rId13"/>
    <p:sldId id="494" r:id="rId14"/>
    <p:sldId id="480" r:id="rId15"/>
    <p:sldId id="493" r:id="rId16"/>
    <p:sldId id="259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BBEA4AF8-A007-4755-A27D-9D0C778DF626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5B0D7E31-99D2-4F40-949D-25E3EBB1BA95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A7588CC-84BF-48E8-A8D9-DD421A0C343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6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3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/>
          <p:cNvSpPr/>
          <p:nvPr/>
        </p:nvSpPr>
        <p:spPr>
          <a:xfrm rot="5400000">
            <a:off x="7727517" y="-204286"/>
            <a:ext cx="4260198" cy="4668769"/>
          </a:xfrm>
          <a:custGeom>
            <a:avLst/>
            <a:gdLst>
              <a:gd name="connsiteX0" fmla="*/ 0 w 5592338"/>
              <a:gd name="connsiteY0" fmla="*/ 0 h 6128667"/>
              <a:gd name="connsiteX1" fmla="*/ 5254012 w 5592338"/>
              <a:gd name="connsiteY1" fmla="*/ 0 h 6128667"/>
              <a:gd name="connsiteX2" fmla="*/ 5294975 w 5592338"/>
              <a:gd name="connsiteY2" fmla="*/ 101004 h 6128667"/>
              <a:gd name="connsiteX3" fmla="*/ 5452656 w 5592338"/>
              <a:gd name="connsiteY3" fmla="*/ 428886 h 6128667"/>
              <a:gd name="connsiteX4" fmla="*/ 5367294 w 5592338"/>
              <a:gd name="connsiteY4" fmla="*/ 1988867 h 6128667"/>
              <a:gd name="connsiteX5" fmla="*/ 4001511 w 5592338"/>
              <a:gd name="connsiteY5" fmla="*/ 3019350 h 6128667"/>
              <a:gd name="connsiteX6" fmla="*/ 2820678 w 5592338"/>
              <a:gd name="connsiteY6" fmla="*/ 3357415 h 6128667"/>
              <a:gd name="connsiteX7" fmla="*/ 2322736 w 5592338"/>
              <a:gd name="connsiteY7" fmla="*/ 4155733 h 6128667"/>
              <a:gd name="connsiteX8" fmla="*/ 2422325 w 5592338"/>
              <a:gd name="connsiteY8" fmla="*/ 5002930 h 6128667"/>
              <a:gd name="connsiteX9" fmla="*/ 1666446 w 5592338"/>
              <a:gd name="connsiteY9" fmla="*/ 6116110 h 6128667"/>
              <a:gd name="connsiteX10" fmla="*/ 871666 w 5592338"/>
              <a:gd name="connsiteY10" fmla="*/ 5925668 h 6128667"/>
              <a:gd name="connsiteX11" fmla="*/ 70525 w 5592338"/>
              <a:gd name="connsiteY11" fmla="*/ 5731741 h 6128667"/>
              <a:gd name="connsiteX12" fmla="*/ 0 w 5592338"/>
              <a:gd name="connsiteY12" fmla="*/ 5757570 h 6128667"/>
              <a:gd name="connsiteX0-1" fmla="*/ 0 w 5592338"/>
              <a:gd name="connsiteY0-2" fmla="*/ 0 h 6128667"/>
              <a:gd name="connsiteX1-3" fmla="*/ 5254012 w 5592338"/>
              <a:gd name="connsiteY1-4" fmla="*/ 0 h 6128667"/>
              <a:gd name="connsiteX2-5" fmla="*/ 5294975 w 5592338"/>
              <a:gd name="connsiteY2-6" fmla="*/ 101004 h 6128667"/>
              <a:gd name="connsiteX3-7" fmla="*/ 5452656 w 5592338"/>
              <a:gd name="connsiteY3-8" fmla="*/ 428886 h 6128667"/>
              <a:gd name="connsiteX4-9" fmla="*/ 5367294 w 5592338"/>
              <a:gd name="connsiteY4-10" fmla="*/ 1988867 h 6128667"/>
              <a:gd name="connsiteX5-11" fmla="*/ 3526948 w 5592338"/>
              <a:gd name="connsiteY5-12" fmla="*/ 2324869 h 6128667"/>
              <a:gd name="connsiteX6-13" fmla="*/ 2820678 w 5592338"/>
              <a:gd name="connsiteY6-14" fmla="*/ 3357415 h 6128667"/>
              <a:gd name="connsiteX7-15" fmla="*/ 2322736 w 5592338"/>
              <a:gd name="connsiteY7-16" fmla="*/ 4155733 h 6128667"/>
              <a:gd name="connsiteX8-17" fmla="*/ 2422325 w 5592338"/>
              <a:gd name="connsiteY8-18" fmla="*/ 5002930 h 6128667"/>
              <a:gd name="connsiteX9-19" fmla="*/ 1666446 w 5592338"/>
              <a:gd name="connsiteY9-20" fmla="*/ 6116110 h 6128667"/>
              <a:gd name="connsiteX10-21" fmla="*/ 871666 w 5592338"/>
              <a:gd name="connsiteY10-22" fmla="*/ 5925668 h 6128667"/>
              <a:gd name="connsiteX11-23" fmla="*/ 70525 w 5592338"/>
              <a:gd name="connsiteY11-24" fmla="*/ 5731741 h 6128667"/>
              <a:gd name="connsiteX12-25" fmla="*/ 0 w 5592338"/>
              <a:gd name="connsiteY12-26" fmla="*/ 5757570 h 6128667"/>
              <a:gd name="connsiteX13" fmla="*/ 0 w 5592338"/>
              <a:gd name="connsiteY13" fmla="*/ 0 h 612866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" y="connsiteY13"/>
              </a:cxn>
            </a:cxnLst>
            <a:rect l="l" t="t" r="r" b="b"/>
            <a:pathLst>
              <a:path w="5592338" h="6128667">
                <a:moveTo>
                  <a:pt x="0" y="0"/>
                </a:moveTo>
                <a:lnTo>
                  <a:pt x="5254012" y="0"/>
                </a:lnTo>
                <a:lnTo>
                  <a:pt x="5294975" y="101004"/>
                </a:lnTo>
                <a:cubicBezTo>
                  <a:pt x="5345954" y="210977"/>
                  <a:pt x="5405233" y="318913"/>
                  <a:pt x="5452656" y="428886"/>
                </a:cubicBezTo>
                <a:cubicBezTo>
                  <a:pt x="5666060" y="929872"/>
                  <a:pt x="5632864" y="1508247"/>
                  <a:pt x="5367294" y="1988867"/>
                </a:cubicBezTo>
                <a:cubicBezTo>
                  <a:pt x="5096983" y="2469488"/>
                  <a:pt x="4119736" y="2153801"/>
                  <a:pt x="3526948" y="2324869"/>
                </a:cubicBezTo>
                <a:cubicBezTo>
                  <a:pt x="3133337" y="2434842"/>
                  <a:pt x="3166866" y="3157835"/>
                  <a:pt x="2820678" y="3357415"/>
                </a:cubicBezTo>
                <a:cubicBezTo>
                  <a:pt x="2521914" y="3536628"/>
                  <a:pt x="2327479" y="3842108"/>
                  <a:pt x="2322736" y="4155733"/>
                </a:cubicBezTo>
                <a:cubicBezTo>
                  <a:pt x="2317994" y="4440848"/>
                  <a:pt x="2460263" y="4717816"/>
                  <a:pt x="2422325" y="5002930"/>
                </a:cubicBezTo>
                <a:cubicBezTo>
                  <a:pt x="2360675" y="5471332"/>
                  <a:pt x="2207068" y="6026503"/>
                  <a:pt x="1666446" y="6116110"/>
                </a:cubicBezTo>
                <a:cubicBezTo>
                  <a:pt x="1531290" y="6137494"/>
                  <a:pt x="1133748" y="6159785"/>
                  <a:pt x="871666" y="5925668"/>
                </a:cubicBezTo>
                <a:cubicBezTo>
                  <a:pt x="421014" y="5704902"/>
                  <a:pt x="215002" y="5692635"/>
                  <a:pt x="70525" y="5731741"/>
                </a:cubicBezTo>
                <a:lnTo>
                  <a:pt x="0" y="575757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Block Arc 6"/>
          <p:cNvSpPr/>
          <p:nvPr/>
        </p:nvSpPr>
        <p:spPr>
          <a:xfrm rot="16200000">
            <a:off x="10968941" y="5539177"/>
            <a:ext cx="1784353" cy="1784353"/>
          </a:xfrm>
          <a:prstGeom prst="blockArc">
            <a:avLst>
              <a:gd name="adj1" fmla="val 10800000"/>
              <a:gd name="adj2" fmla="val 3531022"/>
              <a:gd name="adj3" fmla="val 15811"/>
            </a:avLst>
          </a:prstGeom>
          <a:solidFill>
            <a:schemeClr val="accent5"/>
          </a:solidFill>
          <a:ln>
            <a:noFill/>
          </a:ln>
          <a:effectLst>
            <a:outerShdw blurRad="889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srgbClr val="2B2B2B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Freeform: Shape 8"/>
          <p:cNvSpPr/>
          <p:nvPr/>
        </p:nvSpPr>
        <p:spPr>
          <a:xfrm rot="10800000" flipH="1">
            <a:off x="9885505" y="0"/>
            <a:ext cx="2306495" cy="2303362"/>
          </a:xfrm>
          <a:custGeom>
            <a:avLst/>
            <a:gdLst>
              <a:gd name="connsiteX0" fmla="*/ 0 w 7703409"/>
              <a:gd name="connsiteY0" fmla="*/ 6580902 h 6580902"/>
              <a:gd name="connsiteX1" fmla="*/ 7703409 w 7703409"/>
              <a:gd name="connsiteY1" fmla="*/ 6580902 h 6580902"/>
              <a:gd name="connsiteX2" fmla="*/ 7703409 w 7703409"/>
              <a:gd name="connsiteY2" fmla="*/ 2172910 h 6580902"/>
              <a:gd name="connsiteX3" fmla="*/ 7500223 w 7703409"/>
              <a:gd name="connsiteY3" fmla="*/ 1924177 h 6580902"/>
              <a:gd name="connsiteX4" fmla="*/ 6474751 w 7703409"/>
              <a:gd name="connsiteY4" fmla="*/ 667220 h 6580902"/>
              <a:gd name="connsiteX5" fmla="*/ 5389679 w 7703409"/>
              <a:gd name="connsiteY5" fmla="*/ 2621 h 6580902"/>
              <a:gd name="connsiteX6" fmla="*/ 5010871 w 7703409"/>
              <a:gd name="connsiteY6" fmla="*/ 66586 h 6580902"/>
              <a:gd name="connsiteX7" fmla="*/ 2508110 w 7703409"/>
              <a:gd name="connsiteY7" fmla="*/ 4128762 h 6580902"/>
              <a:gd name="connsiteX8" fmla="*/ 704233 w 7703409"/>
              <a:gd name="connsiteY8" fmla="*/ 4745201 h 6580902"/>
              <a:gd name="connsiteX9" fmla="*/ 298124 w 7703409"/>
              <a:gd name="connsiteY9" fmla="*/ 6262590 h 6580902"/>
              <a:gd name="connsiteX10" fmla="*/ 43422 w 7703409"/>
              <a:gd name="connsiteY10" fmla="*/ 6558214 h 6580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03409" h="6580902">
                <a:moveTo>
                  <a:pt x="0" y="6580902"/>
                </a:moveTo>
                <a:lnTo>
                  <a:pt x="7703409" y="6580902"/>
                </a:lnTo>
                <a:lnTo>
                  <a:pt x="7703409" y="2172910"/>
                </a:lnTo>
                <a:lnTo>
                  <a:pt x="7500223" y="1924177"/>
                </a:lnTo>
                <a:cubicBezTo>
                  <a:pt x="7160059" y="1496300"/>
                  <a:pt x="6825373" y="1040640"/>
                  <a:pt x="6474751" y="667220"/>
                </a:cubicBezTo>
                <a:cubicBezTo>
                  <a:pt x="6148919" y="323436"/>
                  <a:pt x="5769963" y="32998"/>
                  <a:pt x="5389679" y="2621"/>
                </a:cubicBezTo>
                <a:cubicBezTo>
                  <a:pt x="5262918" y="-7505"/>
                  <a:pt x="5136009" y="11266"/>
                  <a:pt x="5010871" y="66586"/>
                </a:cubicBezTo>
                <a:cubicBezTo>
                  <a:pt x="3858657" y="556577"/>
                  <a:pt x="3660324" y="3622966"/>
                  <a:pt x="2508110" y="4128762"/>
                </a:cubicBezTo>
                <a:cubicBezTo>
                  <a:pt x="1894225" y="4397466"/>
                  <a:pt x="1091453" y="3907476"/>
                  <a:pt x="704233" y="4745201"/>
                </a:cubicBezTo>
                <a:cubicBezTo>
                  <a:pt x="496456" y="5187773"/>
                  <a:pt x="515345" y="5835825"/>
                  <a:pt x="298124" y="6262590"/>
                </a:cubicBezTo>
                <a:cubicBezTo>
                  <a:pt x="227292" y="6400894"/>
                  <a:pt x="139931" y="6497707"/>
                  <a:pt x="43422" y="655821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419100" dist="317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41168" y="314185"/>
            <a:ext cx="1282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skate</a:t>
            </a:r>
            <a:endParaRPr kumimoji="0" lang="id-ID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6" name="图片占位符 5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3" b="2673"/>
          <a:stretch>
            <a:fillRect/>
          </a:stretch>
        </p:blipFill>
        <p:spPr>
          <a:xfrm>
            <a:off x="6829425" y="838200"/>
            <a:ext cx="4186238" cy="3962400"/>
          </a:xfrm>
        </p:spPr>
      </p:pic>
      <p:sp>
        <p:nvSpPr>
          <p:cNvPr id="27" name="矩形: 圆角 26"/>
          <p:cNvSpPr/>
          <p:nvPr/>
        </p:nvSpPr>
        <p:spPr>
          <a:xfrm>
            <a:off x="692917" y="5094239"/>
            <a:ext cx="1496595" cy="329300"/>
          </a:xfrm>
          <a:prstGeom prst="roundRect">
            <a:avLst>
              <a:gd name="adj" fmla="val 26269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PPT818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矩形: 圆角 27"/>
          <p:cNvSpPr/>
          <p:nvPr/>
        </p:nvSpPr>
        <p:spPr>
          <a:xfrm>
            <a:off x="2534446" y="50989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20XX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654507" y="2515941"/>
            <a:ext cx="5717263" cy="1235191"/>
            <a:chOff x="1532951" y="2833441"/>
            <a:chExt cx="5717263" cy="1235191"/>
          </a:xfrm>
        </p:grpSpPr>
        <p:sp>
          <p:nvSpPr>
            <p:cNvPr id="30" name="矩形 29"/>
            <p:cNvSpPr/>
            <p:nvPr/>
          </p:nvSpPr>
          <p:spPr bwMode="auto">
            <a:xfrm>
              <a:off x="1532951" y="2833441"/>
              <a:ext cx="5717263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en-US" altLang="zh-CN" sz="3200" b="1" kern="100" dirty="0">
                  <a:cs typeface="+mn-ea"/>
                  <a:sym typeface="+mn-lt"/>
                </a:rPr>
                <a:t>22.1.2 </a:t>
              </a:r>
              <a:r>
                <a:rPr lang="zh-CN" altLang="en-US" sz="3200" b="1" kern="100" dirty="0">
                  <a:cs typeface="+mn-ea"/>
                  <a:sym typeface="+mn-lt"/>
                </a:rPr>
                <a:t>二次函数的图像和性质</a:t>
              </a:r>
            </a:p>
          </p:txBody>
        </p:sp>
        <p:sp>
          <p:nvSpPr>
            <p:cNvPr id="31" name="矩形 30"/>
            <p:cNvSpPr/>
            <p:nvPr/>
          </p:nvSpPr>
          <p:spPr>
            <a:xfrm>
              <a:off x="15713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 数学（初中）  （九年级 上）</a:t>
              </a:r>
            </a:p>
          </p:txBody>
        </p:sp>
        <p:cxnSp>
          <p:nvCxnSpPr>
            <p:cNvPr id="32" name="直接连接符 31"/>
            <p:cNvCxnSpPr/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3" name="矩形 32"/>
          <p:cNvSpPr/>
          <p:nvPr/>
        </p:nvSpPr>
        <p:spPr bwMode="auto">
          <a:xfrm>
            <a:off x="654818" y="1902042"/>
            <a:ext cx="31117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400" b="1" kern="100" dirty="0">
                <a:cs typeface="+mn-ea"/>
                <a:sym typeface="+mn-lt"/>
              </a:rPr>
              <a:t>第二十二章 二次函数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701089" y="37900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5" name="矩形: 圆角 34"/>
          <p:cNvSpPr/>
          <p:nvPr/>
        </p:nvSpPr>
        <p:spPr>
          <a:xfrm>
            <a:off x="692917" y="315924"/>
            <a:ext cx="1186683" cy="3293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YOUR   LOGO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3" grpId="0"/>
      <p:bldP spid="34" grpId="0"/>
      <p:bldP spid="3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62"/>
              <p:cNvSpPr/>
              <p:nvPr/>
            </p:nvSpPr>
            <p:spPr>
              <a:xfrm>
                <a:off x="878637" y="1064770"/>
                <a:ext cx="11002433" cy="70403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defTabSz="914400">
                  <a:lnSpc>
                    <a:spcPct val="120000"/>
                  </a:lnSpc>
                </a:pPr>
                <a:r>
                  <a:rPr lang="zh-CN" altLang="en-US" sz="2400" b="1" dirty="0">
                    <a:solidFill>
                      <a:srgbClr val="0070C0"/>
                    </a:solidFill>
                    <a:cs typeface="+mn-ea"/>
                    <a:sym typeface="+mn-lt"/>
                  </a:rPr>
                  <a:t>例</a:t>
                </a:r>
                <a:r>
                  <a:rPr lang="en-US" altLang="zh-CN" sz="2400" b="1" dirty="0">
                    <a:solidFill>
                      <a:srgbClr val="0070C0"/>
                    </a:solidFill>
                    <a:cs typeface="+mn-ea"/>
                    <a:sym typeface="+mn-lt"/>
                  </a:rPr>
                  <a:t>1 </a:t>
                </a:r>
                <a:r>
                  <a:rPr lang="zh-CN" altLang="en-US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在同一直角坐标系中，画出函数</a:t>
                </a:r>
                <a:r>
                  <a:rPr lang="en-US" altLang="zh-CN" sz="2400" b="1" i="1" dirty="0">
                    <a:solidFill>
                      <a:prstClr val="black"/>
                    </a:solidFill>
                    <a:cs typeface="+mn-ea"/>
                    <a:sym typeface="+mn-lt"/>
                  </a:rPr>
                  <a:t>y</a:t>
                </a:r>
                <a:r>
                  <a:rPr lang="en-US" altLang="zh-CN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b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b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2</m:t>
                        </m:r>
                      </m:den>
                    </m:f>
                  </m:oMath>
                </a14:m>
                <a:r>
                  <a:rPr lang="en-US" altLang="zh-CN" sz="2400" b="1" i="1" dirty="0">
                    <a:solidFill>
                      <a:prstClr val="black"/>
                    </a:solidFill>
                    <a:cs typeface="+mn-ea"/>
                    <a:sym typeface="+mn-lt"/>
                  </a:rPr>
                  <a:t>x</a:t>
                </a:r>
                <a:r>
                  <a:rPr lang="en-US" altLang="zh-CN" sz="2400" b="1" baseline="300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400" b="1" i="1" dirty="0">
                    <a:solidFill>
                      <a:prstClr val="black"/>
                    </a:solidFill>
                    <a:cs typeface="+mn-ea"/>
                    <a:sym typeface="+mn-lt"/>
                  </a:rPr>
                  <a:t>y</a:t>
                </a:r>
                <a:r>
                  <a:rPr lang="en-US" altLang="zh-CN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=2</a:t>
                </a:r>
                <a:r>
                  <a:rPr lang="en-US" altLang="zh-CN" sz="2400" b="1" i="1" dirty="0">
                    <a:solidFill>
                      <a:prstClr val="black"/>
                    </a:solidFill>
                    <a:cs typeface="+mn-ea"/>
                    <a:sym typeface="+mn-lt"/>
                  </a:rPr>
                  <a:t>x</a:t>
                </a:r>
                <a:r>
                  <a:rPr lang="en-US" altLang="zh-CN" sz="2400" b="1" baseline="300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的图像</a:t>
                </a:r>
                <a:r>
                  <a:rPr lang="en-US" altLang="zh-CN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9" name="矩形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637" y="1064770"/>
                <a:ext cx="11002433" cy="704039"/>
              </a:xfrm>
              <a:prstGeom prst="rect">
                <a:avLst/>
              </a:prstGeom>
              <a:blipFill rotWithShape="1">
                <a:blip r:embed="rId3"/>
                <a:stretch>
                  <a:fillRect l="-4" t="-4402" r="2" b="47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图片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7217" y="2610344"/>
            <a:ext cx="4407324" cy="34453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3140853" y="3577058"/>
                <a:ext cx="864340" cy="5652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914400"/>
                <a:r>
                  <a:rPr lang="en-US" altLang="zh-CN" sz="2135" b="1" dirty="0">
                    <a:solidFill>
                      <a:prstClr val="black"/>
                    </a:solidFill>
                    <a:cs typeface="+mn-ea"/>
                    <a:sym typeface="+mn-lt"/>
                  </a:rPr>
                  <a:t>y=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35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135" b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𝟏</m:t>
                        </m:r>
                      </m:num>
                      <m:den>
                        <m:r>
                          <a:rPr lang="en-US" altLang="zh-CN" sz="2135" b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zh-CN" sz="2135" b="1" dirty="0">
                    <a:solidFill>
                      <a:prstClr val="black"/>
                    </a:solidFill>
                    <a:cs typeface="+mn-ea"/>
                    <a:sym typeface="+mn-lt"/>
                  </a:rPr>
                  <a:t>x</a:t>
                </a:r>
                <a:r>
                  <a:rPr lang="en-US" altLang="zh-CN" sz="2135" b="1" baseline="300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endParaRPr lang="zh-CN" altLang="en-US" sz="2135" b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0853" y="3577058"/>
                <a:ext cx="864340" cy="565219"/>
              </a:xfrm>
              <a:prstGeom prst="rect">
                <a:avLst/>
              </a:prstGeom>
              <a:blipFill rotWithShape="1">
                <a:blip r:embed="rId5"/>
                <a:stretch>
                  <a:fillRect l="-17" t="-3838" r="29" b="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矩形 13"/>
          <p:cNvSpPr/>
          <p:nvPr/>
        </p:nvSpPr>
        <p:spPr>
          <a:xfrm>
            <a:off x="2638724" y="2078595"/>
            <a:ext cx="81144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en-US" altLang="zh-CN" sz="1865" b="1" i="1" dirty="0">
                <a:solidFill>
                  <a:srgbClr val="FF0000"/>
                </a:solidFill>
                <a:cs typeface="+mn-ea"/>
                <a:sym typeface="+mn-lt"/>
              </a:rPr>
              <a:t>y</a:t>
            </a:r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=2</a:t>
            </a:r>
            <a:r>
              <a:rPr lang="en-US" altLang="zh-CN" sz="1865" b="1" i="1" dirty="0">
                <a:solidFill>
                  <a:srgbClr val="FF0000"/>
                </a:solidFill>
                <a:cs typeface="+mn-ea"/>
                <a:sym typeface="+mn-lt"/>
              </a:rPr>
              <a:t>x</a:t>
            </a:r>
            <a:r>
              <a:rPr lang="en-US" altLang="zh-CN" sz="1865" b="1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16" name="矩形 15"/>
          <p:cNvSpPr/>
          <p:nvPr/>
        </p:nvSpPr>
        <p:spPr>
          <a:xfrm>
            <a:off x="1500088" y="2145323"/>
            <a:ext cx="67839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en-US" altLang="zh-CN" sz="1865" b="1" i="1" dirty="0">
                <a:solidFill>
                  <a:srgbClr val="E1F0FF">
                    <a:lumMod val="50000"/>
                  </a:srgbClr>
                </a:solidFill>
                <a:cs typeface="+mn-ea"/>
                <a:sym typeface="+mn-lt"/>
              </a:rPr>
              <a:t>y</a:t>
            </a:r>
            <a:r>
              <a:rPr lang="en-US" altLang="zh-CN" sz="1865" b="1" dirty="0">
                <a:solidFill>
                  <a:srgbClr val="E1F0FF">
                    <a:lumMod val="50000"/>
                  </a:srgbClr>
                </a:solidFill>
                <a:cs typeface="+mn-ea"/>
                <a:sym typeface="+mn-lt"/>
              </a:rPr>
              <a:t>=</a:t>
            </a:r>
            <a:r>
              <a:rPr lang="en-US" altLang="zh-CN" sz="1865" b="1" i="1" dirty="0">
                <a:solidFill>
                  <a:srgbClr val="E1F0FF">
                    <a:lumMod val="50000"/>
                  </a:srgbClr>
                </a:solidFill>
                <a:cs typeface="+mn-ea"/>
                <a:sym typeface="+mn-lt"/>
              </a:rPr>
              <a:t>x</a:t>
            </a:r>
            <a:r>
              <a:rPr lang="en-US" altLang="zh-CN" sz="1865" b="1" baseline="30000" dirty="0">
                <a:solidFill>
                  <a:srgbClr val="E1F0FF">
                    <a:lumMod val="50000"/>
                  </a:srgbClr>
                </a:solidFill>
                <a:cs typeface="+mn-ea"/>
                <a:sym typeface="+mn-lt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5369788" y="2080538"/>
                <a:ext cx="6154556" cy="9935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/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【</a:t>
                </a:r>
                <a:r>
                  <a:rPr lang="zh-CN" altLang="en-US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思考</a:t>
                </a: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】</a:t>
                </a:r>
                <a:r>
                  <a:rPr lang="zh-CN" altLang="en-US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函数</a:t>
                </a: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y=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𝟏</m:t>
                        </m:r>
                      </m:num>
                      <m:den>
                        <m:r>
                          <a:rPr lang="en-US" altLang="zh-CN" sz="24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</m:t>
                        </m:r>
                        <m:r>
                          <a:rPr lang="en-US" altLang="zh-CN" sz="24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:r>
                  <a:rPr lang="en-US" altLang="zh-CN" sz="2400" b="1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y=2x</a:t>
                </a:r>
                <a:r>
                  <a:rPr lang="en-US" altLang="zh-CN" sz="2400" b="1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的图像与函数</a:t>
                </a: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y=2x</a:t>
                </a:r>
                <a:r>
                  <a:rPr lang="en-US" altLang="zh-CN" sz="2400" b="1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的图像有什么相同点和不同点？</a:t>
                </a:r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9788" y="2080538"/>
                <a:ext cx="6154556" cy="993542"/>
              </a:xfrm>
              <a:prstGeom prst="rect">
                <a:avLst/>
              </a:prstGeom>
              <a:blipFill rotWithShape="1">
                <a:blip r:embed="rId6"/>
                <a:stretch>
                  <a:fillRect l="-4" t="-3096" r="6" b="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矩形 7"/>
          <p:cNvSpPr/>
          <p:nvPr/>
        </p:nvSpPr>
        <p:spPr>
          <a:xfrm>
            <a:off x="5428344" y="3264960"/>
            <a:ext cx="69562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2400" dirty="0">
                <a:cs typeface="+mn-ea"/>
                <a:sym typeface="+mn-lt"/>
              </a:rPr>
              <a:t>1</a:t>
            </a:r>
            <a:r>
              <a:rPr kumimoji="1" lang="zh-CN" altLang="en-US" sz="2400" dirty="0">
                <a:cs typeface="+mn-ea"/>
                <a:sym typeface="+mn-lt"/>
              </a:rPr>
              <a:t>）开口都向上（</a:t>
            </a:r>
            <a:r>
              <a:rPr kumimoji="1" lang="en-US" altLang="zh-CN" sz="2400" dirty="0">
                <a:cs typeface="+mn-ea"/>
                <a:sym typeface="+mn-lt"/>
              </a:rPr>
              <a:t>a&gt;0</a:t>
            </a:r>
            <a:r>
              <a:rPr kumimoji="1" lang="zh-CN" altLang="en-US" sz="2400" dirty="0">
                <a:cs typeface="+mn-ea"/>
                <a:sym typeface="+mn-lt"/>
              </a:rPr>
              <a:t>） ，对称轴都是</a:t>
            </a:r>
            <a:r>
              <a:rPr kumimoji="1" lang="en-US" altLang="zh-CN" sz="2400" dirty="0">
                <a:cs typeface="+mn-ea"/>
                <a:sym typeface="+mn-lt"/>
              </a:rPr>
              <a:t>y</a:t>
            </a:r>
            <a:r>
              <a:rPr kumimoji="1" lang="zh-CN" altLang="en-US" sz="2400" dirty="0">
                <a:cs typeface="+mn-ea"/>
                <a:sym typeface="+mn-lt"/>
              </a:rPr>
              <a:t>轴。</a:t>
            </a:r>
          </a:p>
        </p:txBody>
      </p:sp>
      <p:sp>
        <p:nvSpPr>
          <p:cNvPr id="25" name="矩形 24"/>
          <p:cNvSpPr/>
          <p:nvPr/>
        </p:nvSpPr>
        <p:spPr>
          <a:xfrm>
            <a:off x="5428343" y="3917505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2400" dirty="0">
                <a:cs typeface="+mn-ea"/>
                <a:sym typeface="+mn-lt"/>
              </a:rPr>
              <a:t>2</a:t>
            </a:r>
            <a:r>
              <a:rPr kumimoji="1" lang="zh-CN" altLang="en-US" sz="2400" dirty="0">
                <a:cs typeface="+mn-ea"/>
                <a:sym typeface="+mn-lt"/>
              </a:rPr>
              <a:t>）当</a:t>
            </a:r>
            <a:r>
              <a:rPr kumimoji="1" lang="en-US" altLang="zh-CN" sz="2400" dirty="0">
                <a:cs typeface="+mn-ea"/>
                <a:sym typeface="+mn-lt"/>
              </a:rPr>
              <a:t>x&lt;0</a:t>
            </a:r>
            <a:r>
              <a:rPr kumimoji="1" lang="zh-CN" altLang="en-US" sz="2400" dirty="0">
                <a:cs typeface="+mn-ea"/>
                <a:sym typeface="+mn-lt"/>
              </a:rPr>
              <a:t>时，</a:t>
            </a:r>
            <a:r>
              <a:rPr kumimoji="1" lang="en-US" altLang="zh-CN" sz="2400" dirty="0">
                <a:cs typeface="+mn-ea"/>
                <a:sym typeface="+mn-lt"/>
              </a:rPr>
              <a:t>y</a:t>
            </a:r>
            <a:r>
              <a:rPr kumimoji="1" lang="zh-CN" altLang="en-US" sz="2400" dirty="0">
                <a:cs typeface="+mn-ea"/>
                <a:sym typeface="+mn-lt"/>
              </a:rPr>
              <a:t>随</a:t>
            </a:r>
            <a:r>
              <a:rPr kumimoji="1" lang="en-US" altLang="zh-CN" sz="2400" dirty="0">
                <a:cs typeface="+mn-ea"/>
                <a:sym typeface="+mn-lt"/>
              </a:rPr>
              <a:t>x</a:t>
            </a:r>
            <a:r>
              <a:rPr kumimoji="1" lang="zh-CN" altLang="en-US" sz="2400" dirty="0">
                <a:cs typeface="+mn-ea"/>
                <a:sym typeface="+mn-lt"/>
              </a:rPr>
              <a:t>增大而减小；</a:t>
            </a:r>
            <a:endParaRPr kumimoji="1" lang="en-US" altLang="zh-CN" sz="2400" dirty="0">
              <a:cs typeface="+mn-ea"/>
              <a:sym typeface="+mn-lt"/>
            </a:endParaRPr>
          </a:p>
          <a:p>
            <a:pPr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2400" dirty="0">
                <a:cs typeface="+mn-ea"/>
                <a:sym typeface="+mn-lt"/>
              </a:rPr>
              <a:t>   </a:t>
            </a:r>
            <a:r>
              <a:rPr kumimoji="1" lang="zh-CN" altLang="en-US" sz="2400" dirty="0">
                <a:cs typeface="+mn-ea"/>
                <a:sym typeface="+mn-lt"/>
              </a:rPr>
              <a:t>当</a:t>
            </a:r>
            <a:r>
              <a:rPr kumimoji="1" lang="en-US" altLang="zh-CN" sz="2400" dirty="0">
                <a:cs typeface="+mn-ea"/>
                <a:sym typeface="+mn-lt"/>
              </a:rPr>
              <a:t>x&gt;0</a:t>
            </a:r>
            <a:r>
              <a:rPr kumimoji="1" lang="zh-CN" altLang="en-US" sz="2400" dirty="0">
                <a:cs typeface="+mn-ea"/>
                <a:sym typeface="+mn-lt"/>
              </a:rPr>
              <a:t>时，</a:t>
            </a:r>
            <a:r>
              <a:rPr kumimoji="1" lang="en-US" altLang="zh-CN" sz="2400" dirty="0">
                <a:cs typeface="+mn-ea"/>
                <a:sym typeface="+mn-lt"/>
              </a:rPr>
              <a:t>y</a:t>
            </a:r>
            <a:r>
              <a:rPr kumimoji="1" lang="zh-CN" altLang="en-US" sz="2400" dirty="0">
                <a:cs typeface="+mn-ea"/>
                <a:sym typeface="+mn-lt"/>
              </a:rPr>
              <a:t>随</a:t>
            </a:r>
            <a:r>
              <a:rPr kumimoji="1" lang="en-US" altLang="zh-CN" sz="2400" dirty="0">
                <a:cs typeface="+mn-ea"/>
                <a:sym typeface="+mn-lt"/>
              </a:rPr>
              <a:t>x</a:t>
            </a:r>
            <a:r>
              <a:rPr kumimoji="1" lang="zh-CN" altLang="en-US" sz="2400" dirty="0">
                <a:cs typeface="+mn-ea"/>
                <a:sym typeface="+mn-lt"/>
              </a:rPr>
              <a:t>增大而增大。</a:t>
            </a:r>
          </a:p>
        </p:txBody>
      </p:sp>
      <p:sp>
        <p:nvSpPr>
          <p:cNvPr id="26" name="矩形 25"/>
          <p:cNvSpPr/>
          <p:nvPr/>
        </p:nvSpPr>
        <p:spPr>
          <a:xfrm>
            <a:off x="5428343" y="4939382"/>
            <a:ext cx="65410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2400" dirty="0">
                <a:cs typeface="+mn-ea"/>
                <a:sym typeface="+mn-lt"/>
              </a:rPr>
              <a:t>3</a:t>
            </a:r>
            <a:r>
              <a:rPr kumimoji="1" lang="zh-CN" altLang="en-US" sz="2400" dirty="0">
                <a:cs typeface="+mn-ea"/>
                <a:sym typeface="+mn-lt"/>
              </a:rPr>
              <a:t>）顶点是原点（最小值）。</a:t>
            </a:r>
            <a:endParaRPr kumimoji="1" lang="en-US" altLang="zh-CN" sz="2400" dirty="0"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428343" y="5591927"/>
            <a:ext cx="65410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2400" dirty="0">
                <a:cs typeface="+mn-ea"/>
                <a:sym typeface="+mn-lt"/>
              </a:rPr>
              <a:t>4</a:t>
            </a:r>
            <a:r>
              <a:rPr kumimoji="1" lang="zh-CN" altLang="en-US" sz="2400" dirty="0">
                <a:cs typeface="+mn-ea"/>
                <a:sym typeface="+mn-lt"/>
              </a:rPr>
              <a:t>）</a:t>
            </a:r>
            <a:r>
              <a:rPr kumimoji="1" lang="en-US" altLang="zh-CN" sz="2400" dirty="0">
                <a:cs typeface="+mn-ea"/>
                <a:sym typeface="+mn-lt"/>
              </a:rPr>
              <a:t>a</a:t>
            </a:r>
            <a:r>
              <a:rPr kumimoji="1" lang="zh-CN" altLang="en-US" sz="2400" dirty="0">
                <a:cs typeface="+mn-ea"/>
                <a:sym typeface="+mn-lt"/>
              </a:rPr>
              <a:t>值越大抛物线开口越小。</a:t>
            </a:r>
            <a:endParaRPr kumimoji="1" lang="en-US" altLang="zh-CN" sz="2400" dirty="0">
              <a:cs typeface="+mn-ea"/>
              <a:sym typeface="+mn-lt"/>
            </a:endParaRPr>
          </a:p>
        </p:txBody>
      </p:sp>
      <p:sp>
        <p:nvSpPr>
          <p:cNvPr id="15" name="TextBox 6"/>
          <p:cNvSpPr txBox="1"/>
          <p:nvPr/>
        </p:nvSpPr>
        <p:spPr>
          <a:xfrm>
            <a:off x="878637" y="389457"/>
            <a:ext cx="4549706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情景思考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5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62"/>
              <p:cNvSpPr/>
              <p:nvPr/>
            </p:nvSpPr>
            <p:spPr>
              <a:xfrm>
                <a:off x="833795" y="1066680"/>
                <a:ext cx="11002433" cy="70403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defTabSz="914400">
                  <a:lnSpc>
                    <a:spcPct val="120000"/>
                  </a:lnSpc>
                </a:pPr>
                <a:r>
                  <a:rPr lang="zh-CN" altLang="en-US" sz="2400" b="1" dirty="0">
                    <a:solidFill>
                      <a:srgbClr val="0070C0"/>
                    </a:solidFill>
                    <a:cs typeface="+mn-ea"/>
                    <a:sym typeface="+mn-lt"/>
                  </a:rPr>
                  <a:t>例</a:t>
                </a:r>
                <a:r>
                  <a:rPr lang="en-US" altLang="zh-CN" sz="2400" b="1" dirty="0">
                    <a:solidFill>
                      <a:srgbClr val="0070C0"/>
                    </a:solidFill>
                    <a:cs typeface="+mn-ea"/>
                    <a:sym typeface="+mn-lt"/>
                  </a:rPr>
                  <a:t>2 </a:t>
                </a:r>
                <a:r>
                  <a:rPr lang="zh-CN" altLang="en-US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在同一直角坐标系中，画出函数</a:t>
                </a:r>
                <a:r>
                  <a:rPr lang="en-US" altLang="zh-CN" sz="2400" b="1" i="1" dirty="0">
                    <a:solidFill>
                      <a:prstClr val="black"/>
                    </a:solidFill>
                    <a:cs typeface="+mn-ea"/>
                    <a:sym typeface="+mn-lt"/>
                  </a:rPr>
                  <a:t>y</a:t>
                </a:r>
                <a:r>
                  <a:rPr lang="en-US" altLang="zh-CN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=-</a:t>
                </a:r>
                <a14:m>
                  <m:oMath xmlns:m="http://schemas.openxmlformats.org/officeDocument/2006/math">
                    <m:r>
                      <a:rPr lang="en-US" altLang="zh-CN" sz="2400" b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  <m:f>
                      <m:fPr>
                        <m:ctrlPr>
                          <a:rPr lang="en-US" altLang="zh-CN" sz="24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𝟏</m:t>
                        </m:r>
                      </m:num>
                      <m:den>
                        <m:r>
                          <a:rPr lang="en-US" altLang="zh-CN" sz="2400" b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</m:t>
                        </m:r>
                        <m:r>
                          <a:rPr lang="en-US" altLang="zh-CN" sz="2400" b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zh-CN" sz="2400" b="1" i="1" dirty="0">
                    <a:solidFill>
                      <a:prstClr val="black"/>
                    </a:solidFill>
                    <a:cs typeface="+mn-ea"/>
                    <a:sym typeface="+mn-lt"/>
                  </a:rPr>
                  <a:t>x</a:t>
                </a:r>
                <a:r>
                  <a:rPr lang="en-US" altLang="zh-CN" sz="2400" b="1" baseline="300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400" b="1" i="1" dirty="0">
                    <a:solidFill>
                      <a:prstClr val="black"/>
                    </a:solidFill>
                    <a:cs typeface="+mn-ea"/>
                    <a:sym typeface="+mn-lt"/>
                  </a:rPr>
                  <a:t>y</a:t>
                </a:r>
                <a:r>
                  <a:rPr lang="en-US" altLang="zh-CN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=-2</a:t>
                </a:r>
                <a:r>
                  <a:rPr lang="en-US" altLang="zh-CN" sz="2400" b="1" i="1" dirty="0">
                    <a:solidFill>
                      <a:prstClr val="black"/>
                    </a:solidFill>
                    <a:cs typeface="+mn-ea"/>
                    <a:sym typeface="+mn-lt"/>
                  </a:rPr>
                  <a:t>x</a:t>
                </a:r>
                <a:r>
                  <a:rPr lang="en-US" altLang="zh-CN" sz="2400" b="1" baseline="300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的图像</a:t>
                </a:r>
                <a:r>
                  <a:rPr lang="en-US" altLang="zh-CN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5" name="矩形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795" y="1066680"/>
                <a:ext cx="11002433" cy="704039"/>
              </a:xfrm>
              <a:prstGeom prst="rect">
                <a:avLst/>
              </a:prstGeom>
              <a:blipFill rotWithShape="1">
                <a:blip r:embed="rId3"/>
                <a:stretch>
                  <a:fillRect t="-4402" r="4" b="48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7810" y="1831802"/>
            <a:ext cx="4331359" cy="433135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4083880" y="5597942"/>
                <a:ext cx="966932" cy="5652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914400"/>
                <a:r>
                  <a:rPr lang="en-US" altLang="zh-CN" sz="2135" b="1" dirty="0">
                    <a:solidFill>
                      <a:prstClr val="black"/>
                    </a:solidFill>
                    <a:cs typeface="+mn-ea"/>
                    <a:sym typeface="+mn-lt"/>
                  </a:rPr>
                  <a:t>y=-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35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135" b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𝟏</m:t>
                        </m:r>
                      </m:num>
                      <m:den>
                        <m:r>
                          <a:rPr lang="en-US" altLang="zh-CN" sz="2135" b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zh-CN" sz="2135" b="1" dirty="0">
                    <a:solidFill>
                      <a:prstClr val="black"/>
                    </a:solidFill>
                    <a:cs typeface="+mn-ea"/>
                    <a:sym typeface="+mn-lt"/>
                  </a:rPr>
                  <a:t>x</a:t>
                </a:r>
                <a:r>
                  <a:rPr lang="en-US" altLang="zh-CN" sz="2135" b="1" baseline="300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endParaRPr lang="zh-CN" altLang="en-US" sz="2135" b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3880" y="5597942"/>
                <a:ext cx="966932" cy="565219"/>
              </a:xfrm>
              <a:prstGeom prst="rect">
                <a:avLst/>
              </a:prstGeom>
              <a:blipFill rotWithShape="1">
                <a:blip r:embed="rId5"/>
                <a:stretch>
                  <a:fillRect l="-20" t="-3894" r="2" b="8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矩形 8"/>
          <p:cNvSpPr/>
          <p:nvPr/>
        </p:nvSpPr>
        <p:spPr>
          <a:xfrm>
            <a:off x="3240538" y="6116870"/>
            <a:ext cx="89159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en-US" altLang="zh-CN" sz="1865" b="1" i="1" dirty="0">
                <a:solidFill>
                  <a:srgbClr val="FF0000"/>
                </a:solidFill>
                <a:cs typeface="+mn-ea"/>
                <a:sym typeface="+mn-lt"/>
              </a:rPr>
              <a:t>y</a:t>
            </a:r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=-2</a:t>
            </a:r>
            <a:r>
              <a:rPr lang="en-US" altLang="zh-CN" sz="1865" b="1" i="1" dirty="0">
                <a:solidFill>
                  <a:srgbClr val="FF0000"/>
                </a:solidFill>
                <a:cs typeface="+mn-ea"/>
                <a:sym typeface="+mn-lt"/>
              </a:rPr>
              <a:t>x</a:t>
            </a:r>
            <a:r>
              <a:rPr lang="en-US" altLang="zh-CN" sz="1865" b="1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10" name="矩形 9"/>
          <p:cNvSpPr/>
          <p:nvPr/>
        </p:nvSpPr>
        <p:spPr>
          <a:xfrm>
            <a:off x="2224242" y="6113802"/>
            <a:ext cx="75854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en-US" altLang="zh-CN" sz="1865" b="1" i="1" dirty="0">
                <a:solidFill>
                  <a:srgbClr val="E1F0FF">
                    <a:lumMod val="50000"/>
                  </a:srgbClr>
                </a:solidFill>
                <a:cs typeface="+mn-ea"/>
                <a:sym typeface="+mn-lt"/>
              </a:rPr>
              <a:t>y</a:t>
            </a:r>
            <a:r>
              <a:rPr lang="en-US" altLang="zh-CN" sz="1865" b="1" dirty="0">
                <a:solidFill>
                  <a:srgbClr val="E1F0FF">
                    <a:lumMod val="50000"/>
                  </a:srgbClr>
                </a:solidFill>
                <a:cs typeface="+mn-ea"/>
                <a:sym typeface="+mn-lt"/>
              </a:rPr>
              <a:t>=-</a:t>
            </a:r>
            <a:r>
              <a:rPr lang="en-US" altLang="zh-CN" sz="1865" b="1" i="1" dirty="0">
                <a:solidFill>
                  <a:srgbClr val="E1F0FF">
                    <a:lumMod val="50000"/>
                  </a:srgbClr>
                </a:solidFill>
                <a:cs typeface="+mn-ea"/>
                <a:sym typeface="+mn-lt"/>
              </a:rPr>
              <a:t>x</a:t>
            </a:r>
            <a:r>
              <a:rPr lang="en-US" altLang="zh-CN" sz="1865" b="1" baseline="30000" dirty="0">
                <a:solidFill>
                  <a:srgbClr val="E1F0FF">
                    <a:lumMod val="50000"/>
                  </a:srgbClr>
                </a:solidFill>
                <a:cs typeface="+mn-ea"/>
                <a:sym typeface="+mn-lt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5696057" y="2122648"/>
                <a:ext cx="6292744" cy="9935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/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【</a:t>
                </a:r>
                <a:r>
                  <a:rPr lang="zh-CN" altLang="en-US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思考</a:t>
                </a: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】</a:t>
                </a:r>
                <a:r>
                  <a:rPr lang="zh-CN" altLang="en-US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函数</a:t>
                </a: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y=-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𝟏</m:t>
                        </m:r>
                      </m:num>
                      <m:den>
                        <m:r>
                          <a:rPr lang="en-US" altLang="zh-CN" sz="24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</m:t>
                        </m:r>
                        <m:r>
                          <a:rPr lang="en-US" altLang="zh-CN" sz="24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:r>
                  <a:rPr lang="en-US" altLang="zh-CN" sz="2400" b="1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y=-2x</a:t>
                </a:r>
                <a:r>
                  <a:rPr lang="en-US" altLang="zh-CN" sz="2400" b="1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的图像与函数</a:t>
                </a: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y=-2x</a:t>
                </a:r>
                <a:r>
                  <a:rPr lang="en-US" altLang="zh-CN" sz="2400" b="1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的图像有什么相同点和不同点？</a:t>
                </a: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6057" y="2122648"/>
                <a:ext cx="6292744" cy="993542"/>
              </a:xfrm>
              <a:prstGeom prst="rect">
                <a:avLst/>
              </a:prstGeom>
              <a:blipFill rotWithShape="1">
                <a:blip r:embed="rId6"/>
                <a:stretch>
                  <a:fillRect l="-2" t="-3116" b="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矩形 11"/>
          <p:cNvSpPr/>
          <p:nvPr/>
        </p:nvSpPr>
        <p:spPr>
          <a:xfrm>
            <a:off x="5754612" y="3307070"/>
            <a:ext cx="66774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2400" dirty="0">
                <a:cs typeface="+mn-ea"/>
                <a:sym typeface="+mn-lt"/>
              </a:rPr>
              <a:t>1</a:t>
            </a:r>
            <a:r>
              <a:rPr kumimoji="1" lang="zh-CN" altLang="en-US" sz="2400" dirty="0">
                <a:cs typeface="+mn-ea"/>
                <a:sym typeface="+mn-lt"/>
              </a:rPr>
              <a:t>）开口都向下（</a:t>
            </a:r>
            <a:r>
              <a:rPr kumimoji="1" lang="en-US" altLang="zh-CN" sz="2400" dirty="0">
                <a:cs typeface="+mn-ea"/>
                <a:sym typeface="+mn-lt"/>
              </a:rPr>
              <a:t>a&lt;0</a:t>
            </a:r>
            <a:r>
              <a:rPr kumimoji="1" lang="zh-CN" altLang="en-US" sz="2400" dirty="0">
                <a:cs typeface="+mn-ea"/>
                <a:sym typeface="+mn-lt"/>
              </a:rPr>
              <a:t>），对称轴都是</a:t>
            </a:r>
            <a:r>
              <a:rPr kumimoji="1" lang="en-US" altLang="zh-CN" sz="2400" dirty="0">
                <a:cs typeface="+mn-ea"/>
                <a:sym typeface="+mn-lt"/>
              </a:rPr>
              <a:t>y</a:t>
            </a:r>
            <a:r>
              <a:rPr kumimoji="1" lang="zh-CN" altLang="en-US" sz="2400" dirty="0">
                <a:cs typeface="+mn-ea"/>
                <a:sym typeface="+mn-lt"/>
              </a:rPr>
              <a:t>轴。</a:t>
            </a:r>
          </a:p>
        </p:txBody>
      </p:sp>
      <p:sp>
        <p:nvSpPr>
          <p:cNvPr id="13" name="矩形 12"/>
          <p:cNvSpPr/>
          <p:nvPr/>
        </p:nvSpPr>
        <p:spPr>
          <a:xfrm>
            <a:off x="5754612" y="3959615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2400" dirty="0">
                <a:cs typeface="+mn-ea"/>
                <a:sym typeface="+mn-lt"/>
              </a:rPr>
              <a:t>2</a:t>
            </a:r>
            <a:r>
              <a:rPr kumimoji="1" lang="zh-CN" altLang="en-US" sz="2400" dirty="0">
                <a:cs typeface="+mn-ea"/>
                <a:sym typeface="+mn-lt"/>
              </a:rPr>
              <a:t>）当</a:t>
            </a:r>
            <a:r>
              <a:rPr kumimoji="1" lang="en-US" altLang="zh-CN" sz="2400" dirty="0">
                <a:cs typeface="+mn-ea"/>
                <a:sym typeface="+mn-lt"/>
              </a:rPr>
              <a:t>x&lt;0</a:t>
            </a:r>
            <a:r>
              <a:rPr kumimoji="1" lang="zh-CN" altLang="en-US" sz="2400" dirty="0">
                <a:cs typeface="+mn-ea"/>
                <a:sym typeface="+mn-lt"/>
              </a:rPr>
              <a:t>时，</a:t>
            </a:r>
            <a:r>
              <a:rPr kumimoji="1" lang="en-US" altLang="zh-CN" sz="2400" dirty="0">
                <a:cs typeface="+mn-ea"/>
                <a:sym typeface="+mn-lt"/>
              </a:rPr>
              <a:t>y</a:t>
            </a:r>
            <a:r>
              <a:rPr kumimoji="1" lang="zh-CN" altLang="en-US" sz="2400" dirty="0">
                <a:cs typeface="+mn-ea"/>
                <a:sym typeface="+mn-lt"/>
              </a:rPr>
              <a:t>随</a:t>
            </a:r>
            <a:r>
              <a:rPr kumimoji="1" lang="en-US" altLang="zh-CN" sz="2400" dirty="0">
                <a:cs typeface="+mn-ea"/>
                <a:sym typeface="+mn-lt"/>
              </a:rPr>
              <a:t>x</a:t>
            </a:r>
            <a:r>
              <a:rPr kumimoji="1" lang="zh-CN" altLang="en-US" sz="2400" dirty="0">
                <a:cs typeface="+mn-ea"/>
                <a:sym typeface="+mn-lt"/>
              </a:rPr>
              <a:t>增大而减小；</a:t>
            </a:r>
            <a:endParaRPr kumimoji="1" lang="en-US" altLang="zh-CN" sz="2400" dirty="0">
              <a:cs typeface="+mn-ea"/>
              <a:sym typeface="+mn-lt"/>
            </a:endParaRPr>
          </a:p>
          <a:p>
            <a:pPr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2400" dirty="0">
                <a:cs typeface="+mn-ea"/>
                <a:sym typeface="+mn-lt"/>
              </a:rPr>
              <a:t>   </a:t>
            </a:r>
            <a:r>
              <a:rPr kumimoji="1" lang="zh-CN" altLang="en-US" sz="2400" dirty="0">
                <a:cs typeface="+mn-ea"/>
                <a:sym typeface="+mn-lt"/>
              </a:rPr>
              <a:t>当</a:t>
            </a:r>
            <a:r>
              <a:rPr kumimoji="1" lang="en-US" altLang="zh-CN" sz="2400" dirty="0">
                <a:cs typeface="+mn-ea"/>
                <a:sym typeface="+mn-lt"/>
              </a:rPr>
              <a:t>x&gt;0</a:t>
            </a:r>
            <a:r>
              <a:rPr kumimoji="1" lang="zh-CN" altLang="en-US" sz="2400" dirty="0">
                <a:cs typeface="+mn-ea"/>
                <a:sym typeface="+mn-lt"/>
              </a:rPr>
              <a:t>时，</a:t>
            </a:r>
            <a:r>
              <a:rPr kumimoji="1" lang="en-US" altLang="zh-CN" sz="2400" dirty="0">
                <a:cs typeface="+mn-ea"/>
                <a:sym typeface="+mn-lt"/>
              </a:rPr>
              <a:t>y</a:t>
            </a:r>
            <a:r>
              <a:rPr kumimoji="1" lang="zh-CN" altLang="en-US" sz="2400" dirty="0">
                <a:cs typeface="+mn-ea"/>
                <a:sym typeface="+mn-lt"/>
              </a:rPr>
              <a:t>随</a:t>
            </a:r>
            <a:r>
              <a:rPr kumimoji="1" lang="en-US" altLang="zh-CN" sz="2400" dirty="0">
                <a:cs typeface="+mn-ea"/>
                <a:sym typeface="+mn-lt"/>
              </a:rPr>
              <a:t>x</a:t>
            </a:r>
            <a:r>
              <a:rPr kumimoji="1" lang="zh-CN" altLang="en-US" sz="2400" dirty="0">
                <a:cs typeface="+mn-ea"/>
                <a:sym typeface="+mn-lt"/>
              </a:rPr>
              <a:t>增大而增大。</a:t>
            </a:r>
          </a:p>
        </p:txBody>
      </p:sp>
      <p:sp>
        <p:nvSpPr>
          <p:cNvPr id="14" name="矩形 13"/>
          <p:cNvSpPr/>
          <p:nvPr/>
        </p:nvSpPr>
        <p:spPr>
          <a:xfrm>
            <a:off x="5754612" y="4981492"/>
            <a:ext cx="65410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2400" dirty="0">
                <a:cs typeface="+mn-ea"/>
                <a:sym typeface="+mn-lt"/>
              </a:rPr>
              <a:t>3</a:t>
            </a:r>
            <a:r>
              <a:rPr kumimoji="1" lang="zh-CN" altLang="en-US" sz="2400" dirty="0">
                <a:cs typeface="+mn-ea"/>
                <a:sym typeface="+mn-lt"/>
              </a:rPr>
              <a:t>）顶点是原点（最大值）。</a:t>
            </a:r>
            <a:endParaRPr kumimoji="1" lang="en-US" altLang="zh-CN" sz="2400" dirty="0"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754612" y="5634037"/>
            <a:ext cx="65410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2400" dirty="0">
                <a:cs typeface="+mn-ea"/>
                <a:sym typeface="+mn-lt"/>
              </a:rPr>
              <a:t>4</a:t>
            </a:r>
            <a:r>
              <a:rPr kumimoji="1" lang="zh-CN" altLang="en-US" sz="2400" dirty="0">
                <a:cs typeface="+mn-ea"/>
                <a:sym typeface="+mn-lt"/>
              </a:rPr>
              <a:t>）</a:t>
            </a:r>
            <a:r>
              <a:rPr kumimoji="1" lang="en-US" altLang="zh-CN" sz="2400" dirty="0">
                <a:cs typeface="+mn-ea"/>
                <a:sym typeface="+mn-lt"/>
              </a:rPr>
              <a:t>a</a:t>
            </a:r>
            <a:r>
              <a:rPr kumimoji="1" lang="zh-CN" altLang="en-US" sz="2400" dirty="0">
                <a:cs typeface="+mn-ea"/>
                <a:sym typeface="+mn-lt"/>
              </a:rPr>
              <a:t>值越小抛物线开口越小。</a:t>
            </a:r>
            <a:endParaRPr kumimoji="1" lang="en-US" altLang="zh-CN" sz="2400" dirty="0">
              <a:cs typeface="+mn-ea"/>
              <a:sym typeface="+mn-lt"/>
            </a:endParaRPr>
          </a:p>
        </p:txBody>
      </p:sp>
      <p:sp>
        <p:nvSpPr>
          <p:cNvPr id="16" name="TextBox 6"/>
          <p:cNvSpPr txBox="1"/>
          <p:nvPr/>
        </p:nvSpPr>
        <p:spPr>
          <a:xfrm>
            <a:off x="878637" y="389457"/>
            <a:ext cx="4549706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情景思考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1185037" y="1287101"/>
            <a:ext cx="5566833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400"/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抛物线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y=ax</a:t>
            </a:r>
            <a:r>
              <a:rPr lang="en-US" altLang="zh-CN" sz="2400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的图象性质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: </a:t>
            </a:r>
          </a:p>
        </p:txBody>
      </p:sp>
      <p:sp>
        <p:nvSpPr>
          <p:cNvPr id="6" name="Text Box 5"/>
          <p:cNvSpPr txBox="1"/>
          <p:nvPr/>
        </p:nvSpPr>
        <p:spPr>
          <a:xfrm>
            <a:off x="1102785" y="3215270"/>
            <a:ext cx="10328719" cy="47570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400">
              <a:lnSpc>
                <a:spcPct val="110000"/>
              </a:lnSpc>
            </a:pPr>
            <a:r>
              <a:rPr lang="zh-CN" altLang="en-US" sz="2400" b="1" dirty="0">
                <a:cs typeface="+mn-ea"/>
                <a:sym typeface="+mn-lt"/>
              </a:rPr>
              <a:t>（</a:t>
            </a:r>
            <a:r>
              <a:rPr lang="en-US" altLang="zh-CN" sz="2400" b="1" dirty="0">
                <a:cs typeface="+mn-ea"/>
                <a:sym typeface="+mn-lt"/>
              </a:rPr>
              <a:t>2</a:t>
            </a:r>
            <a:r>
              <a:rPr lang="zh-CN" altLang="en-US" sz="2400" b="1" dirty="0">
                <a:cs typeface="+mn-ea"/>
                <a:sym typeface="+mn-lt"/>
              </a:rPr>
              <a:t>）当</a:t>
            </a:r>
            <a:r>
              <a:rPr lang="en-US" altLang="zh-CN" sz="2400" b="1" i="1" dirty="0">
                <a:cs typeface="+mn-ea"/>
                <a:sym typeface="+mn-lt"/>
              </a:rPr>
              <a:t>a</a:t>
            </a:r>
            <a:r>
              <a:rPr lang="en-US" altLang="zh-CN" sz="2400" b="1" dirty="0">
                <a:cs typeface="+mn-ea"/>
                <a:sym typeface="+mn-lt"/>
              </a:rPr>
              <a:t>&gt;0</a:t>
            </a:r>
            <a:r>
              <a:rPr lang="zh-CN" altLang="en-US" sz="2400" b="1" dirty="0">
                <a:cs typeface="+mn-ea"/>
                <a:sym typeface="+mn-lt"/>
              </a:rPr>
              <a:t>时，抛物线的开口向上，顶点是抛物线的最低点</a:t>
            </a:r>
            <a:r>
              <a:rPr lang="en-US" altLang="zh-CN" sz="2400" b="1" dirty="0">
                <a:cs typeface="+mn-ea"/>
                <a:sym typeface="+mn-lt"/>
              </a:rPr>
              <a:t>;</a:t>
            </a:r>
          </a:p>
        </p:txBody>
      </p:sp>
      <p:sp>
        <p:nvSpPr>
          <p:cNvPr id="7" name="Text Box 6"/>
          <p:cNvSpPr txBox="1"/>
          <p:nvPr/>
        </p:nvSpPr>
        <p:spPr>
          <a:xfrm>
            <a:off x="1199456" y="4393084"/>
            <a:ext cx="10616312" cy="47570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400">
              <a:lnSpc>
                <a:spcPct val="110000"/>
              </a:lnSpc>
            </a:pPr>
            <a:r>
              <a:rPr lang="zh-CN" altLang="en-US" sz="2400" b="1" dirty="0">
                <a:cs typeface="+mn-ea"/>
                <a:sym typeface="+mn-lt"/>
              </a:rPr>
              <a:t>         当</a:t>
            </a:r>
            <a:r>
              <a:rPr lang="zh-CN" altLang="en-US" sz="2400" b="1" i="1" dirty="0">
                <a:cs typeface="+mn-ea"/>
                <a:sym typeface="+mn-lt"/>
              </a:rPr>
              <a:t>a</a:t>
            </a:r>
            <a:r>
              <a:rPr lang="zh-CN" altLang="en-US" sz="2400" b="1" dirty="0">
                <a:cs typeface="+mn-ea"/>
                <a:sym typeface="+mn-lt"/>
              </a:rPr>
              <a:t>&lt;0时，抛物线的开口向下，顶点是抛物线的最高点</a:t>
            </a:r>
            <a:r>
              <a:rPr lang="en-US" altLang="zh-CN" sz="2400" b="1" dirty="0">
                <a:cs typeface="+mn-ea"/>
                <a:sym typeface="+mn-lt"/>
              </a:rPr>
              <a:t>.</a:t>
            </a: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1185037" y="5570899"/>
            <a:ext cx="5693833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400"/>
            <a:r>
              <a:rPr lang="zh-CN" altLang="en-US" sz="2400" b="1" dirty="0">
                <a:cs typeface="+mn-ea"/>
                <a:sym typeface="+mn-lt"/>
              </a:rPr>
              <a:t>（</a:t>
            </a:r>
            <a:r>
              <a:rPr lang="en-US" altLang="zh-CN" sz="2400" b="1" dirty="0">
                <a:cs typeface="+mn-ea"/>
                <a:sym typeface="+mn-lt"/>
              </a:rPr>
              <a:t>3</a:t>
            </a:r>
            <a:r>
              <a:rPr lang="zh-CN" altLang="en-US" sz="2400" b="1" dirty="0">
                <a:cs typeface="+mn-ea"/>
                <a:sym typeface="+mn-lt"/>
              </a:rPr>
              <a:t>）</a:t>
            </a:r>
            <a:r>
              <a:rPr lang="en-US" altLang="zh-CN" sz="2400" b="1" dirty="0">
                <a:cs typeface="+mn-ea"/>
                <a:sym typeface="+mn-lt"/>
              </a:rPr>
              <a:t>|</a:t>
            </a:r>
            <a:r>
              <a:rPr lang="en-US" altLang="zh-CN" sz="2400" b="1" i="1" dirty="0">
                <a:cs typeface="+mn-ea"/>
                <a:sym typeface="+mn-lt"/>
              </a:rPr>
              <a:t>a</a:t>
            </a:r>
            <a:r>
              <a:rPr lang="en-US" altLang="zh-CN" sz="2400" b="1" dirty="0">
                <a:cs typeface="+mn-ea"/>
                <a:sym typeface="+mn-lt"/>
              </a:rPr>
              <a:t>|</a:t>
            </a:r>
            <a:r>
              <a:rPr lang="zh-CN" altLang="en-US" sz="2400" b="1" dirty="0">
                <a:cs typeface="+mn-ea"/>
                <a:sym typeface="+mn-lt"/>
              </a:rPr>
              <a:t>越大，抛物线的开口越小</a:t>
            </a:r>
            <a:r>
              <a:rPr lang="en-US" altLang="zh-CN" sz="2400" b="1" dirty="0">
                <a:cs typeface="+mn-ea"/>
                <a:sym typeface="+mn-lt"/>
              </a:rPr>
              <a:t>.</a:t>
            </a:r>
          </a:p>
        </p:txBody>
      </p:sp>
      <p:sp>
        <p:nvSpPr>
          <p:cNvPr id="9" name="Text Box 8"/>
          <p:cNvSpPr txBox="1"/>
          <p:nvPr/>
        </p:nvSpPr>
        <p:spPr>
          <a:xfrm>
            <a:off x="1102785" y="2037456"/>
            <a:ext cx="8919975" cy="47570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400">
              <a:lnSpc>
                <a:spcPct val="110000"/>
              </a:lnSpc>
            </a:pPr>
            <a:r>
              <a:rPr lang="zh-CN" altLang="en-US" sz="2400" b="1" dirty="0">
                <a:cs typeface="+mn-ea"/>
                <a:sym typeface="+mn-lt"/>
              </a:rPr>
              <a:t>（</a:t>
            </a:r>
            <a:r>
              <a:rPr lang="en-US" altLang="zh-CN" sz="2400" b="1" dirty="0">
                <a:cs typeface="+mn-ea"/>
                <a:sym typeface="+mn-lt"/>
              </a:rPr>
              <a:t>1</a:t>
            </a:r>
            <a:r>
              <a:rPr lang="zh-CN" altLang="en-US" sz="2400" b="1" dirty="0">
                <a:cs typeface="+mn-ea"/>
                <a:sym typeface="+mn-lt"/>
              </a:rPr>
              <a:t>）抛物线</a:t>
            </a:r>
            <a:r>
              <a:rPr lang="en-US" altLang="zh-CN" sz="2400" b="1" i="1" dirty="0">
                <a:cs typeface="+mn-ea"/>
                <a:sym typeface="+mn-lt"/>
              </a:rPr>
              <a:t>y</a:t>
            </a:r>
            <a:r>
              <a:rPr lang="en-US" altLang="zh-CN" sz="2400" b="1" dirty="0">
                <a:cs typeface="+mn-ea"/>
                <a:sym typeface="+mn-lt"/>
              </a:rPr>
              <a:t>=</a:t>
            </a:r>
            <a:r>
              <a:rPr lang="en-US" altLang="zh-CN" sz="2400" b="1" i="1" dirty="0">
                <a:cs typeface="+mn-ea"/>
                <a:sym typeface="+mn-lt"/>
              </a:rPr>
              <a:t>ax</a:t>
            </a:r>
            <a:r>
              <a:rPr lang="en-US" altLang="zh-CN" sz="2400" b="1" baseline="30000" dirty="0">
                <a:cs typeface="+mn-ea"/>
                <a:sym typeface="+mn-lt"/>
              </a:rPr>
              <a:t>2</a:t>
            </a:r>
            <a:r>
              <a:rPr lang="zh-CN" altLang="en-US" sz="2400" b="1" dirty="0">
                <a:cs typeface="+mn-ea"/>
                <a:sym typeface="+mn-lt"/>
              </a:rPr>
              <a:t>的对称轴是</a:t>
            </a:r>
            <a:r>
              <a:rPr lang="en-US" altLang="zh-CN" sz="2400" b="1" i="1" dirty="0">
                <a:cs typeface="+mn-ea"/>
                <a:sym typeface="+mn-lt"/>
              </a:rPr>
              <a:t>y</a:t>
            </a:r>
            <a:r>
              <a:rPr lang="zh-CN" altLang="en-US" sz="2400" b="1" dirty="0">
                <a:cs typeface="+mn-ea"/>
                <a:sym typeface="+mn-lt"/>
              </a:rPr>
              <a:t>轴，顶点是原点</a:t>
            </a:r>
            <a:r>
              <a:rPr lang="en-US" altLang="zh-CN" sz="2400" b="1" dirty="0">
                <a:cs typeface="+mn-ea"/>
                <a:sym typeface="+mn-lt"/>
              </a:rPr>
              <a:t>.</a:t>
            </a:r>
          </a:p>
        </p:txBody>
      </p:sp>
      <p:sp>
        <p:nvSpPr>
          <p:cNvPr id="10" name="TextBox 6"/>
          <p:cNvSpPr txBox="1"/>
          <p:nvPr/>
        </p:nvSpPr>
        <p:spPr>
          <a:xfrm>
            <a:off x="878637" y="389457"/>
            <a:ext cx="4549706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归纳小结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2292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6607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6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/>
      <p:bldP spid="7" grpId="0" bldLvl="0"/>
      <p:bldP spid="8" grpId="0" bldLvl="0"/>
      <p:bldP spid="9" grpId="0" bldLvl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103"/>
          <p:cNvSpPr txBox="1"/>
          <p:nvPr/>
        </p:nvSpPr>
        <p:spPr>
          <a:xfrm>
            <a:off x="1185037" y="1197732"/>
            <a:ext cx="2967567" cy="502766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/>
          <a:p>
            <a:pPr defTabSz="914400"/>
            <a:r>
              <a:rPr lang="en-US" altLang="zh-CN" sz="2665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2665" dirty="0">
                <a:solidFill>
                  <a:prstClr val="black"/>
                </a:solidFill>
                <a:cs typeface="+mn-ea"/>
                <a:sym typeface="+mn-lt"/>
              </a:rPr>
              <a:t>填表：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686581" y="1769163"/>
          <a:ext cx="10917160" cy="4682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3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48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74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44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抛物线</a:t>
                      </a:r>
                    </a:p>
                  </a:txBody>
                  <a:tcPr marL="121928" marR="121928" marT="60972" marB="60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i="1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y </a:t>
                      </a:r>
                      <a:r>
                        <a:rPr lang="en-US" altLang="zh-CN" sz="2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= </a:t>
                      </a:r>
                      <a:r>
                        <a:rPr lang="en-US" altLang="zh-CN" sz="2400" i="1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ax</a:t>
                      </a:r>
                      <a:r>
                        <a:rPr lang="en-US" altLang="zh-CN" sz="2400" baseline="300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r>
                        <a: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（</a:t>
                      </a:r>
                      <a:r>
                        <a:rPr lang="en-US" altLang="zh-CN" sz="2400" i="1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a</a:t>
                      </a:r>
                      <a:r>
                        <a:rPr lang="en-US" altLang="zh-CN" sz="2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&gt;0</a:t>
                      </a:r>
                      <a:r>
                        <a: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）</a:t>
                      </a:r>
                    </a:p>
                  </a:txBody>
                  <a:tcPr marL="121928" marR="121928" marT="60972" marB="60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i="1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y</a:t>
                      </a:r>
                      <a:r>
                        <a:rPr lang="en-US" altLang="zh-CN" sz="2400" baseline="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 </a:t>
                      </a:r>
                      <a:r>
                        <a:rPr lang="en-US" altLang="zh-CN" sz="2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= </a:t>
                      </a:r>
                      <a:r>
                        <a:rPr lang="en-US" altLang="zh-CN" sz="2400" i="1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ax</a:t>
                      </a:r>
                      <a:r>
                        <a:rPr lang="en-US" altLang="zh-CN" sz="2400" baseline="300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r>
                        <a: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（</a:t>
                      </a:r>
                      <a:r>
                        <a:rPr lang="en-US" altLang="zh-CN" sz="2400" i="1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a</a:t>
                      </a:r>
                      <a:r>
                        <a:rPr lang="zh-CN" altLang="en-US" sz="2400" i="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＜</a:t>
                      </a:r>
                      <a:r>
                        <a:rPr lang="en-US" altLang="zh-CN" sz="2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0</a:t>
                      </a:r>
                      <a:r>
                        <a: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）</a:t>
                      </a:r>
                    </a:p>
                  </a:txBody>
                  <a:tcPr marL="121928" marR="121928" marT="60972" marB="60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顶点坐标</a:t>
                      </a:r>
                    </a:p>
                  </a:txBody>
                  <a:tcPr marL="121928" marR="121928" marT="60972" marB="60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8" marR="121928" marT="60972" marB="60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8" marR="121928" marT="60972" marB="60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对称轴</a:t>
                      </a:r>
                    </a:p>
                  </a:txBody>
                  <a:tcPr marL="121928" marR="121928" marT="60972" marB="60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8" marR="121928" marT="60972" marB="60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8" marR="121928" marT="60972" marB="60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位置</a:t>
                      </a:r>
                    </a:p>
                  </a:txBody>
                  <a:tcPr marL="121928" marR="121928" marT="60972" marB="60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8" marR="121928" marT="60972" marB="60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8" marR="121928" marT="60972" marB="60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开口方向</a:t>
                      </a:r>
                    </a:p>
                  </a:txBody>
                  <a:tcPr marL="121928" marR="121928" marT="60972" marB="60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8" marR="121928" marT="60972" marB="60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8" marR="121928" marT="60972" marB="60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65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增减性</a:t>
                      </a:r>
                    </a:p>
                  </a:txBody>
                  <a:tcPr marL="121928" marR="121928" marT="60972" marB="60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8" marR="121928" marT="60972" marB="60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8" marR="121928" marT="60972" marB="60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最值</a:t>
                      </a:r>
                    </a:p>
                  </a:txBody>
                  <a:tcPr marL="121928" marR="121928" marT="60972" marB="60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8" marR="121928" marT="60972" marB="60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8" marR="121928" marT="60972" marB="609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Text Box 1091"/>
          <p:cNvSpPr txBox="1">
            <a:spLocks noChangeArrowheads="1"/>
          </p:cNvSpPr>
          <p:nvPr/>
        </p:nvSpPr>
        <p:spPr bwMode="auto">
          <a:xfrm>
            <a:off x="3785447" y="2491973"/>
            <a:ext cx="1258678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9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2000" b="1" dirty="0"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kumimoji="1" lang="en-US" altLang="zh-CN" sz="2000" b="1" dirty="0">
                <a:latin typeface="+mn-lt"/>
                <a:ea typeface="+mn-ea"/>
                <a:cs typeface="+mn-ea"/>
                <a:sym typeface="+mn-lt"/>
              </a:rPr>
              <a:t>0</a:t>
            </a:r>
            <a:r>
              <a:rPr kumimoji="1" lang="zh-CN" altLang="en-US" sz="2000" b="1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kumimoji="1" lang="en-US" altLang="zh-CN" sz="2000" b="1" dirty="0">
                <a:latin typeface="+mn-lt"/>
                <a:ea typeface="+mn-ea"/>
                <a:cs typeface="+mn-ea"/>
                <a:sym typeface="+mn-lt"/>
              </a:rPr>
              <a:t>0</a:t>
            </a:r>
            <a:r>
              <a:rPr kumimoji="1" lang="zh-CN" altLang="en-US" sz="2000" b="1" dirty="0">
                <a:latin typeface="+mn-lt"/>
                <a:ea typeface="+mn-ea"/>
                <a:cs typeface="+mn-ea"/>
                <a:sym typeface="+mn-lt"/>
              </a:rPr>
              <a:t>）</a:t>
            </a:r>
          </a:p>
        </p:txBody>
      </p:sp>
      <p:sp>
        <p:nvSpPr>
          <p:cNvPr id="12" name="Text Box 1092"/>
          <p:cNvSpPr txBox="1">
            <a:spLocks noChangeArrowheads="1"/>
          </p:cNvSpPr>
          <p:nvPr/>
        </p:nvSpPr>
        <p:spPr bwMode="auto">
          <a:xfrm>
            <a:off x="8865449" y="2513292"/>
            <a:ext cx="1258678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9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2000" b="1" dirty="0"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kumimoji="1" lang="en-US" altLang="zh-CN" sz="2000" b="1" dirty="0">
                <a:latin typeface="+mn-lt"/>
                <a:ea typeface="+mn-ea"/>
                <a:cs typeface="+mn-ea"/>
                <a:sym typeface="+mn-lt"/>
              </a:rPr>
              <a:t>0</a:t>
            </a:r>
            <a:r>
              <a:rPr kumimoji="1" lang="zh-CN" altLang="en-US" sz="2000" b="1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kumimoji="1" lang="en-US" altLang="zh-CN" sz="2000" b="1" dirty="0">
                <a:latin typeface="+mn-lt"/>
                <a:ea typeface="+mn-ea"/>
                <a:cs typeface="+mn-ea"/>
                <a:sym typeface="+mn-lt"/>
              </a:rPr>
              <a:t>0</a:t>
            </a:r>
            <a:r>
              <a:rPr kumimoji="1" lang="zh-CN" altLang="en-US" sz="2000" b="1" dirty="0">
                <a:latin typeface="+mn-lt"/>
                <a:ea typeface="+mn-ea"/>
                <a:cs typeface="+mn-ea"/>
                <a:sym typeface="+mn-lt"/>
              </a:rPr>
              <a:t>）</a:t>
            </a:r>
          </a:p>
        </p:txBody>
      </p:sp>
      <p:sp>
        <p:nvSpPr>
          <p:cNvPr id="13" name="Text Box 1093"/>
          <p:cNvSpPr txBox="1">
            <a:spLocks noChangeArrowheads="1"/>
          </p:cNvSpPr>
          <p:nvPr/>
        </p:nvSpPr>
        <p:spPr bwMode="auto">
          <a:xfrm>
            <a:off x="4119673" y="3128550"/>
            <a:ext cx="590226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9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2000" b="1" i="1" dirty="0">
                <a:latin typeface="+mn-lt"/>
                <a:ea typeface="+mn-ea"/>
                <a:cs typeface="+mn-ea"/>
                <a:sym typeface="+mn-lt"/>
              </a:rPr>
              <a:t>y</a:t>
            </a:r>
            <a:r>
              <a:rPr kumimoji="1" lang="zh-CN" altLang="en-US" sz="2000" b="1" dirty="0">
                <a:latin typeface="+mn-lt"/>
                <a:ea typeface="+mn-ea"/>
                <a:cs typeface="+mn-ea"/>
                <a:sym typeface="+mn-lt"/>
              </a:rPr>
              <a:t>轴</a:t>
            </a:r>
          </a:p>
        </p:txBody>
      </p:sp>
      <p:sp>
        <p:nvSpPr>
          <p:cNvPr id="14" name="Text Box 1094"/>
          <p:cNvSpPr txBox="1">
            <a:spLocks noChangeArrowheads="1"/>
          </p:cNvSpPr>
          <p:nvPr/>
        </p:nvSpPr>
        <p:spPr bwMode="auto">
          <a:xfrm>
            <a:off x="9199675" y="3143607"/>
            <a:ext cx="590226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9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2000" b="1" i="1" dirty="0">
                <a:latin typeface="+mn-lt"/>
                <a:ea typeface="+mn-ea"/>
                <a:cs typeface="+mn-ea"/>
                <a:sym typeface="+mn-lt"/>
              </a:rPr>
              <a:t>y</a:t>
            </a:r>
            <a:r>
              <a:rPr kumimoji="1" lang="zh-CN" altLang="en-US" sz="2000" b="1" dirty="0">
                <a:latin typeface="+mn-lt"/>
                <a:ea typeface="+mn-ea"/>
                <a:cs typeface="+mn-ea"/>
                <a:sym typeface="+mn-lt"/>
              </a:rPr>
              <a:t>轴</a:t>
            </a:r>
          </a:p>
        </p:txBody>
      </p:sp>
      <p:sp>
        <p:nvSpPr>
          <p:cNvPr id="15" name="Text Box 1095"/>
          <p:cNvSpPr txBox="1">
            <a:spLocks noChangeArrowheads="1"/>
          </p:cNvSpPr>
          <p:nvPr/>
        </p:nvSpPr>
        <p:spPr bwMode="auto">
          <a:xfrm>
            <a:off x="2805211" y="3619986"/>
            <a:ext cx="3219151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9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2000" b="1" dirty="0">
                <a:latin typeface="+mn-lt"/>
                <a:ea typeface="+mn-ea"/>
                <a:cs typeface="+mn-ea"/>
                <a:sym typeface="+mn-lt"/>
              </a:rPr>
              <a:t>在</a:t>
            </a:r>
            <a:r>
              <a:rPr kumimoji="1" lang="en-US" altLang="zh-CN" sz="2000" b="1" i="1" dirty="0"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kumimoji="1" lang="zh-CN" altLang="en-US" sz="2000" b="1" dirty="0">
                <a:latin typeface="+mn-lt"/>
                <a:ea typeface="+mn-ea"/>
                <a:cs typeface="+mn-ea"/>
                <a:sym typeface="+mn-lt"/>
              </a:rPr>
              <a:t>轴的上方（除顶点外）</a:t>
            </a:r>
            <a:endParaRPr kumimoji="1" lang="en-US" altLang="zh-CN" sz="2000" b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Text Box 1096"/>
          <p:cNvSpPr txBox="1">
            <a:spLocks noChangeArrowheads="1"/>
          </p:cNvSpPr>
          <p:nvPr/>
        </p:nvSpPr>
        <p:spPr bwMode="auto">
          <a:xfrm>
            <a:off x="7885213" y="3773922"/>
            <a:ext cx="3219151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9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2000" b="1" dirty="0">
                <a:latin typeface="+mn-lt"/>
                <a:ea typeface="+mn-ea"/>
                <a:cs typeface="+mn-ea"/>
                <a:sym typeface="+mn-lt"/>
              </a:rPr>
              <a:t>在</a:t>
            </a:r>
            <a:r>
              <a:rPr kumimoji="1" lang="en-US" altLang="zh-CN" sz="2000" b="1" i="1" dirty="0"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kumimoji="1" lang="zh-CN" altLang="en-US" sz="2000" b="1" dirty="0">
                <a:latin typeface="+mn-lt"/>
                <a:ea typeface="+mn-ea"/>
                <a:cs typeface="+mn-ea"/>
                <a:sym typeface="+mn-lt"/>
              </a:rPr>
              <a:t>轴的下方（除顶点外）</a:t>
            </a:r>
            <a:endParaRPr kumimoji="1" lang="en-US" altLang="zh-CN" sz="2000" b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Text Box 1097"/>
          <p:cNvSpPr txBox="1">
            <a:spLocks noChangeArrowheads="1"/>
          </p:cNvSpPr>
          <p:nvPr/>
        </p:nvSpPr>
        <p:spPr bwMode="auto">
          <a:xfrm>
            <a:off x="4059561" y="4314621"/>
            <a:ext cx="710451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9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2000" b="1" dirty="0">
                <a:latin typeface="+mn-lt"/>
                <a:ea typeface="+mn-ea"/>
                <a:cs typeface="+mn-ea"/>
                <a:sym typeface="+mn-lt"/>
              </a:rPr>
              <a:t>向上</a:t>
            </a:r>
          </a:p>
        </p:txBody>
      </p:sp>
      <p:sp>
        <p:nvSpPr>
          <p:cNvPr id="19" name="Text Box 1098"/>
          <p:cNvSpPr txBox="1">
            <a:spLocks noChangeArrowheads="1"/>
          </p:cNvSpPr>
          <p:nvPr/>
        </p:nvSpPr>
        <p:spPr bwMode="auto">
          <a:xfrm>
            <a:off x="9139563" y="4404237"/>
            <a:ext cx="710451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9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2000" b="1">
                <a:latin typeface="+mn-lt"/>
                <a:ea typeface="+mn-ea"/>
                <a:cs typeface="+mn-ea"/>
                <a:sym typeface="+mn-lt"/>
              </a:rPr>
              <a:t>向下</a:t>
            </a:r>
          </a:p>
        </p:txBody>
      </p:sp>
      <p:sp>
        <p:nvSpPr>
          <p:cNvPr id="20" name="Text Box 1099"/>
          <p:cNvSpPr txBox="1">
            <a:spLocks noChangeArrowheads="1"/>
          </p:cNvSpPr>
          <p:nvPr/>
        </p:nvSpPr>
        <p:spPr bwMode="auto">
          <a:xfrm>
            <a:off x="3007991" y="6011666"/>
            <a:ext cx="2813591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9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2000" b="1" dirty="0">
                <a:latin typeface="+mn-lt"/>
                <a:ea typeface="+mn-ea"/>
                <a:cs typeface="+mn-ea"/>
                <a:sym typeface="+mn-lt"/>
              </a:rPr>
              <a:t>当</a:t>
            </a:r>
            <a:r>
              <a:rPr kumimoji="1" lang="en-US" altLang="zh-CN" sz="2000" b="1" i="1" dirty="0">
                <a:latin typeface="+mn-lt"/>
                <a:ea typeface="+mn-ea"/>
                <a:cs typeface="+mn-ea"/>
                <a:sym typeface="+mn-lt"/>
              </a:rPr>
              <a:t>x </a:t>
            </a:r>
            <a:r>
              <a:rPr kumimoji="1" lang="en-US" altLang="zh-CN" sz="2000" b="1" dirty="0">
                <a:latin typeface="+mn-lt"/>
                <a:ea typeface="+mn-ea"/>
                <a:cs typeface="+mn-ea"/>
                <a:sym typeface="+mn-lt"/>
              </a:rPr>
              <a:t>= 0</a:t>
            </a:r>
            <a:r>
              <a:rPr kumimoji="1" lang="zh-CN" altLang="en-US" sz="2000" b="1" dirty="0">
                <a:latin typeface="+mn-lt"/>
                <a:ea typeface="+mn-ea"/>
                <a:cs typeface="+mn-ea"/>
                <a:sym typeface="+mn-lt"/>
              </a:rPr>
              <a:t>时，最小值为</a:t>
            </a:r>
            <a:r>
              <a:rPr kumimoji="1" lang="en-US" altLang="zh-CN" sz="2000" b="1" dirty="0">
                <a:latin typeface="+mn-lt"/>
                <a:ea typeface="+mn-ea"/>
                <a:cs typeface="+mn-ea"/>
                <a:sym typeface="+mn-lt"/>
              </a:rPr>
              <a:t>0.</a:t>
            </a:r>
          </a:p>
        </p:txBody>
      </p:sp>
      <p:sp>
        <p:nvSpPr>
          <p:cNvPr id="21" name="Text Box 1100"/>
          <p:cNvSpPr txBox="1">
            <a:spLocks noChangeArrowheads="1"/>
          </p:cNvSpPr>
          <p:nvPr/>
        </p:nvSpPr>
        <p:spPr bwMode="auto">
          <a:xfrm>
            <a:off x="8087993" y="5972644"/>
            <a:ext cx="2813591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9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2000" b="1" dirty="0">
                <a:latin typeface="+mn-lt"/>
                <a:ea typeface="+mn-ea"/>
                <a:cs typeface="+mn-ea"/>
                <a:sym typeface="+mn-lt"/>
              </a:rPr>
              <a:t>当</a:t>
            </a:r>
            <a:r>
              <a:rPr kumimoji="1" lang="en-US" altLang="zh-CN" sz="2000" b="1" i="1" dirty="0">
                <a:latin typeface="+mn-lt"/>
                <a:ea typeface="+mn-ea"/>
                <a:cs typeface="+mn-ea"/>
                <a:sym typeface="+mn-lt"/>
              </a:rPr>
              <a:t>x </a:t>
            </a:r>
            <a:r>
              <a:rPr kumimoji="1" lang="en-US" altLang="zh-CN" sz="2000" b="1" dirty="0">
                <a:latin typeface="+mn-lt"/>
                <a:ea typeface="+mn-ea"/>
                <a:cs typeface="+mn-ea"/>
                <a:sym typeface="+mn-lt"/>
              </a:rPr>
              <a:t>= 0</a:t>
            </a:r>
            <a:r>
              <a:rPr kumimoji="1" lang="zh-CN" altLang="en-US" sz="2000" b="1" dirty="0">
                <a:latin typeface="+mn-lt"/>
                <a:ea typeface="+mn-ea"/>
                <a:cs typeface="+mn-ea"/>
                <a:sym typeface="+mn-lt"/>
              </a:rPr>
              <a:t>时，最大值为</a:t>
            </a:r>
            <a:r>
              <a:rPr kumimoji="1" lang="en-US" altLang="zh-CN" sz="2000" b="1" dirty="0">
                <a:latin typeface="+mn-lt"/>
                <a:ea typeface="+mn-ea"/>
                <a:cs typeface="+mn-ea"/>
                <a:sym typeface="+mn-lt"/>
              </a:rPr>
              <a:t>0.</a:t>
            </a:r>
          </a:p>
        </p:txBody>
      </p:sp>
      <p:sp>
        <p:nvSpPr>
          <p:cNvPr id="22" name="Text Box 1101"/>
          <p:cNvSpPr txBox="1">
            <a:spLocks noChangeArrowheads="1"/>
          </p:cNvSpPr>
          <p:nvPr/>
        </p:nvSpPr>
        <p:spPr bwMode="auto">
          <a:xfrm>
            <a:off x="1789061" y="5110855"/>
            <a:ext cx="5251451" cy="70788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9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2000" b="1" dirty="0">
                <a:latin typeface="+mn-lt"/>
                <a:ea typeface="+mn-ea"/>
                <a:cs typeface="+mn-ea"/>
                <a:sym typeface="+mn-lt"/>
              </a:rPr>
              <a:t>当</a:t>
            </a:r>
            <a:r>
              <a:rPr kumimoji="1" lang="en-US" altLang="zh-CN" sz="2000" b="1" i="1" dirty="0"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kumimoji="1" lang="en-US" altLang="zh-CN" sz="2000" b="1" dirty="0">
                <a:latin typeface="+mn-lt"/>
                <a:ea typeface="+mn-ea"/>
                <a:cs typeface="+mn-ea"/>
                <a:sym typeface="+mn-lt"/>
              </a:rPr>
              <a:t>&lt;0</a:t>
            </a:r>
            <a:r>
              <a:rPr kumimoji="1" lang="zh-CN" altLang="en-US" sz="2000" b="1" dirty="0">
                <a:latin typeface="+mn-lt"/>
                <a:ea typeface="+mn-ea"/>
                <a:cs typeface="+mn-ea"/>
                <a:sym typeface="+mn-lt"/>
              </a:rPr>
              <a:t>时，</a:t>
            </a:r>
            <a:r>
              <a:rPr kumimoji="1" lang="en-US" altLang="zh-CN" sz="2000" b="1" i="1" dirty="0">
                <a:latin typeface="+mn-lt"/>
                <a:ea typeface="+mn-ea"/>
                <a:cs typeface="+mn-ea"/>
                <a:sym typeface="+mn-lt"/>
              </a:rPr>
              <a:t>y</a:t>
            </a:r>
            <a:r>
              <a:rPr kumimoji="1" lang="zh-CN" altLang="en-US" sz="2000" b="1" dirty="0">
                <a:latin typeface="+mn-lt"/>
                <a:ea typeface="+mn-ea"/>
                <a:cs typeface="+mn-ea"/>
                <a:sym typeface="+mn-lt"/>
              </a:rPr>
              <a:t>随着</a:t>
            </a:r>
            <a:r>
              <a:rPr kumimoji="1" lang="en-US" altLang="zh-CN" sz="2000" b="1" i="1" dirty="0"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kumimoji="1" lang="zh-CN" altLang="en-US" sz="2000" b="1" dirty="0">
                <a:latin typeface="+mn-lt"/>
                <a:ea typeface="+mn-ea"/>
                <a:cs typeface="+mn-ea"/>
                <a:sym typeface="+mn-lt"/>
              </a:rPr>
              <a:t>的增大而减小</a:t>
            </a:r>
            <a:r>
              <a:rPr kumimoji="1" lang="en-US" altLang="zh-CN" sz="2000" b="1" dirty="0">
                <a:latin typeface="+mn-lt"/>
                <a:ea typeface="+mn-ea"/>
                <a:cs typeface="+mn-ea"/>
                <a:sym typeface="+mn-lt"/>
              </a:rPr>
              <a:t>.</a:t>
            </a:r>
          </a:p>
          <a:p>
            <a:pPr algn="ctr" defTabSz="1219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2000" b="1" dirty="0">
                <a:latin typeface="+mn-lt"/>
                <a:ea typeface="+mn-ea"/>
                <a:cs typeface="+mn-ea"/>
                <a:sym typeface="+mn-lt"/>
              </a:rPr>
              <a:t>当</a:t>
            </a:r>
            <a:r>
              <a:rPr kumimoji="1" lang="en-US" altLang="zh-CN" sz="2000" b="1" i="1" dirty="0"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kumimoji="1" lang="en-US" altLang="zh-CN" sz="2000" b="1" dirty="0">
                <a:latin typeface="+mn-lt"/>
                <a:ea typeface="+mn-ea"/>
                <a:cs typeface="+mn-ea"/>
                <a:sym typeface="+mn-lt"/>
              </a:rPr>
              <a:t>&gt;0</a:t>
            </a:r>
            <a:r>
              <a:rPr kumimoji="1" lang="zh-CN" altLang="en-US" sz="2000" b="1" dirty="0">
                <a:latin typeface="+mn-lt"/>
                <a:ea typeface="+mn-ea"/>
                <a:cs typeface="+mn-ea"/>
                <a:sym typeface="+mn-lt"/>
              </a:rPr>
              <a:t>时，</a:t>
            </a:r>
            <a:r>
              <a:rPr kumimoji="1" lang="en-US" altLang="zh-CN" sz="2000" b="1" i="1" dirty="0">
                <a:latin typeface="+mn-lt"/>
                <a:ea typeface="+mn-ea"/>
                <a:cs typeface="+mn-ea"/>
                <a:sym typeface="+mn-lt"/>
              </a:rPr>
              <a:t>y</a:t>
            </a:r>
            <a:r>
              <a:rPr kumimoji="1" lang="zh-CN" altLang="en-US" sz="2000" b="1" dirty="0">
                <a:latin typeface="+mn-lt"/>
                <a:ea typeface="+mn-ea"/>
                <a:cs typeface="+mn-ea"/>
                <a:sym typeface="+mn-lt"/>
              </a:rPr>
              <a:t>随着</a:t>
            </a:r>
            <a:r>
              <a:rPr kumimoji="1" lang="en-US" altLang="zh-CN" sz="2000" b="1" i="1" dirty="0"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kumimoji="1" lang="zh-CN" altLang="en-US" sz="2000" b="1" dirty="0">
                <a:latin typeface="+mn-lt"/>
                <a:ea typeface="+mn-ea"/>
                <a:cs typeface="+mn-ea"/>
                <a:sym typeface="+mn-lt"/>
              </a:rPr>
              <a:t>的增大而增大</a:t>
            </a:r>
            <a:r>
              <a:rPr kumimoji="1" lang="en-US" altLang="zh-CN" sz="2000" b="1" dirty="0">
                <a:latin typeface="+mn-lt"/>
                <a:ea typeface="+mn-ea"/>
                <a:cs typeface="+mn-ea"/>
                <a:sym typeface="+mn-lt"/>
              </a:rPr>
              <a:t>. </a:t>
            </a:r>
          </a:p>
        </p:txBody>
      </p:sp>
      <p:sp>
        <p:nvSpPr>
          <p:cNvPr id="23" name="Text Box 1102"/>
          <p:cNvSpPr txBox="1">
            <a:spLocks noChangeArrowheads="1"/>
          </p:cNvSpPr>
          <p:nvPr/>
        </p:nvSpPr>
        <p:spPr bwMode="auto">
          <a:xfrm>
            <a:off x="6866946" y="5034552"/>
            <a:ext cx="5255684" cy="70788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9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2000" b="1" dirty="0">
                <a:latin typeface="+mn-lt"/>
                <a:ea typeface="+mn-ea"/>
                <a:cs typeface="+mn-ea"/>
                <a:sym typeface="+mn-lt"/>
              </a:rPr>
              <a:t>当</a:t>
            </a:r>
            <a:r>
              <a:rPr kumimoji="1" lang="en-US" altLang="zh-CN" sz="2000" b="1" i="1" dirty="0"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kumimoji="1" lang="en-US" altLang="zh-CN" sz="2000" b="1" dirty="0">
                <a:latin typeface="+mn-lt"/>
                <a:ea typeface="+mn-ea"/>
                <a:cs typeface="+mn-ea"/>
                <a:sym typeface="+mn-lt"/>
              </a:rPr>
              <a:t>&lt;0</a:t>
            </a:r>
            <a:r>
              <a:rPr kumimoji="1" lang="zh-CN" altLang="en-US" sz="2000" b="1" dirty="0">
                <a:latin typeface="+mn-lt"/>
                <a:ea typeface="+mn-ea"/>
                <a:cs typeface="+mn-ea"/>
                <a:sym typeface="+mn-lt"/>
              </a:rPr>
              <a:t>时，</a:t>
            </a:r>
            <a:r>
              <a:rPr kumimoji="1" lang="en-US" altLang="zh-CN" sz="2000" b="1" i="1" dirty="0">
                <a:latin typeface="+mn-lt"/>
                <a:ea typeface="+mn-ea"/>
                <a:cs typeface="+mn-ea"/>
                <a:sym typeface="+mn-lt"/>
              </a:rPr>
              <a:t>y</a:t>
            </a:r>
            <a:r>
              <a:rPr kumimoji="1" lang="zh-CN" altLang="en-US" sz="2000" b="1" dirty="0">
                <a:latin typeface="+mn-lt"/>
                <a:ea typeface="+mn-ea"/>
                <a:cs typeface="+mn-ea"/>
                <a:sym typeface="+mn-lt"/>
              </a:rPr>
              <a:t>随着</a:t>
            </a:r>
            <a:r>
              <a:rPr kumimoji="1" lang="en-US" altLang="zh-CN" sz="2000" b="1" i="1" dirty="0"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kumimoji="1" lang="zh-CN" altLang="en-US" sz="2000" b="1" dirty="0">
                <a:latin typeface="+mn-lt"/>
                <a:ea typeface="+mn-ea"/>
                <a:cs typeface="+mn-ea"/>
                <a:sym typeface="+mn-lt"/>
              </a:rPr>
              <a:t>的增大而增大</a:t>
            </a:r>
            <a:r>
              <a:rPr kumimoji="1" lang="en-US" altLang="zh-CN" sz="2000" b="1" dirty="0">
                <a:latin typeface="+mn-lt"/>
                <a:ea typeface="+mn-ea"/>
                <a:cs typeface="+mn-ea"/>
                <a:sym typeface="+mn-lt"/>
              </a:rPr>
              <a:t>.</a:t>
            </a:r>
          </a:p>
          <a:p>
            <a:pPr algn="ctr" defTabSz="1219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2000" b="1" dirty="0">
                <a:latin typeface="+mn-lt"/>
                <a:ea typeface="+mn-ea"/>
                <a:cs typeface="+mn-ea"/>
                <a:sym typeface="+mn-lt"/>
              </a:rPr>
              <a:t>当</a:t>
            </a:r>
            <a:r>
              <a:rPr kumimoji="1" lang="en-US" altLang="zh-CN" sz="2000" b="1" i="1" dirty="0"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kumimoji="1" lang="en-US" altLang="zh-CN" sz="2000" b="1" dirty="0">
                <a:latin typeface="+mn-lt"/>
                <a:ea typeface="+mn-ea"/>
                <a:cs typeface="+mn-ea"/>
                <a:sym typeface="+mn-lt"/>
              </a:rPr>
              <a:t>&gt;0</a:t>
            </a:r>
            <a:r>
              <a:rPr kumimoji="1" lang="zh-CN" altLang="en-US" sz="2000" b="1" dirty="0">
                <a:latin typeface="+mn-lt"/>
                <a:ea typeface="+mn-ea"/>
                <a:cs typeface="+mn-ea"/>
                <a:sym typeface="+mn-lt"/>
              </a:rPr>
              <a:t>时，</a:t>
            </a:r>
            <a:r>
              <a:rPr kumimoji="1" lang="en-US" altLang="zh-CN" sz="2000" b="1" i="1" dirty="0">
                <a:latin typeface="+mn-lt"/>
                <a:ea typeface="+mn-ea"/>
                <a:cs typeface="+mn-ea"/>
                <a:sym typeface="+mn-lt"/>
              </a:rPr>
              <a:t>y</a:t>
            </a:r>
            <a:r>
              <a:rPr kumimoji="1" lang="zh-CN" altLang="en-US" sz="2000" b="1" dirty="0">
                <a:latin typeface="+mn-lt"/>
                <a:ea typeface="+mn-ea"/>
                <a:cs typeface="+mn-ea"/>
                <a:sym typeface="+mn-lt"/>
              </a:rPr>
              <a:t>随着</a:t>
            </a:r>
            <a:r>
              <a:rPr kumimoji="1" lang="en-US" altLang="zh-CN" sz="2000" b="1" i="1" dirty="0"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kumimoji="1" lang="zh-CN" altLang="en-US" sz="2000" b="1" dirty="0">
                <a:latin typeface="+mn-lt"/>
                <a:ea typeface="+mn-ea"/>
                <a:cs typeface="+mn-ea"/>
                <a:sym typeface="+mn-lt"/>
              </a:rPr>
              <a:t>的增大而减小</a:t>
            </a:r>
            <a:r>
              <a:rPr kumimoji="1" lang="en-US" altLang="zh-CN" sz="2000" b="1" dirty="0">
                <a:latin typeface="+mn-lt"/>
                <a:ea typeface="+mn-ea"/>
                <a:cs typeface="+mn-ea"/>
                <a:sym typeface="+mn-lt"/>
              </a:rPr>
              <a:t>. </a:t>
            </a:r>
          </a:p>
        </p:txBody>
      </p:sp>
      <p:sp>
        <p:nvSpPr>
          <p:cNvPr id="24" name="TextBox 6"/>
          <p:cNvSpPr txBox="1"/>
          <p:nvPr/>
        </p:nvSpPr>
        <p:spPr>
          <a:xfrm>
            <a:off x="878637" y="389457"/>
            <a:ext cx="4549706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1008228" y="1062434"/>
                <a:ext cx="11183772" cy="28623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121920" tIns="60960" rIns="121920" bIns="60960" numCol="1" anchor="ctr" anchorCtr="0" compatLnSpc="1">
                <a:spAutoFit/>
              </a:bodyPr>
              <a:lstStyle/>
              <a:p>
                <a:pPr defTabSz="12192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en-US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．在二次函数①</a:t>
                </a:r>
                <a:r>
                  <a:rPr lang="en-US" altLang="zh-CN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y</a:t>
                </a:r>
                <a:r>
                  <a:rPr lang="zh-CN" altLang="en-US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3x</a:t>
                </a:r>
                <a:r>
                  <a:rPr lang="en-US" altLang="zh-CN" sz="2400" b="1" baseline="300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②</a:t>
                </a:r>
                <a14:m>
                  <m:oMath xmlns:m="http://schemas.openxmlformats.org/officeDocument/2006/math">
                    <m:r>
                      <a:rPr lang="zh-CN" altLang="en-US" sz="2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zh-CN" altLang="en-US" sz="2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num>
                      <m:den>
                        <m:r>
                          <a:rPr lang="zh-CN" alt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zh-CN" alt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zh-CN" alt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③</a:t>
                </a:r>
                <a14:m>
                  <m:oMath xmlns:m="http://schemas.openxmlformats.org/officeDocument/2006/math">
                    <m:r>
                      <a:rPr lang="zh-CN" altLang="en-US" sz="2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zh-CN" altLang="en-US" sz="2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num>
                      <m:den>
                        <m:r>
                          <a:rPr lang="zh-CN" alt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zh-CN" alt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zh-CN" alt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zh-CN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中，图象在同一水平线上的开口大小顺序用题号表示应该为</a:t>
                </a:r>
                <a:r>
                  <a:rPr lang="en-US" altLang="zh-CN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(    )</a:t>
                </a:r>
              </a:p>
              <a:p>
                <a:pPr defTabSz="914400" fontAlgn="ctr">
                  <a:lnSpc>
                    <a:spcPct val="150000"/>
                  </a:lnSpc>
                </a:pPr>
                <a:endParaRPr lang="en-US" altLang="zh-CN" sz="2000" b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:r>
                  <a:rPr lang="en-US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①</a:t>
                </a:r>
                <a:r>
                  <a:rPr lang="zh-CN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＞</a:t>
                </a:r>
                <a:r>
                  <a:rPr lang="en-US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②</a:t>
                </a:r>
                <a:r>
                  <a:rPr lang="zh-CN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＞</a:t>
                </a:r>
                <a:r>
                  <a:rPr lang="en-US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③                             B</a:t>
                </a:r>
                <a:r>
                  <a:rPr lang="zh-CN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:r>
                  <a:rPr lang="en-US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①</a:t>
                </a:r>
                <a:r>
                  <a:rPr lang="zh-CN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＞</a:t>
                </a:r>
                <a:r>
                  <a:rPr lang="en-US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③</a:t>
                </a:r>
                <a:r>
                  <a:rPr lang="zh-CN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＞</a:t>
                </a:r>
                <a:r>
                  <a:rPr lang="en-US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②</a:t>
                </a:r>
                <a:endParaRPr lang="zh-CN" altLang="zh-CN" sz="2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C</a:t>
                </a:r>
                <a:r>
                  <a:rPr lang="zh-CN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:r>
                  <a:rPr lang="en-US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②</a:t>
                </a:r>
                <a:r>
                  <a:rPr lang="zh-CN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＞</a:t>
                </a:r>
                <a:r>
                  <a:rPr lang="en-US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③</a:t>
                </a:r>
                <a:r>
                  <a:rPr lang="zh-CN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＞</a:t>
                </a:r>
                <a:r>
                  <a:rPr lang="en-US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①                             D</a:t>
                </a:r>
                <a:r>
                  <a:rPr lang="zh-CN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:r>
                  <a:rPr lang="en-US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②</a:t>
                </a:r>
                <a:r>
                  <a:rPr lang="zh-CN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＞</a:t>
                </a:r>
                <a:r>
                  <a:rPr lang="en-US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①</a:t>
                </a:r>
                <a:r>
                  <a:rPr lang="zh-CN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＞</a:t>
                </a:r>
                <a:r>
                  <a:rPr lang="en-US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③</a:t>
                </a:r>
                <a:endParaRPr lang="zh-CN" altLang="zh-CN" sz="2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08228" y="1062434"/>
                <a:ext cx="11183772" cy="2862322"/>
              </a:xfrm>
              <a:prstGeom prst="rect">
                <a:avLst/>
              </a:prstGeom>
              <a:blipFill rotWithShape="1">
                <a:blip r:embed="rId3"/>
                <a:stretch>
                  <a:fillRect l="-4" t="-3" b="1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7"/>
          <p:cNvSpPr txBox="1"/>
          <p:nvPr/>
        </p:nvSpPr>
        <p:spPr>
          <a:xfrm>
            <a:off x="1008228" y="4567999"/>
            <a:ext cx="7024900" cy="543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400"/>
            <a:r>
              <a:rPr lang="zh-CN" altLang="en-US" sz="2935" b="1" dirty="0">
                <a:cs typeface="+mn-ea"/>
                <a:sym typeface="+mn-lt"/>
              </a:rPr>
              <a:t>分析：</a:t>
            </a:r>
            <a:r>
              <a:rPr lang="en-US" altLang="zh-CN" sz="2935" b="1" dirty="0">
                <a:cs typeface="+mn-ea"/>
                <a:sym typeface="+mn-lt"/>
              </a:rPr>
              <a:t>|</a:t>
            </a:r>
            <a:r>
              <a:rPr lang="en-US" altLang="zh-CN" sz="2935" b="1" i="1" dirty="0">
                <a:cs typeface="+mn-ea"/>
                <a:sym typeface="+mn-lt"/>
              </a:rPr>
              <a:t>a</a:t>
            </a:r>
            <a:r>
              <a:rPr lang="en-US" altLang="zh-CN" sz="2935" b="1" dirty="0">
                <a:cs typeface="+mn-ea"/>
                <a:sym typeface="+mn-lt"/>
              </a:rPr>
              <a:t>|</a:t>
            </a:r>
            <a:r>
              <a:rPr lang="zh-CN" altLang="en-US" sz="2935" b="1" dirty="0">
                <a:cs typeface="+mn-ea"/>
                <a:sym typeface="+mn-lt"/>
              </a:rPr>
              <a:t>越大，抛物线的开口越小</a:t>
            </a:r>
            <a:r>
              <a:rPr lang="en-US" altLang="zh-CN" sz="2935" b="1" dirty="0">
                <a:cs typeface="+mn-ea"/>
                <a:sym typeface="+mn-lt"/>
              </a:rPr>
              <a:t>.</a:t>
            </a:r>
          </a:p>
        </p:txBody>
      </p:sp>
      <p:sp>
        <p:nvSpPr>
          <p:cNvPr id="10" name="笑脸 9"/>
          <p:cNvSpPr/>
          <p:nvPr/>
        </p:nvSpPr>
        <p:spPr>
          <a:xfrm>
            <a:off x="1106551" y="3529783"/>
            <a:ext cx="297609" cy="275301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TextBox 6"/>
          <p:cNvSpPr txBox="1"/>
          <p:nvPr/>
        </p:nvSpPr>
        <p:spPr>
          <a:xfrm>
            <a:off x="878637" y="389457"/>
            <a:ext cx="4549706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4"/>
              <p:cNvSpPr>
                <a:spLocks noChangeArrowheads="1"/>
              </p:cNvSpPr>
              <p:nvPr/>
            </p:nvSpPr>
            <p:spPr bwMode="auto">
              <a:xfrm>
                <a:off x="698012" y="989701"/>
                <a:ext cx="8206029" cy="17942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121920" tIns="60960" rIns="121920" bIns="60960" numCol="1" anchor="ctr" anchorCtr="0" compatLnSpc="1">
                <a:spAutoFit/>
              </a:bodyPr>
              <a:lstStyle/>
              <a:p>
                <a:pPr defTabSz="1219200" eaLnBrk="0" fontAlgn="ctr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2.</a:t>
                </a:r>
                <a:r>
                  <a:rPr lang="zh-CN" altLang="zh-CN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若抛物线</a:t>
                </a:r>
                <a14:m>
                  <m:oMath xmlns:m="http://schemas.openxmlformats.org/officeDocument/2006/math">
                    <m:r>
                      <a:rPr lang="zh-CN" altLang="zh-CN" sz="24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zh-CN" altLang="zh-CN" sz="24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d>
                      <m:dPr>
                        <m:ctrlPr>
                          <a:rPr lang="zh-CN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zh-CN" altLang="zh-CN" sz="24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3+</m:t>
                        </m:r>
                        <m:r>
                          <a:rPr lang="zh-CN" altLang="zh-CN" sz="24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</m:e>
                    </m:d>
                    <m:sSup>
                      <m:sSupPr>
                        <m:ctrlPr>
                          <a:rPr lang="zh-CN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zh-CN" sz="24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sSup>
                          <m:sSupPr>
                            <m:ctrlPr>
                              <a:rPr lang="zh-CN" altLang="zh-CN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zh-CN" altLang="zh-CN" sz="24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𝑚</m:t>
                            </m:r>
                          </m:e>
                          <m:sup>
                            <m:r>
                              <a:rPr lang="zh-CN" altLang="zh-CN" sz="24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zh-CN" altLang="zh-CN" sz="24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−10</m:t>
                        </m:r>
                      </m:sup>
                    </m:sSup>
                  </m:oMath>
                </a14:m>
                <a:r>
                  <a:rPr lang="zh-CN" altLang="zh-CN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的开口向下，则</a:t>
                </a:r>
                <a:r>
                  <a:rPr lang="en-US" altLang="zh-CN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m</a:t>
                </a:r>
                <a:r>
                  <a:rPr lang="zh-CN" altLang="en-US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的值为</a:t>
                </a:r>
                <a:r>
                  <a:rPr lang="en-US" altLang="zh-CN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(   )</a:t>
                </a:r>
              </a:p>
              <a:p>
                <a:pPr defTabSz="1219200" eaLnBrk="0" fontAlgn="ctr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A. </a:t>
                </a:r>
                <a14:m>
                  <m:oMath xmlns:m="http://schemas.openxmlformats.org/officeDocument/2006/math">
                    <m:r>
                      <a:rPr lang="en-US" altLang="zh-CN" sz="2400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US" altLang="zh-CN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radPr>
                      <m:deg/>
                      <m:e>
                        <m:r>
                          <a:rPr lang="en-US" altLang="zh-CN" sz="2400" b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e>
                    </m:rad>
                    <m:r>
                      <a:rPr lang="en-US" altLang="zh-CN" sz="2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       </m:t>
                    </m:r>
                  </m:oMath>
                </a14:m>
                <a:r>
                  <a:rPr lang="en-US" altLang="zh-CN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B.</a:t>
                </a:r>
                <a14:m>
                  <m:oMath xmlns:m="http://schemas.openxmlformats.org/officeDocument/2006/math">
                    <m:r>
                      <a:rPr lang="en-US" altLang="zh-CN" sz="2400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−2</m:t>
                    </m:r>
                    <m:rad>
                      <m:radPr>
                        <m:degHide m:val="on"/>
                        <m:ctrlPr>
                          <a:rPr lang="en-US" altLang="zh-CN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radPr>
                      <m:deg/>
                      <m:e>
                        <m:r>
                          <a:rPr lang="en-US" altLang="zh-CN" sz="2400" b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e>
                    </m:rad>
                    <m:r>
                      <a:rPr lang="en-US" altLang="zh-CN" sz="2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           </m:t>
                    </m:r>
                  </m:oMath>
                </a14:m>
                <a:r>
                  <a:rPr lang="en-US" altLang="zh-CN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C.3      D.-3</a:t>
                </a:r>
                <a:endParaRPr lang="en-US" altLang="zh-CN" sz="2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1219200" eaLnBrk="0" fontAlgn="ctr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zh-CN" altLang="zh-CN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8012" y="989701"/>
                <a:ext cx="8206029" cy="1794209"/>
              </a:xfrm>
              <a:prstGeom prst="rect">
                <a:avLst/>
              </a:prstGeom>
              <a:blipFill rotWithShape="1">
                <a:blip r:embed="rId3"/>
                <a:stretch>
                  <a:fillRect l="-2" t="-21" r="1" b="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22"/>
              <p:cNvSpPr/>
              <p:nvPr/>
            </p:nvSpPr>
            <p:spPr>
              <a:xfrm>
                <a:off x="546800" y="2573695"/>
                <a:ext cx="11199021" cy="39320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【分析】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根据二次函数的二次项的系数小于零开口向下，二次项的次数为二，可得方程，根据解方程，可得答案．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  <a:r>
                  <a:rPr lang="zh-CN" altLang="en-US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</a:t>
                </a:r>
                <a14:m>
                  <m:oMath xmlns:m="http://schemas.openxmlformats.org/officeDocument/2006/math">
                    <m:r>
                      <a:rPr lang="zh-CN" altLang="zh-CN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zh-CN" altLang="zh-CN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d>
                      <m:dPr>
                        <m:ctrlPr>
                          <a:rPr lang="zh-CN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zh-CN" altLang="zh-CN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3+</m:t>
                        </m:r>
                        <m:r>
                          <a:rPr lang="zh-CN" altLang="zh-CN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</m:e>
                    </m:d>
                    <m:sSup>
                      <m:sSupPr>
                        <m:ctrlPr>
                          <a:rPr lang="zh-CN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zh-CN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sSup>
                          <m:sSupPr>
                            <m:ctrlPr>
                              <a:rPr lang="zh-CN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zh-CN" altLang="zh-CN" sz="20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𝑚</m:t>
                            </m:r>
                          </m:e>
                          <m:sup>
                            <m:r>
                              <a:rPr lang="zh-CN" altLang="zh-CN" sz="20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zh-CN" altLang="zh-CN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−10</m:t>
                        </m:r>
                      </m:sup>
                    </m:sSup>
                  </m:oMath>
                </a14:m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r>
                  <a:rPr lang="zh-CN" altLang="en-US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的开口向下，</a:t>
                </a:r>
                <a:endParaRPr lang="en-US" altLang="zh-CN" sz="20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en-US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∴</a:t>
                </a:r>
                <a:r>
                  <a:rPr lang="zh-CN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zh-CN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</m:e>
                      <m:sup>
                        <m:r>
                          <a:rPr lang="zh-CN" altLang="zh-CN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zh-CN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−10</m:t>
                    </m:r>
                  </m:oMath>
                </a14:m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=2 </a:t>
                </a:r>
                <a:r>
                  <a:rPr lang="zh-CN" altLang="en-US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且 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3+m&lt;0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en-US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∴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 m=±</a:t>
                </a:r>
                <a:r>
                  <a:rPr lang="en-US" altLang="zh-CN" sz="20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US" altLang="zh-CN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radPr>
                      <m:deg/>
                      <m:e>
                        <m:r>
                          <a:rPr lang="en-US" altLang="zh-CN" sz="20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e>
                    </m:rad>
                    <m:r>
                      <a:rPr lang="en-US" altLang="zh-CN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zh-CN" altLang="en-US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且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m&lt;-3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en-US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∴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 m=</a:t>
                </a:r>
                <a:r>
                  <a:rPr lang="en-US" altLang="zh-CN" sz="20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−2</m:t>
                    </m:r>
                    <m:rad>
                      <m:radPr>
                        <m:degHide m:val="on"/>
                        <m:ctrlPr>
                          <a:rPr lang="en-US" altLang="zh-CN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radPr>
                      <m:deg/>
                      <m:e>
                        <m:r>
                          <a:rPr lang="en-US" altLang="zh-CN" sz="20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e>
                    </m:rad>
                  </m:oMath>
                </a14:m>
                <a:endParaRPr lang="en-US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:endParaRPr lang="zh-CN" altLang="zh-CN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3" name="矩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800" y="2573695"/>
                <a:ext cx="11199021" cy="3932038"/>
              </a:xfrm>
              <a:prstGeom prst="rect">
                <a:avLst/>
              </a:prstGeom>
              <a:blipFill rotWithShape="1">
                <a:blip r:embed="rId4"/>
                <a:stretch>
                  <a:fillRect l="-1" t="-1" r="2" b="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笑脸 24"/>
          <p:cNvSpPr/>
          <p:nvPr/>
        </p:nvSpPr>
        <p:spPr>
          <a:xfrm>
            <a:off x="2234947" y="1968189"/>
            <a:ext cx="336431" cy="322728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TextBox 6"/>
          <p:cNvSpPr txBox="1"/>
          <p:nvPr/>
        </p:nvSpPr>
        <p:spPr>
          <a:xfrm>
            <a:off x="878637" y="389457"/>
            <a:ext cx="4549706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/>
          <p:cNvSpPr/>
          <p:nvPr/>
        </p:nvSpPr>
        <p:spPr>
          <a:xfrm rot="5400000">
            <a:off x="7727517" y="-204286"/>
            <a:ext cx="4260198" cy="4668769"/>
          </a:xfrm>
          <a:custGeom>
            <a:avLst/>
            <a:gdLst>
              <a:gd name="connsiteX0" fmla="*/ 0 w 5592338"/>
              <a:gd name="connsiteY0" fmla="*/ 0 h 6128667"/>
              <a:gd name="connsiteX1" fmla="*/ 5254012 w 5592338"/>
              <a:gd name="connsiteY1" fmla="*/ 0 h 6128667"/>
              <a:gd name="connsiteX2" fmla="*/ 5294975 w 5592338"/>
              <a:gd name="connsiteY2" fmla="*/ 101004 h 6128667"/>
              <a:gd name="connsiteX3" fmla="*/ 5452656 w 5592338"/>
              <a:gd name="connsiteY3" fmla="*/ 428886 h 6128667"/>
              <a:gd name="connsiteX4" fmla="*/ 5367294 w 5592338"/>
              <a:gd name="connsiteY4" fmla="*/ 1988867 h 6128667"/>
              <a:gd name="connsiteX5" fmla="*/ 4001511 w 5592338"/>
              <a:gd name="connsiteY5" fmla="*/ 3019350 h 6128667"/>
              <a:gd name="connsiteX6" fmla="*/ 2820678 w 5592338"/>
              <a:gd name="connsiteY6" fmla="*/ 3357415 h 6128667"/>
              <a:gd name="connsiteX7" fmla="*/ 2322736 w 5592338"/>
              <a:gd name="connsiteY7" fmla="*/ 4155733 h 6128667"/>
              <a:gd name="connsiteX8" fmla="*/ 2422325 w 5592338"/>
              <a:gd name="connsiteY8" fmla="*/ 5002930 h 6128667"/>
              <a:gd name="connsiteX9" fmla="*/ 1666446 w 5592338"/>
              <a:gd name="connsiteY9" fmla="*/ 6116110 h 6128667"/>
              <a:gd name="connsiteX10" fmla="*/ 871666 w 5592338"/>
              <a:gd name="connsiteY10" fmla="*/ 5925668 h 6128667"/>
              <a:gd name="connsiteX11" fmla="*/ 70525 w 5592338"/>
              <a:gd name="connsiteY11" fmla="*/ 5731741 h 6128667"/>
              <a:gd name="connsiteX12" fmla="*/ 0 w 5592338"/>
              <a:gd name="connsiteY12" fmla="*/ 5757570 h 6128667"/>
              <a:gd name="connsiteX0-1" fmla="*/ 0 w 5592338"/>
              <a:gd name="connsiteY0-2" fmla="*/ 0 h 6128667"/>
              <a:gd name="connsiteX1-3" fmla="*/ 5254012 w 5592338"/>
              <a:gd name="connsiteY1-4" fmla="*/ 0 h 6128667"/>
              <a:gd name="connsiteX2-5" fmla="*/ 5294975 w 5592338"/>
              <a:gd name="connsiteY2-6" fmla="*/ 101004 h 6128667"/>
              <a:gd name="connsiteX3-7" fmla="*/ 5452656 w 5592338"/>
              <a:gd name="connsiteY3-8" fmla="*/ 428886 h 6128667"/>
              <a:gd name="connsiteX4-9" fmla="*/ 5367294 w 5592338"/>
              <a:gd name="connsiteY4-10" fmla="*/ 1988867 h 6128667"/>
              <a:gd name="connsiteX5-11" fmla="*/ 3526948 w 5592338"/>
              <a:gd name="connsiteY5-12" fmla="*/ 2324869 h 6128667"/>
              <a:gd name="connsiteX6-13" fmla="*/ 2820678 w 5592338"/>
              <a:gd name="connsiteY6-14" fmla="*/ 3357415 h 6128667"/>
              <a:gd name="connsiteX7-15" fmla="*/ 2322736 w 5592338"/>
              <a:gd name="connsiteY7-16" fmla="*/ 4155733 h 6128667"/>
              <a:gd name="connsiteX8-17" fmla="*/ 2422325 w 5592338"/>
              <a:gd name="connsiteY8-18" fmla="*/ 5002930 h 6128667"/>
              <a:gd name="connsiteX9-19" fmla="*/ 1666446 w 5592338"/>
              <a:gd name="connsiteY9-20" fmla="*/ 6116110 h 6128667"/>
              <a:gd name="connsiteX10-21" fmla="*/ 871666 w 5592338"/>
              <a:gd name="connsiteY10-22" fmla="*/ 5925668 h 6128667"/>
              <a:gd name="connsiteX11-23" fmla="*/ 70525 w 5592338"/>
              <a:gd name="connsiteY11-24" fmla="*/ 5731741 h 6128667"/>
              <a:gd name="connsiteX12-25" fmla="*/ 0 w 5592338"/>
              <a:gd name="connsiteY12-26" fmla="*/ 5757570 h 6128667"/>
              <a:gd name="connsiteX13" fmla="*/ 0 w 5592338"/>
              <a:gd name="connsiteY13" fmla="*/ 0 h 612866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" y="connsiteY13"/>
              </a:cxn>
            </a:cxnLst>
            <a:rect l="l" t="t" r="r" b="b"/>
            <a:pathLst>
              <a:path w="5592338" h="6128667">
                <a:moveTo>
                  <a:pt x="0" y="0"/>
                </a:moveTo>
                <a:lnTo>
                  <a:pt x="5254012" y="0"/>
                </a:lnTo>
                <a:lnTo>
                  <a:pt x="5294975" y="101004"/>
                </a:lnTo>
                <a:cubicBezTo>
                  <a:pt x="5345954" y="210977"/>
                  <a:pt x="5405233" y="318913"/>
                  <a:pt x="5452656" y="428886"/>
                </a:cubicBezTo>
                <a:cubicBezTo>
                  <a:pt x="5666060" y="929872"/>
                  <a:pt x="5632864" y="1508247"/>
                  <a:pt x="5367294" y="1988867"/>
                </a:cubicBezTo>
                <a:cubicBezTo>
                  <a:pt x="5096983" y="2469488"/>
                  <a:pt x="4119736" y="2153801"/>
                  <a:pt x="3526948" y="2324869"/>
                </a:cubicBezTo>
                <a:cubicBezTo>
                  <a:pt x="3133337" y="2434842"/>
                  <a:pt x="3166866" y="3157835"/>
                  <a:pt x="2820678" y="3357415"/>
                </a:cubicBezTo>
                <a:cubicBezTo>
                  <a:pt x="2521914" y="3536628"/>
                  <a:pt x="2327479" y="3842108"/>
                  <a:pt x="2322736" y="4155733"/>
                </a:cubicBezTo>
                <a:cubicBezTo>
                  <a:pt x="2317994" y="4440848"/>
                  <a:pt x="2460263" y="4717816"/>
                  <a:pt x="2422325" y="5002930"/>
                </a:cubicBezTo>
                <a:cubicBezTo>
                  <a:pt x="2360675" y="5471332"/>
                  <a:pt x="2207068" y="6026503"/>
                  <a:pt x="1666446" y="6116110"/>
                </a:cubicBezTo>
                <a:cubicBezTo>
                  <a:pt x="1531290" y="6137494"/>
                  <a:pt x="1133748" y="6159785"/>
                  <a:pt x="871666" y="5925668"/>
                </a:cubicBezTo>
                <a:cubicBezTo>
                  <a:pt x="421014" y="5704902"/>
                  <a:pt x="215002" y="5692635"/>
                  <a:pt x="70525" y="5731741"/>
                </a:cubicBezTo>
                <a:lnTo>
                  <a:pt x="0" y="575757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Block Arc 6"/>
          <p:cNvSpPr/>
          <p:nvPr/>
        </p:nvSpPr>
        <p:spPr>
          <a:xfrm rot="16200000">
            <a:off x="10968941" y="5539177"/>
            <a:ext cx="1784353" cy="1784353"/>
          </a:xfrm>
          <a:prstGeom prst="blockArc">
            <a:avLst>
              <a:gd name="adj1" fmla="val 10800000"/>
              <a:gd name="adj2" fmla="val 3531022"/>
              <a:gd name="adj3" fmla="val 15811"/>
            </a:avLst>
          </a:prstGeom>
          <a:solidFill>
            <a:schemeClr val="accent5"/>
          </a:solidFill>
          <a:ln>
            <a:noFill/>
          </a:ln>
          <a:effectLst>
            <a:outerShdw blurRad="889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srgbClr val="2B2B2B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Freeform: Shape 8"/>
          <p:cNvSpPr/>
          <p:nvPr/>
        </p:nvSpPr>
        <p:spPr>
          <a:xfrm rot="10800000" flipH="1">
            <a:off x="9885505" y="0"/>
            <a:ext cx="2306495" cy="2303362"/>
          </a:xfrm>
          <a:custGeom>
            <a:avLst/>
            <a:gdLst>
              <a:gd name="connsiteX0" fmla="*/ 0 w 7703409"/>
              <a:gd name="connsiteY0" fmla="*/ 6580902 h 6580902"/>
              <a:gd name="connsiteX1" fmla="*/ 7703409 w 7703409"/>
              <a:gd name="connsiteY1" fmla="*/ 6580902 h 6580902"/>
              <a:gd name="connsiteX2" fmla="*/ 7703409 w 7703409"/>
              <a:gd name="connsiteY2" fmla="*/ 2172910 h 6580902"/>
              <a:gd name="connsiteX3" fmla="*/ 7500223 w 7703409"/>
              <a:gd name="connsiteY3" fmla="*/ 1924177 h 6580902"/>
              <a:gd name="connsiteX4" fmla="*/ 6474751 w 7703409"/>
              <a:gd name="connsiteY4" fmla="*/ 667220 h 6580902"/>
              <a:gd name="connsiteX5" fmla="*/ 5389679 w 7703409"/>
              <a:gd name="connsiteY5" fmla="*/ 2621 h 6580902"/>
              <a:gd name="connsiteX6" fmla="*/ 5010871 w 7703409"/>
              <a:gd name="connsiteY6" fmla="*/ 66586 h 6580902"/>
              <a:gd name="connsiteX7" fmla="*/ 2508110 w 7703409"/>
              <a:gd name="connsiteY7" fmla="*/ 4128762 h 6580902"/>
              <a:gd name="connsiteX8" fmla="*/ 704233 w 7703409"/>
              <a:gd name="connsiteY8" fmla="*/ 4745201 h 6580902"/>
              <a:gd name="connsiteX9" fmla="*/ 298124 w 7703409"/>
              <a:gd name="connsiteY9" fmla="*/ 6262590 h 6580902"/>
              <a:gd name="connsiteX10" fmla="*/ 43422 w 7703409"/>
              <a:gd name="connsiteY10" fmla="*/ 6558214 h 6580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03409" h="6580902">
                <a:moveTo>
                  <a:pt x="0" y="6580902"/>
                </a:moveTo>
                <a:lnTo>
                  <a:pt x="7703409" y="6580902"/>
                </a:lnTo>
                <a:lnTo>
                  <a:pt x="7703409" y="2172910"/>
                </a:lnTo>
                <a:lnTo>
                  <a:pt x="7500223" y="1924177"/>
                </a:lnTo>
                <a:cubicBezTo>
                  <a:pt x="7160059" y="1496300"/>
                  <a:pt x="6825373" y="1040640"/>
                  <a:pt x="6474751" y="667220"/>
                </a:cubicBezTo>
                <a:cubicBezTo>
                  <a:pt x="6148919" y="323436"/>
                  <a:pt x="5769963" y="32998"/>
                  <a:pt x="5389679" y="2621"/>
                </a:cubicBezTo>
                <a:cubicBezTo>
                  <a:pt x="5262918" y="-7505"/>
                  <a:pt x="5136009" y="11266"/>
                  <a:pt x="5010871" y="66586"/>
                </a:cubicBezTo>
                <a:cubicBezTo>
                  <a:pt x="3858657" y="556577"/>
                  <a:pt x="3660324" y="3622966"/>
                  <a:pt x="2508110" y="4128762"/>
                </a:cubicBezTo>
                <a:cubicBezTo>
                  <a:pt x="1894225" y="4397466"/>
                  <a:pt x="1091453" y="3907476"/>
                  <a:pt x="704233" y="4745201"/>
                </a:cubicBezTo>
                <a:cubicBezTo>
                  <a:pt x="496456" y="5187773"/>
                  <a:pt x="515345" y="5835825"/>
                  <a:pt x="298124" y="6262590"/>
                </a:cubicBezTo>
                <a:cubicBezTo>
                  <a:pt x="227292" y="6400894"/>
                  <a:pt x="139931" y="6497707"/>
                  <a:pt x="43422" y="655821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419100" dist="317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41168" y="314185"/>
            <a:ext cx="1282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skate</a:t>
            </a:r>
            <a:endParaRPr kumimoji="0" lang="id-ID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6" name="图片占位符 5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3" b="2673"/>
          <a:stretch>
            <a:fillRect/>
          </a:stretch>
        </p:blipFill>
        <p:spPr>
          <a:xfrm>
            <a:off x="6829425" y="838200"/>
            <a:ext cx="4186238" cy="3962400"/>
          </a:xfrm>
        </p:spPr>
      </p:pic>
      <p:sp>
        <p:nvSpPr>
          <p:cNvPr id="27" name="矩形: 圆角 26"/>
          <p:cNvSpPr/>
          <p:nvPr/>
        </p:nvSpPr>
        <p:spPr>
          <a:xfrm>
            <a:off x="692917" y="5094239"/>
            <a:ext cx="1496595" cy="329300"/>
          </a:xfrm>
          <a:prstGeom prst="roundRect">
            <a:avLst>
              <a:gd name="adj" fmla="val 26269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PPT818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矩形: 圆角 27"/>
          <p:cNvSpPr/>
          <p:nvPr/>
        </p:nvSpPr>
        <p:spPr>
          <a:xfrm>
            <a:off x="2534446" y="50989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20XX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654508" y="2359734"/>
            <a:ext cx="5541855" cy="1391398"/>
            <a:chOff x="1532952" y="2677234"/>
            <a:chExt cx="5541855" cy="1391398"/>
          </a:xfrm>
        </p:grpSpPr>
        <p:sp>
          <p:nvSpPr>
            <p:cNvPr id="30" name="矩形 29"/>
            <p:cNvSpPr/>
            <p:nvPr/>
          </p:nvSpPr>
          <p:spPr bwMode="auto">
            <a:xfrm>
              <a:off x="1532952" y="2677234"/>
              <a:ext cx="5441492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5400" b="1" kern="100" dirty="0">
                  <a:cs typeface="+mn-ea"/>
                  <a:sym typeface="+mn-lt"/>
                </a:rPr>
                <a:t>感谢聆听与指导</a:t>
              </a:r>
            </a:p>
          </p:txBody>
        </p:sp>
        <p:sp>
          <p:nvSpPr>
            <p:cNvPr id="31" name="矩形 30"/>
            <p:cNvSpPr/>
            <p:nvPr/>
          </p:nvSpPr>
          <p:spPr>
            <a:xfrm>
              <a:off x="15713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 数学（初中）  （九年级 上）</a:t>
              </a:r>
            </a:p>
          </p:txBody>
        </p:sp>
        <p:cxnSp>
          <p:nvCxnSpPr>
            <p:cNvPr id="32" name="直接连接符 31"/>
            <p:cNvCxnSpPr/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3" name="矩形 32"/>
          <p:cNvSpPr/>
          <p:nvPr/>
        </p:nvSpPr>
        <p:spPr bwMode="auto">
          <a:xfrm>
            <a:off x="654818" y="1886731"/>
            <a:ext cx="31117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400" b="1" kern="100" dirty="0">
                <a:cs typeface="+mn-ea"/>
                <a:sym typeface="+mn-lt"/>
              </a:rPr>
              <a:t>第二十二章 二次函数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701089" y="37900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5" name="矩形: 圆角 34"/>
          <p:cNvSpPr/>
          <p:nvPr/>
        </p:nvSpPr>
        <p:spPr>
          <a:xfrm>
            <a:off x="692917" y="315924"/>
            <a:ext cx="1186683" cy="3293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YOUR   LOGO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3" grpId="0"/>
      <p:bldP spid="34" grpId="0"/>
      <p:bldP spid="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/>
          <p:nvPr/>
        </p:nvSpPr>
        <p:spPr>
          <a:xfrm>
            <a:off x="878637" y="389457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 w="6350"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107735" y="1598223"/>
            <a:ext cx="4663881" cy="381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107735" y="2503446"/>
            <a:ext cx="10348517" cy="1017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会用描点法画出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y=ax^2 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的图像。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通过图像了解二次函数图像的性质。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107735" y="4045189"/>
            <a:ext cx="4663881" cy="381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107735" y="4950412"/>
            <a:ext cx="1004528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cs typeface="+mn-ea"/>
                <a:sym typeface="+mn-lt"/>
              </a:rPr>
              <a:t>重点：二次函数的图像和性质。</a:t>
            </a:r>
          </a:p>
          <a:p>
            <a:pPr>
              <a:spcBef>
                <a:spcPct val="50000"/>
              </a:spcBef>
            </a:pPr>
            <a:r>
              <a:rPr lang="zh-CN" altLang="en-US" sz="2000" dirty="0">
                <a:cs typeface="+mn-ea"/>
                <a:sym typeface="+mn-lt"/>
              </a:rPr>
              <a:t>难点：能够熟练画出二次函数的图像，理解并掌握二次函数的性质。</a:t>
            </a:r>
            <a:endParaRPr lang="en-US" altLang="zh-CN" sz="2000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878637" y="1272569"/>
            <a:ext cx="9979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你还记得如何画出一次函数的图像吗？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78637" y="1918446"/>
            <a:ext cx="9431791" cy="3356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描点法画函数图像的一般步骤如下：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第一步，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列表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—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表中给出一些自变量的值及其对应的函数值；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第二步，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描点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—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在直角坐标系中，以自变量的值为横坐标，相应的函数值为纵坐标，描出表格中数值对应的各点；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第三步，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连线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—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按照横坐标由小到大顺序，把所描出的各点用平滑的曲线连接起来。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216588" y="1221546"/>
            <a:ext cx="19184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描点法</a:t>
            </a:r>
          </a:p>
        </p:txBody>
      </p:sp>
      <p:sp>
        <p:nvSpPr>
          <p:cNvPr id="8" name="波形 7"/>
          <p:cNvSpPr/>
          <p:nvPr/>
        </p:nvSpPr>
        <p:spPr>
          <a:xfrm>
            <a:off x="4612128" y="5274942"/>
            <a:ext cx="5495364" cy="1030941"/>
          </a:xfrm>
          <a:prstGeom prst="wave">
            <a:avLst/>
          </a:prstGeom>
          <a:solidFill>
            <a:schemeClr val="accent2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r>
              <a:rPr lang="zh-CN" altLang="en-US" sz="2000" dirty="0">
                <a:solidFill>
                  <a:schemeClr val="bg1"/>
                </a:solidFill>
                <a:sym typeface="+mn-lt"/>
              </a:rPr>
              <a:t>你能通过这种方法画出二次函数的图像吗？</a:t>
            </a:r>
          </a:p>
        </p:txBody>
      </p:sp>
      <p:sp>
        <p:nvSpPr>
          <p:cNvPr id="9" name="TextBox 6"/>
          <p:cNvSpPr txBox="1"/>
          <p:nvPr/>
        </p:nvSpPr>
        <p:spPr>
          <a:xfrm>
            <a:off x="878637" y="389457"/>
            <a:ext cx="4549706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一次函数知识点回顾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827081" y="1188414"/>
                <a:ext cx="9979532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通过描点法画出</a:t>
                </a:r>
                <a14:m>
                  <m:oMath xmlns:m="http://schemas.openxmlformats.org/officeDocument/2006/math">
                    <m:r>
                      <a:rPr lang="zh-CN" altLang="en-US" sz="24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𝒚</m:t>
                    </m:r>
                    <m:r>
                      <a:rPr lang="zh-CN" altLang="en-US" sz="24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sSup>
                      <m:sSupPr>
                        <m:ctrlPr>
                          <a:rPr lang="zh-CN" alt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24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𝒙</m:t>
                        </m:r>
                      </m:e>
                      <m:sup>
                        <m:r>
                          <a:rPr lang="zh-CN" altLang="en-US" sz="24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</m:sup>
                    </m:sSup>
                    <m:r>
                      <a:rPr lang="zh-CN" altLang="en-US" sz="24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的图像</m:t>
                    </m:r>
                  </m:oMath>
                </a14:m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？</a:t>
                </a: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081" y="1188414"/>
                <a:ext cx="9979532" cy="470000"/>
              </a:xfrm>
              <a:prstGeom prst="rect">
                <a:avLst/>
              </a:prstGeom>
              <a:blipFill rotWithShape="1">
                <a:blip r:embed="rId3"/>
                <a:stretch>
                  <a:fillRect l="-3" t="-70" r="2" b="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/>
              <p:cNvSpPr txBox="1"/>
              <p:nvPr/>
            </p:nvSpPr>
            <p:spPr>
              <a:xfrm>
                <a:off x="940654" y="2529721"/>
                <a:ext cx="9979532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在</a:t>
                </a:r>
                <a14:m>
                  <m:oMath xmlns:m="http://schemas.openxmlformats.org/officeDocument/2006/math">
                    <m:r>
                      <a:rPr lang="zh-CN" altLang="en-US" sz="24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𝒚</m:t>
                    </m:r>
                    <m:r>
                      <a:rPr lang="zh-CN" altLang="en-US" sz="24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sSup>
                      <m:sSupPr>
                        <m:ctrlPr>
                          <a:rPr lang="zh-CN" alt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24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𝒙</m:t>
                        </m:r>
                      </m:e>
                      <m:sup>
                        <m:r>
                          <a:rPr lang="zh-CN" altLang="en-US" sz="24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</m:sup>
                    </m:sSup>
                    <m:r>
                      <a:rPr lang="zh-CN" alt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中，自变量</m:t>
                    </m:r>
                    <m:r>
                      <a:rPr lang="en-US" altLang="zh-CN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zh-CN" alt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可以取任意实数，</m:t>
                    </m:r>
                  </m:oMath>
                </a14:m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列表取几组对应值：</a:t>
                </a:r>
              </a:p>
            </p:txBody>
          </p:sp>
        </mc:Choice>
        <mc:Fallback xmlns=""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654" y="2529721"/>
                <a:ext cx="9979532" cy="470000"/>
              </a:xfrm>
              <a:prstGeom prst="rect">
                <a:avLst/>
              </a:prstGeom>
              <a:blipFill rotWithShape="1">
                <a:blip r:embed="rId4"/>
                <a:stretch>
                  <a:fillRect l="-2" t="-110" r="1" b="1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表格 6"/>
          <p:cNvGraphicFramePr>
            <a:graphicFrameLocks noGrp="1"/>
          </p:cNvGraphicFramePr>
          <p:nvPr/>
        </p:nvGraphicFramePr>
        <p:xfrm>
          <a:off x="1526356" y="3871668"/>
          <a:ext cx="8808128" cy="179791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25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6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10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10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10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10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10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10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989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3200" dirty="0">
                          <a:sym typeface="+mn-lt"/>
                        </a:rPr>
                        <a:t>…</a:t>
                      </a:r>
                      <a:endParaRPr lang="en-US" altLang="zh-CN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3200" dirty="0">
                          <a:sym typeface="+mn-lt"/>
                        </a:rPr>
                        <a:t>-2</a:t>
                      </a:r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3200" dirty="0">
                          <a:sym typeface="+mn-lt"/>
                        </a:rPr>
                        <a:t>-1</a:t>
                      </a:r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3200" dirty="0">
                          <a:sym typeface="+mn-lt"/>
                        </a:rPr>
                        <a:t>0</a:t>
                      </a:r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3200" dirty="0">
                          <a:sym typeface="+mn-lt"/>
                        </a:rPr>
                        <a:t>1</a:t>
                      </a:r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3200" dirty="0">
                          <a:sym typeface="+mn-lt"/>
                        </a:rPr>
                        <a:t>2</a:t>
                      </a:r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3200" dirty="0">
                          <a:sym typeface="+mn-lt"/>
                        </a:rPr>
                        <a:t>…</a:t>
                      </a:r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8959">
                <a:tc>
                  <a:txBody>
                    <a:bodyPr/>
                    <a:lstStyle/>
                    <a:p>
                      <a:endParaRPr lang="zh-CN"/>
                    </a:p>
                  </a:txBody>
                  <a:tcPr marL="121920" marR="121920" marT="60960" marB="60960">
                    <a:blipFill>
                      <a:blip r:embed="rId5"/>
                      <a:stretch>
                        <a:fillRect l="-498" t="-100676" r="-621393" b="-1351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32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2925763" y="4941577"/>
            <a:ext cx="636493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b="1" dirty="0">
                <a:cs typeface="+mn-ea"/>
                <a:sym typeface="+mn-lt"/>
              </a:rPr>
              <a:t>…</a:t>
            </a:r>
            <a:endParaRPr lang="zh-CN" altLang="en-US" sz="2665" b="1" dirty="0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439855" y="4941577"/>
            <a:ext cx="636493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b="1" dirty="0">
                <a:cs typeface="+mn-ea"/>
                <a:sym typeface="+mn-lt"/>
              </a:rPr>
              <a:t>…</a:t>
            </a:r>
            <a:endParaRPr lang="zh-CN" altLang="en-US" sz="2665" b="1" dirty="0"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959432" y="4941577"/>
            <a:ext cx="636493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b="1" dirty="0">
                <a:cs typeface="+mn-ea"/>
                <a:sym typeface="+mn-lt"/>
              </a:rPr>
              <a:t>4</a:t>
            </a:r>
            <a:endParaRPr lang="zh-CN" altLang="en-US" sz="2665" b="1" dirty="0"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029480" y="4941577"/>
            <a:ext cx="636493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b="1" dirty="0">
                <a:cs typeface="+mn-ea"/>
                <a:sym typeface="+mn-lt"/>
              </a:rPr>
              <a:t>1</a:t>
            </a:r>
            <a:endParaRPr lang="zh-CN" altLang="en-US" sz="2665" b="1" dirty="0"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164619" y="4941577"/>
            <a:ext cx="636493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b="1" dirty="0">
                <a:cs typeface="+mn-ea"/>
                <a:sym typeface="+mn-lt"/>
              </a:rPr>
              <a:t>0</a:t>
            </a:r>
            <a:endParaRPr lang="zh-CN" altLang="en-US" sz="2665" b="1" dirty="0"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299757" y="4941577"/>
            <a:ext cx="636493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b="1" dirty="0">
                <a:cs typeface="+mn-ea"/>
                <a:sym typeface="+mn-lt"/>
              </a:rPr>
              <a:t>1</a:t>
            </a:r>
            <a:endParaRPr lang="zh-CN" altLang="en-US" sz="2665" b="1" dirty="0"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369805" y="4941577"/>
            <a:ext cx="636493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b="1" dirty="0">
                <a:cs typeface="+mn-ea"/>
                <a:sym typeface="+mn-lt"/>
              </a:rPr>
              <a:t>2</a:t>
            </a:r>
            <a:endParaRPr lang="zh-CN" altLang="en-US" sz="2665" b="1" dirty="0"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88904" y="1859067"/>
            <a:ext cx="9979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【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列表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】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9" name="TextBox 6"/>
          <p:cNvSpPr txBox="1"/>
          <p:nvPr/>
        </p:nvSpPr>
        <p:spPr>
          <a:xfrm>
            <a:off x="878637" y="389457"/>
            <a:ext cx="4549706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二次函数𝑦</a:t>
            </a:r>
            <a:r>
              <a:rPr lang="en-US" altLang="zh-CN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𝑎𝑥</a:t>
            </a:r>
            <a:r>
              <a:rPr lang="en-US" altLang="zh-CN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^2 </a:t>
            </a: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的图像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695232" y="1785452"/>
                <a:ext cx="9979532" cy="5118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:r>
                  <a:rPr lang="zh-CN" altLang="en-US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通过描点法画出</a:t>
                </a:r>
                <a14:m>
                  <m:oMath xmlns:m="http://schemas.openxmlformats.org/officeDocument/2006/math">
                    <m:r>
                      <a:rPr lang="zh-CN" altLang="en-US" sz="2665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𝒚</m:t>
                    </m:r>
                    <m:r>
                      <a:rPr lang="zh-CN" altLang="en-US" sz="2665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sSup>
                      <m:sSupPr>
                        <m:ctrlPr>
                          <a:rPr lang="zh-CN" altLang="en-US" sz="2665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2665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𝒙</m:t>
                        </m:r>
                      </m:e>
                      <m:sup>
                        <m:r>
                          <a:rPr lang="zh-CN" altLang="en-US" sz="2665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</m:sup>
                    </m:sSup>
                    <m:r>
                      <a:rPr lang="zh-CN" altLang="en-US" sz="2665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的图像</m:t>
                    </m:r>
                  </m:oMath>
                </a14:m>
                <a:r>
                  <a:rPr lang="zh-CN" altLang="en-US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？</a:t>
                </a: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232" y="1785452"/>
                <a:ext cx="9979532" cy="511871"/>
              </a:xfrm>
              <a:prstGeom prst="rect">
                <a:avLst/>
              </a:prstGeom>
              <a:blipFill rotWithShape="1">
                <a:blip r:embed="rId3"/>
                <a:stretch>
                  <a:fillRect l="-5" t="-91" r="4" b="10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/>
          <p:cNvSpPr txBox="1"/>
          <p:nvPr/>
        </p:nvSpPr>
        <p:spPr>
          <a:xfrm>
            <a:off x="716576" y="3341553"/>
            <a:ext cx="9979532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665" dirty="0">
                <a:solidFill>
                  <a:prstClr val="black"/>
                </a:solidFill>
                <a:cs typeface="+mn-ea"/>
                <a:sym typeface="+mn-lt"/>
              </a:rPr>
              <a:t>根据表中</a:t>
            </a:r>
            <a:r>
              <a:rPr lang="en-US" altLang="zh-CN" sz="2665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2665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665" dirty="0">
                <a:solidFill>
                  <a:prstClr val="black"/>
                </a:solidFill>
                <a:cs typeface="+mn-ea"/>
                <a:sym typeface="+mn-lt"/>
              </a:rPr>
              <a:t>y</a:t>
            </a:r>
            <a:r>
              <a:rPr lang="zh-CN" altLang="en-US" sz="2665" dirty="0">
                <a:solidFill>
                  <a:prstClr val="black"/>
                </a:solidFill>
                <a:cs typeface="+mn-ea"/>
                <a:sym typeface="+mn-lt"/>
              </a:rPr>
              <a:t>的数值在坐标平面中描出对应的点</a:t>
            </a:r>
            <a:endParaRPr lang="zh-CN" altLang="en-US" sz="266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47488" y="2568055"/>
            <a:ext cx="9979532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【</a:t>
            </a:r>
            <a:r>
              <a:rPr lang="zh-CN" altLang="en-US" sz="2665" dirty="0">
                <a:solidFill>
                  <a:srgbClr val="FF0000"/>
                </a:solidFill>
                <a:cs typeface="+mn-ea"/>
                <a:sym typeface="+mn-lt"/>
              </a:rPr>
              <a:t>描点</a:t>
            </a:r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】</a:t>
            </a:r>
            <a:endParaRPr lang="zh-CN" altLang="en-US" sz="266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grpSp>
        <p:nvGrpSpPr>
          <p:cNvPr id="19" name="组合 208"/>
          <p:cNvGrpSpPr/>
          <p:nvPr/>
        </p:nvGrpSpPr>
        <p:grpSpPr bwMode="auto">
          <a:xfrm>
            <a:off x="8431255" y="1514952"/>
            <a:ext cx="3136909" cy="3987800"/>
            <a:chOff x="5784684" y="929739"/>
            <a:chExt cx="2352256" cy="2992159"/>
          </a:xfrm>
        </p:grpSpPr>
        <p:grpSp>
          <p:nvGrpSpPr>
            <p:cNvPr id="20" name="组合 133"/>
            <p:cNvGrpSpPr/>
            <p:nvPr/>
          </p:nvGrpSpPr>
          <p:grpSpPr bwMode="auto">
            <a:xfrm>
              <a:off x="6559571" y="929739"/>
              <a:ext cx="374915" cy="2992159"/>
              <a:chOff x="1747865" y="1113709"/>
              <a:chExt cx="374915" cy="2992159"/>
            </a:xfrm>
          </p:grpSpPr>
          <p:grpSp>
            <p:nvGrpSpPr>
              <p:cNvPr id="37" name="组合 123"/>
              <p:cNvGrpSpPr/>
              <p:nvPr/>
            </p:nvGrpSpPr>
            <p:grpSpPr bwMode="auto">
              <a:xfrm>
                <a:off x="2001840" y="1343618"/>
                <a:ext cx="54000" cy="2762250"/>
                <a:chOff x="2813053" y="856456"/>
                <a:chExt cx="54000" cy="2762250"/>
              </a:xfrm>
            </p:grpSpPr>
            <p:cxnSp>
              <p:nvCxnSpPr>
                <p:cNvPr id="42" name="直接箭头连接符 2"/>
                <p:cNvCxnSpPr/>
                <p:nvPr/>
              </p:nvCxnSpPr>
              <p:spPr>
                <a:xfrm flipV="1">
                  <a:off x="2815886" y="856836"/>
                  <a:ext cx="0" cy="276187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stealt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直接连接符 3"/>
                <p:cNvCxnSpPr/>
                <p:nvPr/>
              </p:nvCxnSpPr>
              <p:spPr>
                <a:xfrm>
                  <a:off x="2812712" y="1144299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直接连接符 4"/>
                <p:cNvCxnSpPr/>
                <p:nvPr/>
              </p:nvCxnSpPr>
              <p:spPr>
                <a:xfrm>
                  <a:off x="2812712" y="1790695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直接连接符 5"/>
                <p:cNvCxnSpPr/>
                <p:nvPr/>
              </p:nvCxnSpPr>
              <p:spPr>
                <a:xfrm>
                  <a:off x="2812712" y="2435502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直接连接符 6"/>
                <p:cNvCxnSpPr/>
                <p:nvPr/>
              </p:nvCxnSpPr>
              <p:spPr>
                <a:xfrm>
                  <a:off x="2812712" y="1358706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直接连接符 7"/>
                <p:cNvCxnSpPr/>
                <p:nvPr/>
              </p:nvCxnSpPr>
              <p:spPr>
                <a:xfrm>
                  <a:off x="2812712" y="1574700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直接连接符 8"/>
                <p:cNvCxnSpPr/>
                <p:nvPr/>
              </p:nvCxnSpPr>
              <p:spPr>
                <a:xfrm>
                  <a:off x="2812712" y="2005100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接连接符 9"/>
                <p:cNvCxnSpPr/>
                <p:nvPr/>
              </p:nvCxnSpPr>
              <p:spPr>
                <a:xfrm>
                  <a:off x="2812712" y="2221095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直接连接符 10"/>
                <p:cNvCxnSpPr/>
                <p:nvPr/>
              </p:nvCxnSpPr>
              <p:spPr>
                <a:xfrm>
                  <a:off x="2812712" y="2651496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直接连接符 11"/>
                <p:cNvCxnSpPr/>
                <p:nvPr/>
              </p:nvCxnSpPr>
              <p:spPr>
                <a:xfrm>
                  <a:off x="2812712" y="2867490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8" name="Text Box 66"/>
              <p:cNvSpPr txBox="1">
                <a:spLocks noChangeArrowheads="1"/>
              </p:cNvSpPr>
              <p:nvPr/>
            </p:nvSpPr>
            <p:spPr bwMode="auto">
              <a:xfrm>
                <a:off x="1747865" y="2733273"/>
                <a:ext cx="358987" cy="2771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b="1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3</a:t>
                </a:r>
              </a:p>
            </p:txBody>
          </p:sp>
          <p:sp>
            <p:nvSpPr>
              <p:cNvPr id="39" name="Text Box 66"/>
              <p:cNvSpPr txBox="1">
                <a:spLocks noChangeArrowheads="1"/>
              </p:cNvSpPr>
              <p:nvPr/>
            </p:nvSpPr>
            <p:spPr bwMode="auto">
              <a:xfrm>
                <a:off x="1747865" y="2092680"/>
                <a:ext cx="358987" cy="2771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b="1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6</a:t>
                </a:r>
              </a:p>
            </p:txBody>
          </p:sp>
          <p:sp>
            <p:nvSpPr>
              <p:cNvPr id="40" name="Text Box 66"/>
              <p:cNvSpPr txBox="1">
                <a:spLocks noChangeArrowheads="1"/>
              </p:cNvSpPr>
              <p:nvPr/>
            </p:nvSpPr>
            <p:spPr bwMode="auto">
              <a:xfrm>
                <a:off x="1747865" y="1452640"/>
                <a:ext cx="358987" cy="2771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b="1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9</a:t>
                </a:r>
              </a:p>
            </p:txBody>
          </p:sp>
          <p:sp>
            <p:nvSpPr>
              <p:cNvPr id="41" name="Text Box 66"/>
              <p:cNvSpPr txBox="1">
                <a:spLocks noChangeArrowheads="1"/>
              </p:cNvSpPr>
              <p:nvPr/>
            </p:nvSpPr>
            <p:spPr bwMode="auto">
              <a:xfrm>
                <a:off x="1763793" y="1113709"/>
                <a:ext cx="358987" cy="2771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b="1" i="1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y</a:t>
                </a:r>
              </a:p>
            </p:txBody>
          </p:sp>
        </p:grpSp>
        <p:grpSp>
          <p:nvGrpSpPr>
            <p:cNvPr id="21" name="组合 132"/>
            <p:cNvGrpSpPr/>
            <p:nvPr/>
          </p:nvGrpSpPr>
          <p:grpSpPr bwMode="auto">
            <a:xfrm>
              <a:off x="5784684" y="3283992"/>
              <a:ext cx="2352256" cy="329833"/>
              <a:chOff x="972978" y="3467962"/>
              <a:chExt cx="2352256" cy="329833"/>
            </a:xfrm>
          </p:grpSpPr>
          <p:grpSp>
            <p:nvGrpSpPr>
              <p:cNvPr id="22" name="组合 110"/>
              <p:cNvGrpSpPr/>
              <p:nvPr/>
            </p:nvGrpSpPr>
            <p:grpSpPr bwMode="auto">
              <a:xfrm rot="-5400000">
                <a:off x="2018847" y="2458925"/>
                <a:ext cx="68261" cy="2160000"/>
                <a:chOff x="2387530" y="971318"/>
                <a:chExt cx="68261" cy="2160000"/>
              </a:xfrm>
            </p:grpSpPr>
            <p:cxnSp>
              <p:nvCxnSpPr>
                <p:cNvPr id="27" name="直接箭头连接符 26"/>
                <p:cNvCxnSpPr/>
                <p:nvPr/>
              </p:nvCxnSpPr>
              <p:spPr>
                <a:xfrm flipV="1">
                  <a:off x="2389939" y="971325"/>
                  <a:ext cx="0" cy="2160196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headEnd type="stealth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直接连接符 27"/>
                <p:cNvCxnSpPr/>
                <p:nvPr/>
              </p:nvCxnSpPr>
              <p:spPr>
                <a:xfrm>
                  <a:off x="2386761" y="1144330"/>
                  <a:ext cx="539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接连接符 28"/>
                <p:cNvCxnSpPr/>
                <p:nvPr/>
              </p:nvCxnSpPr>
              <p:spPr>
                <a:xfrm>
                  <a:off x="2386761" y="1790326"/>
                  <a:ext cx="539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直接连接符 29"/>
                <p:cNvCxnSpPr/>
                <p:nvPr/>
              </p:nvCxnSpPr>
              <p:spPr>
                <a:xfrm>
                  <a:off x="2386761" y="2436321"/>
                  <a:ext cx="539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直接连接符 30"/>
                <p:cNvCxnSpPr/>
                <p:nvPr/>
              </p:nvCxnSpPr>
              <p:spPr>
                <a:xfrm>
                  <a:off x="2386761" y="1358604"/>
                  <a:ext cx="539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直接连接符 31"/>
                <p:cNvCxnSpPr/>
                <p:nvPr/>
              </p:nvCxnSpPr>
              <p:spPr>
                <a:xfrm>
                  <a:off x="2386761" y="1574465"/>
                  <a:ext cx="539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直接连接符 32"/>
                <p:cNvCxnSpPr/>
                <p:nvPr/>
              </p:nvCxnSpPr>
              <p:spPr>
                <a:xfrm>
                  <a:off x="2426467" y="2004600"/>
                  <a:ext cx="6829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直接连接符 33"/>
                <p:cNvCxnSpPr/>
                <p:nvPr/>
              </p:nvCxnSpPr>
              <p:spPr>
                <a:xfrm>
                  <a:off x="2386761" y="2220460"/>
                  <a:ext cx="539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直接连接符 34"/>
                <p:cNvCxnSpPr/>
                <p:nvPr/>
              </p:nvCxnSpPr>
              <p:spPr>
                <a:xfrm>
                  <a:off x="2386761" y="2652182"/>
                  <a:ext cx="539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直接连接符 35"/>
                <p:cNvCxnSpPr/>
                <p:nvPr/>
              </p:nvCxnSpPr>
              <p:spPr>
                <a:xfrm>
                  <a:off x="2386761" y="2866456"/>
                  <a:ext cx="539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Text Box 64"/>
              <p:cNvSpPr txBox="1">
                <a:spLocks noChangeArrowheads="1"/>
              </p:cNvSpPr>
              <p:nvPr/>
            </p:nvSpPr>
            <p:spPr bwMode="auto">
              <a:xfrm>
                <a:off x="1709765" y="3520675"/>
                <a:ext cx="450850" cy="2771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b="1" i="1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O</a:t>
                </a:r>
              </a:p>
            </p:txBody>
          </p:sp>
          <p:sp>
            <p:nvSpPr>
              <p:cNvPr id="24" name="Text Box 66"/>
              <p:cNvSpPr txBox="1">
                <a:spLocks noChangeArrowheads="1"/>
              </p:cNvSpPr>
              <p:nvPr/>
            </p:nvSpPr>
            <p:spPr bwMode="auto">
              <a:xfrm>
                <a:off x="1191816" y="3494481"/>
                <a:ext cx="414734" cy="2771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b="1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-3</a:t>
                </a:r>
              </a:p>
            </p:txBody>
          </p:sp>
          <p:sp>
            <p:nvSpPr>
              <p:cNvPr id="25" name="Text Box 66"/>
              <p:cNvSpPr txBox="1">
                <a:spLocks noChangeArrowheads="1"/>
              </p:cNvSpPr>
              <p:nvPr/>
            </p:nvSpPr>
            <p:spPr bwMode="auto">
              <a:xfrm>
                <a:off x="2511664" y="3494481"/>
                <a:ext cx="358987" cy="2771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b="1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3</a:t>
                </a:r>
              </a:p>
            </p:txBody>
          </p:sp>
          <p:sp>
            <p:nvSpPr>
              <p:cNvPr id="26" name="Text Box 66"/>
              <p:cNvSpPr txBox="1">
                <a:spLocks noChangeArrowheads="1"/>
              </p:cNvSpPr>
              <p:nvPr/>
            </p:nvSpPr>
            <p:spPr bwMode="auto">
              <a:xfrm>
                <a:off x="2966247" y="3467962"/>
                <a:ext cx="358987" cy="2771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b="1" i="1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x</a:t>
                </a:r>
              </a:p>
            </p:txBody>
          </p:sp>
        </p:grpSp>
      </p:grpSp>
      <p:sp>
        <p:nvSpPr>
          <p:cNvPr id="7" name="椭圆 6"/>
          <p:cNvSpPr/>
          <p:nvPr/>
        </p:nvSpPr>
        <p:spPr>
          <a:xfrm>
            <a:off x="9501638" y="4496695"/>
            <a:ext cx="80683" cy="609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3" name="椭圆 52"/>
          <p:cNvSpPr/>
          <p:nvPr/>
        </p:nvSpPr>
        <p:spPr>
          <a:xfrm>
            <a:off x="9782320" y="4758719"/>
            <a:ext cx="80683" cy="609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4" name="椭圆 53"/>
          <p:cNvSpPr/>
          <p:nvPr/>
        </p:nvSpPr>
        <p:spPr>
          <a:xfrm>
            <a:off x="10059267" y="4496694"/>
            <a:ext cx="80683" cy="609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10320880" y="3585953"/>
            <a:ext cx="80683" cy="609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9154914" y="3582477"/>
            <a:ext cx="80683" cy="609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7" name="平面几何--抛物线2"/>
          <p:cNvSpPr>
            <a:spLocks noChangeArrowheads="1"/>
          </p:cNvSpPr>
          <p:nvPr/>
        </p:nvSpPr>
        <p:spPr bwMode="auto">
          <a:xfrm>
            <a:off x="8903279" y="2061050"/>
            <a:ext cx="1769533" cy="2724151"/>
          </a:xfrm>
          <a:custGeom>
            <a:avLst/>
            <a:gdLst>
              <a:gd name="T0" fmla="*/ 2147483647 w 1265"/>
              <a:gd name="T1" fmla="*/ 2147483647 h 1998"/>
              <a:gd name="T2" fmla="*/ 2147483647 w 1265"/>
              <a:gd name="T3" fmla="*/ 2147483647 h 1998"/>
              <a:gd name="T4" fmla="*/ 2147483647 w 1265"/>
              <a:gd name="T5" fmla="*/ 2147483647 h 1998"/>
              <a:gd name="T6" fmla="*/ 2147483647 w 1265"/>
              <a:gd name="T7" fmla="*/ 2147483647 h 1998"/>
              <a:gd name="T8" fmla="*/ 2147483647 w 1265"/>
              <a:gd name="T9" fmla="*/ 2147483647 h 1998"/>
              <a:gd name="T10" fmla="*/ 2147483647 w 1265"/>
              <a:gd name="T11" fmla="*/ 2147483647 h 1998"/>
              <a:gd name="T12" fmla="*/ 2147483647 w 1265"/>
              <a:gd name="T13" fmla="*/ 2147483647 h 1998"/>
              <a:gd name="T14" fmla="*/ 2147483647 w 1265"/>
              <a:gd name="T15" fmla="*/ 2147483647 h 1998"/>
              <a:gd name="T16" fmla="*/ 2147483647 w 1265"/>
              <a:gd name="T17" fmla="*/ 2147483647 h 1998"/>
              <a:gd name="T18" fmla="*/ 2147483647 w 1265"/>
              <a:gd name="T19" fmla="*/ 2147483647 h 1998"/>
              <a:gd name="T20" fmla="*/ 2147483647 w 1265"/>
              <a:gd name="T21" fmla="*/ 2147483647 h 1998"/>
              <a:gd name="T22" fmla="*/ 2147483647 w 1265"/>
              <a:gd name="T23" fmla="*/ 2147483647 h 1998"/>
              <a:gd name="T24" fmla="*/ 2147483647 w 1265"/>
              <a:gd name="T25" fmla="*/ 2147483647 h 1998"/>
              <a:gd name="T26" fmla="*/ 2147483647 w 1265"/>
              <a:gd name="T27" fmla="*/ 2147483647 h 1998"/>
              <a:gd name="T28" fmla="*/ 2147483647 w 1265"/>
              <a:gd name="T29" fmla="*/ 2147483647 h 1998"/>
              <a:gd name="T30" fmla="*/ 2147483647 w 1265"/>
              <a:gd name="T31" fmla="*/ 2147483647 h 1998"/>
              <a:gd name="T32" fmla="*/ 2147483647 w 1265"/>
              <a:gd name="T33" fmla="*/ 2147483647 h 1998"/>
              <a:gd name="T34" fmla="*/ 2147483647 w 1265"/>
              <a:gd name="T35" fmla="*/ 2147483647 h 1998"/>
              <a:gd name="T36" fmla="*/ 2147483647 w 1265"/>
              <a:gd name="T37" fmla="*/ 2147483647 h 1998"/>
              <a:gd name="T38" fmla="*/ 2147483647 w 1265"/>
              <a:gd name="T39" fmla="*/ 2147483647 h 1998"/>
              <a:gd name="T40" fmla="*/ 2147483647 w 1265"/>
              <a:gd name="T41" fmla="*/ 2147483647 h 1998"/>
              <a:gd name="T42" fmla="*/ 2147483647 w 1265"/>
              <a:gd name="T43" fmla="*/ 2147483647 h 1998"/>
              <a:gd name="T44" fmla="*/ 2147483647 w 1265"/>
              <a:gd name="T45" fmla="*/ 2147483647 h 1998"/>
              <a:gd name="T46" fmla="*/ 2147483647 w 1265"/>
              <a:gd name="T47" fmla="*/ 2147483647 h 1998"/>
              <a:gd name="T48" fmla="*/ 2147483647 w 1265"/>
              <a:gd name="T49" fmla="*/ 2147483647 h 1998"/>
              <a:gd name="T50" fmla="*/ 2147483647 w 1265"/>
              <a:gd name="T51" fmla="*/ 2147483647 h 1998"/>
              <a:gd name="T52" fmla="*/ 2147483647 w 1265"/>
              <a:gd name="T53" fmla="*/ 2147483647 h 1998"/>
              <a:gd name="T54" fmla="*/ 2147483647 w 1265"/>
              <a:gd name="T55" fmla="*/ 2147483647 h 1998"/>
              <a:gd name="T56" fmla="*/ 2147483647 w 1265"/>
              <a:gd name="T57" fmla="*/ 2147483647 h 1998"/>
              <a:gd name="T58" fmla="*/ 2147483647 w 1265"/>
              <a:gd name="T59" fmla="*/ 2147483647 h 1998"/>
              <a:gd name="T60" fmla="*/ 2147483647 w 1265"/>
              <a:gd name="T61" fmla="*/ 2147483647 h 1998"/>
              <a:gd name="T62" fmla="*/ 2147483647 w 1265"/>
              <a:gd name="T63" fmla="*/ 2147483647 h 1998"/>
              <a:gd name="T64" fmla="*/ 2147483647 w 1265"/>
              <a:gd name="T65" fmla="*/ 2147483647 h 1998"/>
              <a:gd name="T66" fmla="*/ 2147483647 w 1265"/>
              <a:gd name="T67" fmla="*/ 2147483647 h 1998"/>
              <a:gd name="T68" fmla="*/ 2147483647 w 1265"/>
              <a:gd name="T69" fmla="*/ 2147483647 h 1998"/>
              <a:gd name="T70" fmla="*/ 2147483647 w 1265"/>
              <a:gd name="T71" fmla="*/ 2147483647 h 1998"/>
              <a:gd name="T72" fmla="*/ 2147483647 w 1265"/>
              <a:gd name="T73" fmla="*/ 2147483647 h 1998"/>
              <a:gd name="T74" fmla="*/ 2147483647 w 1265"/>
              <a:gd name="T75" fmla="*/ 2147483647 h 1998"/>
              <a:gd name="T76" fmla="*/ 2147483647 w 1265"/>
              <a:gd name="T77" fmla="*/ 2147483647 h 1998"/>
              <a:gd name="T78" fmla="*/ 2147483647 w 1265"/>
              <a:gd name="T79" fmla="*/ 2147483647 h 1998"/>
              <a:gd name="T80" fmla="*/ 2147483647 w 1265"/>
              <a:gd name="T81" fmla="*/ 2147483647 h 1998"/>
              <a:gd name="T82" fmla="*/ 2147483647 w 1265"/>
              <a:gd name="T83" fmla="*/ 2147483647 h 1998"/>
              <a:gd name="T84" fmla="*/ 2147483647 w 1265"/>
              <a:gd name="T85" fmla="*/ 0 h 199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265"/>
              <a:gd name="T130" fmla="*/ 0 h 1998"/>
              <a:gd name="T131" fmla="*/ 1265 w 1265"/>
              <a:gd name="T132" fmla="*/ 1998 h 199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noFill/>
          <a:ln w="22225">
            <a:solidFill>
              <a:srgbClr val="C00000"/>
            </a:solidFill>
            <a:round/>
          </a:ln>
        </p:spPr>
        <p:txBody>
          <a:bodyPr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defTabSz="914400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文本框 57"/>
              <p:cNvSpPr txBox="1"/>
              <p:nvPr/>
            </p:nvSpPr>
            <p:spPr>
              <a:xfrm>
                <a:off x="716576" y="4888547"/>
                <a:ext cx="9979532" cy="5118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:r>
                  <a:rPr lang="zh-CN" altLang="en-US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用平滑曲线顺次连接各点，就得到</a:t>
                </a:r>
                <a14:m>
                  <m:oMath xmlns:m="http://schemas.openxmlformats.org/officeDocument/2006/math">
                    <m:r>
                      <a:rPr lang="zh-CN" altLang="en-US" sz="2665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𝒚</m:t>
                    </m:r>
                    <m:r>
                      <a:rPr lang="zh-CN" altLang="en-US" sz="2665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sSup>
                      <m:sSupPr>
                        <m:ctrlPr>
                          <a:rPr lang="zh-CN" altLang="en-US" sz="2665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2665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𝒙</m:t>
                        </m:r>
                      </m:e>
                      <m:sup>
                        <m:r>
                          <a:rPr lang="zh-CN" altLang="en-US" sz="2665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zh-CN" altLang="en-US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的图象。</a:t>
                </a:r>
              </a:p>
            </p:txBody>
          </p:sp>
        </mc:Choice>
        <mc:Fallback xmlns="">
          <p:sp>
            <p:nvSpPr>
              <p:cNvPr id="58" name="文本框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576" y="4888547"/>
                <a:ext cx="9979532" cy="511871"/>
              </a:xfrm>
              <a:prstGeom prst="rect">
                <a:avLst/>
              </a:prstGeom>
              <a:blipFill rotWithShape="1">
                <a:blip r:embed="rId4"/>
                <a:stretch>
                  <a:fillRect l="-3" t="-62" r="2" b="7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文本框 58"/>
          <p:cNvSpPr txBox="1"/>
          <p:nvPr/>
        </p:nvSpPr>
        <p:spPr>
          <a:xfrm>
            <a:off x="647489" y="4115050"/>
            <a:ext cx="686352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【</a:t>
            </a:r>
            <a:r>
              <a:rPr lang="zh-CN" altLang="en-US" sz="2665" dirty="0">
                <a:solidFill>
                  <a:srgbClr val="FF0000"/>
                </a:solidFill>
                <a:cs typeface="+mn-ea"/>
                <a:sym typeface="+mn-lt"/>
              </a:rPr>
              <a:t>连线</a:t>
            </a:r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】</a:t>
            </a:r>
            <a:endParaRPr lang="zh-CN" altLang="en-US" sz="266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10128332" y="1504317"/>
                <a:ext cx="1289648" cy="5118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665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𝒚</m:t>
                      </m:r>
                      <m:r>
                        <a:rPr lang="zh-CN" altLang="en-US" sz="2665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</m:t>
                      </m:r>
                      <m:sSup>
                        <m:sSupPr>
                          <m:ctrlPr>
                            <a:rPr lang="zh-CN" altLang="en-US" sz="2665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zh-CN" altLang="en-US" sz="2665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𝒙</m:t>
                          </m:r>
                        </m:e>
                        <m:sup>
                          <m:r>
                            <a:rPr lang="zh-CN" altLang="en-US" sz="2665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zh-CN" altLang="en-US" sz="24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8332" y="1504317"/>
                <a:ext cx="1289648" cy="511871"/>
              </a:xfrm>
              <a:prstGeom prst="rect">
                <a:avLst/>
              </a:prstGeom>
              <a:blipFill rotWithShape="1">
                <a:blip r:embed="rId5"/>
                <a:stretch>
                  <a:fillRect l="-6" r="3" b="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6"/>
          <p:cNvSpPr txBox="1"/>
          <p:nvPr/>
        </p:nvSpPr>
        <p:spPr>
          <a:xfrm>
            <a:off x="878637" y="389457"/>
            <a:ext cx="4549706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二次函数𝑦</a:t>
            </a:r>
            <a:r>
              <a:rPr lang="en-US" altLang="zh-CN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𝑎𝑥</a:t>
            </a:r>
            <a:r>
              <a:rPr lang="en-US" altLang="zh-CN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^2 </a:t>
            </a: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的图像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7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/>
      <p:bldP spid="59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659361" y="1735849"/>
                <a:ext cx="9979532" cy="5118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14:m>
                  <m:oMath xmlns:m="http://schemas.openxmlformats.org/officeDocument/2006/math">
                    <m:r>
                      <a:rPr lang="zh-CN" altLang="en-US" sz="2665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观察</m:t>
                    </m:r>
                    <m:r>
                      <a:rPr lang="zh-CN" altLang="en-US" sz="2665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𝒚</m:t>
                    </m:r>
                    <m:r>
                      <a:rPr lang="zh-CN" altLang="en-US" sz="2665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sSup>
                      <m:sSupPr>
                        <m:ctrlPr>
                          <a:rPr lang="zh-CN" altLang="en-US" sz="2665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2665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𝒙</m:t>
                        </m:r>
                      </m:e>
                      <m:sup>
                        <m:r>
                          <a:rPr lang="zh-CN" altLang="en-US" sz="2665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</m:sup>
                    </m:sSup>
                    <m:r>
                      <a:rPr lang="zh-CN" altLang="en-US" sz="2665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的图像</m:t>
                    </m:r>
                    <m:r>
                      <a:rPr lang="zh-CN" altLang="en-US" sz="2665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，它有什么特征</m:t>
                    </m:r>
                  </m:oMath>
                </a14:m>
                <a:r>
                  <a:rPr lang="zh-CN" altLang="en-US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？它的形状像什么？</a:t>
                </a: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361" y="1735849"/>
                <a:ext cx="9979532" cy="511871"/>
              </a:xfrm>
              <a:prstGeom prst="rect">
                <a:avLst/>
              </a:prstGeom>
              <a:blipFill rotWithShape="1">
                <a:blip r:embed="rId3"/>
                <a:stretch>
                  <a:fillRect l="-2" t="-77" r="1" b="8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组合 208"/>
          <p:cNvGrpSpPr/>
          <p:nvPr/>
        </p:nvGrpSpPr>
        <p:grpSpPr bwMode="auto">
          <a:xfrm>
            <a:off x="8799976" y="2098701"/>
            <a:ext cx="3136909" cy="3987800"/>
            <a:chOff x="5784684" y="929739"/>
            <a:chExt cx="2352256" cy="2992159"/>
          </a:xfrm>
        </p:grpSpPr>
        <p:grpSp>
          <p:nvGrpSpPr>
            <p:cNvPr id="20" name="组合 133"/>
            <p:cNvGrpSpPr/>
            <p:nvPr/>
          </p:nvGrpSpPr>
          <p:grpSpPr bwMode="auto">
            <a:xfrm>
              <a:off x="6559571" y="929739"/>
              <a:ext cx="374915" cy="2992159"/>
              <a:chOff x="1747865" y="1113709"/>
              <a:chExt cx="374915" cy="2992159"/>
            </a:xfrm>
          </p:grpSpPr>
          <p:grpSp>
            <p:nvGrpSpPr>
              <p:cNvPr id="37" name="组合 123"/>
              <p:cNvGrpSpPr/>
              <p:nvPr/>
            </p:nvGrpSpPr>
            <p:grpSpPr bwMode="auto">
              <a:xfrm>
                <a:off x="2001840" y="1343618"/>
                <a:ext cx="54000" cy="2762250"/>
                <a:chOff x="2813053" y="856456"/>
                <a:chExt cx="54000" cy="2762250"/>
              </a:xfrm>
            </p:grpSpPr>
            <p:cxnSp>
              <p:nvCxnSpPr>
                <p:cNvPr id="42" name="直接箭头连接符 2"/>
                <p:cNvCxnSpPr/>
                <p:nvPr/>
              </p:nvCxnSpPr>
              <p:spPr>
                <a:xfrm flipV="1">
                  <a:off x="2815886" y="856836"/>
                  <a:ext cx="0" cy="276187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stealt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直接连接符 3"/>
                <p:cNvCxnSpPr/>
                <p:nvPr/>
              </p:nvCxnSpPr>
              <p:spPr>
                <a:xfrm>
                  <a:off x="2812712" y="1144299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直接连接符 4"/>
                <p:cNvCxnSpPr/>
                <p:nvPr/>
              </p:nvCxnSpPr>
              <p:spPr>
                <a:xfrm>
                  <a:off x="2812712" y="1790695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直接连接符 5"/>
                <p:cNvCxnSpPr/>
                <p:nvPr/>
              </p:nvCxnSpPr>
              <p:spPr>
                <a:xfrm>
                  <a:off x="2812712" y="2435502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直接连接符 6"/>
                <p:cNvCxnSpPr/>
                <p:nvPr/>
              </p:nvCxnSpPr>
              <p:spPr>
                <a:xfrm>
                  <a:off x="2812712" y="1358706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直接连接符 7"/>
                <p:cNvCxnSpPr/>
                <p:nvPr/>
              </p:nvCxnSpPr>
              <p:spPr>
                <a:xfrm>
                  <a:off x="2812712" y="1574700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直接连接符 8"/>
                <p:cNvCxnSpPr/>
                <p:nvPr/>
              </p:nvCxnSpPr>
              <p:spPr>
                <a:xfrm>
                  <a:off x="2812712" y="2005100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接连接符 9"/>
                <p:cNvCxnSpPr/>
                <p:nvPr/>
              </p:nvCxnSpPr>
              <p:spPr>
                <a:xfrm>
                  <a:off x="2812712" y="2221095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直接连接符 10"/>
                <p:cNvCxnSpPr/>
                <p:nvPr/>
              </p:nvCxnSpPr>
              <p:spPr>
                <a:xfrm>
                  <a:off x="2812712" y="2651496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直接连接符 11"/>
                <p:cNvCxnSpPr/>
                <p:nvPr/>
              </p:nvCxnSpPr>
              <p:spPr>
                <a:xfrm>
                  <a:off x="2812712" y="2867490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8" name="Text Box 66"/>
              <p:cNvSpPr txBox="1">
                <a:spLocks noChangeArrowheads="1"/>
              </p:cNvSpPr>
              <p:nvPr/>
            </p:nvSpPr>
            <p:spPr bwMode="auto">
              <a:xfrm>
                <a:off x="1747865" y="2733273"/>
                <a:ext cx="358987" cy="2771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b="1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3</a:t>
                </a:r>
              </a:p>
            </p:txBody>
          </p:sp>
          <p:sp>
            <p:nvSpPr>
              <p:cNvPr id="39" name="Text Box 66"/>
              <p:cNvSpPr txBox="1">
                <a:spLocks noChangeArrowheads="1"/>
              </p:cNvSpPr>
              <p:nvPr/>
            </p:nvSpPr>
            <p:spPr bwMode="auto">
              <a:xfrm>
                <a:off x="1747865" y="2092680"/>
                <a:ext cx="358987" cy="2771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b="1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6</a:t>
                </a:r>
              </a:p>
            </p:txBody>
          </p:sp>
          <p:sp>
            <p:nvSpPr>
              <p:cNvPr id="40" name="Text Box 66"/>
              <p:cNvSpPr txBox="1">
                <a:spLocks noChangeArrowheads="1"/>
              </p:cNvSpPr>
              <p:nvPr/>
            </p:nvSpPr>
            <p:spPr bwMode="auto">
              <a:xfrm>
                <a:off x="1747865" y="1452640"/>
                <a:ext cx="358987" cy="2771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b="1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9</a:t>
                </a:r>
              </a:p>
            </p:txBody>
          </p:sp>
          <p:sp>
            <p:nvSpPr>
              <p:cNvPr id="41" name="Text Box 66"/>
              <p:cNvSpPr txBox="1">
                <a:spLocks noChangeArrowheads="1"/>
              </p:cNvSpPr>
              <p:nvPr/>
            </p:nvSpPr>
            <p:spPr bwMode="auto">
              <a:xfrm>
                <a:off x="1763793" y="1113709"/>
                <a:ext cx="358987" cy="2771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b="1" i="1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y</a:t>
                </a:r>
              </a:p>
            </p:txBody>
          </p:sp>
        </p:grpSp>
        <p:grpSp>
          <p:nvGrpSpPr>
            <p:cNvPr id="21" name="组合 132"/>
            <p:cNvGrpSpPr/>
            <p:nvPr/>
          </p:nvGrpSpPr>
          <p:grpSpPr bwMode="auto">
            <a:xfrm>
              <a:off x="5784684" y="3283992"/>
              <a:ext cx="2352256" cy="329833"/>
              <a:chOff x="972978" y="3467962"/>
              <a:chExt cx="2352256" cy="329833"/>
            </a:xfrm>
          </p:grpSpPr>
          <p:grpSp>
            <p:nvGrpSpPr>
              <p:cNvPr id="22" name="组合 110"/>
              <p:cNvGrpSpPr/>
              <p:nvPr/>
            </p:nvGrpSpPr>
            <p:grpSpPr bwMode="auto">
              <a:xfrm rot="-5400000">
                <a:off x="2018847" y="2458925"/>
                <a:ext cx="68261" cy="2160000"/>
                <a:chOff x="2387530" y="971318"/>
                <a:chExt cx="68261" cy="2160000"/>
              </a:xfrm>
            </p:grpSpPr>
            <p:cxnSp>
              <p:nvCxnSpPr>
                <p:cNvPr id="27" name="直接箭头连接符 26"/>
                <p:cNvCxnSpPr/>
                <p:nvPr/>
              </p:nvCxnSpPr>
              <p:spPr>
                <a:xfrm flipV="1">
                  <a:off x="2389939" y="971325"/>
                  <a:ext cx="0" cy="2160196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headEnd type="stealth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直接连接符 27"/>
                <p:cNvCxnSpPr/>
                <p:nvPr/>
              </p:nvCxnSpPr>
              <p:spPr>
                <a:xfrm>
                  <a:off x="2386761" y="1144330"/>
                  <a:ext cx="539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接连接符 28"/>
                <p:cNvCxnSpPr/>
                <p:nvPr/>
              </p:nvCxnSpPr>
              <p:spPr>
                <a:xfrm>
                  <a:off x="2386761" y="1790326"/>
                  <a:ext cx="539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直接连接符 29"/>
                <p:cNvCxnSpPr/>
                <p:nvPr/>
              </p:nvCxnSpPr>
              <p:spPr>
                <a:xfrm>
                  <a:off x="2386761" y="2436321"/>
                  <a:ext cx="539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直接连接符 30"/>
                <p:cNvCxnSpPr/>
                <p:nvPr/>
              </p:nvCxnSpPr>
              <p:spPr>
                <a:xfrm>
                  <a:off x="2386761" y="1358604"/>
                  <a:ext cx="539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直接连接符 31"/>
                <p:cNvCxnSpPr/>
                <p:nvPr/>
              </p:nvCxnSpPr>
              <p:spPr>
                <a:xfrm>
                  <a:off x="2386761" y="1574465"/>
                  <a:ext cx="539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直接连接符 32"/>
                <p:cNvCxnSpPr/>
                <p:nvPr/>
              </p:nvCxnSpPr>
              <p:spPr>
                <a:xfrm>
                  <a:off x="2426467" y="2004600"/>
                  <a:ext cx="6829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直接连接符 33"/>
                <p:cNvCxnSpPr/>
                <p:nvPr/>
              </p:nvCxnSpPr>
              <p:spPr>
                <a:xfrm>
                  <a:off x="2386761" y="2220460"/>
                  <a:ext cx="539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直接连接符 34"/>
                <p:cNvCxnSpPr/>
                <p:nvPr/>
              </p:nvCxnSpPr>
              <p:spPr>
                <a:xfrm>
                  <a:off x="2386761" y="2652182"/>
                  <a:ext cx="539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直接连接符 35"/>
                <p:cNvCxnSpPr/>
                <p:nvPr/>
              </p:nvCxnSpPr>
              <p:spPr>
                <a:xfrm>
                  <a:off x="2386761" y="2866456"/>
                  <a:ext cx="539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Text Box 64"/>
              <p:cNvSpPr txBox="1">
                <a:spLocks noChangeArrowheads="1"/>
              </p:cNvSpPr>
              <p:nvPr/>
            </p:nvSpPr>
            <p:spPr bwMode="auto">
              <a:xfrm>
                <a:off x="1709765" y="3520675"/>
                <a:ext cx="450850" cy="2771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b="1" i="1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O</a:t>
                </a:r>
              </a:p>
            </p:txBody>
          </p:sp>
          <p:sp>
            <p:nvSpPr>
              <p:cNvPr id="24" name="Text Box 66"/>
              <p:cNvSpPr txBox="1">
                <a:spLocks noChangeArrowheads="1"/>
              </p:cNvSpPr>
              <p:nvPr/>
            </p:nvSpPr>
            <p:spPr bwMode="auto">
              <a:xfrm>
                <a:off x="1191816" y="3494481"/>
                <a:ext cx="414734" cy="2771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b="1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-3</a:t>
                </a:r>
              </a:p>
            </p:txBody>
          </p:sp>
          <p:sp>
            <p:nvSpPr>
              <p:cNvPr id="25" name="Text Box 66"/>
              <p:cNvSpPr txBox="1">
                <a:spLocks noChangeArrowheads="1"/>
              </p:cNvSpPr>
              <p:nvPr/>
            </p:nvSpPr>
            <p:spPr bwMode="auto">
              <a:xfrm>
                <a:off x="2511664" y="3494481"/>
                <a:ext cx="358987" cy="2771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b="1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3</a:t>
                </a:r>
              </a:p>
            </p:txBody>
          </p:sp>
          <p:sp>
            <p:nvSpPr>
              <p:cNvPr id="26" name="Text Box 66"/>
              <p:cNvSpPr txBox="1">
                <a:spLocks noChangeArrowheads="1"/>
              </p:cNvSpPr>
              <p:nvPr/>
            </p:nvSpPr>
            <p:spPr bwMode="auto">
              <a:xfrm>
                <a:off x="2966247" y="3467962"/>
                <a:ext cx="358987" cy="2771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b="1" i="1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x</a:t>
                </a:r>
              </a:p>
            </p:txBody>
          </p:sp>
        </p:grpSp>
      </p:grpSp>
      <p:sp>
        <p:nvSpPr>
          <p:cNvPr id="57" name="平面几何--抛物线2"/>
          <p:cNvSpPr>
            <a:spLocks noChangeArrowheads="1"/>
          </p:cNvSpPr>
          <p:nvPr/>
        </p:nvSpPr>
        <p:spPr bwMode="auto">
          <a:xfrm>
            <a:off x="9272000" y="2644799"/>
            <a:ext cx="1769533" cy="2724151"/>
          </a:xfrm>
          <a:custGeom>
            <a:avLst/>
            <a:gdLst>
              <a:gd name="T0" fmla="*/ 2147483647 w 1265"/>
              <a:gd name="T1" fmla="*/ 2147483647 h 1998"/>
              <a:gd name="T2" fmla="*/ 2147483647 w 1265"/>
              <a:gd name="T3" fmla="*/ 2147483647 h 1998"/>
              <a:gd name="T4" fmla="*/ 2147483647 w 1265"/>
              <a:gd name="T5" fmla="*/ 2147483647 h 1998"/>
              <a:gd name="T6" fmla="*/ 2147483647 w 1265"/>
              <a:gd name="T7" fmla="*/ 2147483647 h 1998"/>
              <a:gd name="T8" fmla="*/ 2147483647 w 1265"/>
              <a:gd name="T9" fmla="*/ 2147483647 h 1998"/>
              <a:gd name="T10" fmla="*/ 2147483647 w 1265"/>
              <a:gd name="T11" fmla="*/ 2147483647 h 1998"/>
              <a:gd name="T12" fmla="*/ 2147483647 w 1265"/>
              <a:gd name="T13" fmla="*/ 2147483647 h 1998"/>
              <a:gd name="T14" fmla="*/ 2147483647 w 1265"/>
              <a:gd name="T15" fmla="*/ 2147483647 h 1998"/>
              <a:gd name="T16" fmla="*/ 2147483647 w 1265"/>
              <a:gd name="T17" fmla="*/ 2147483647 h 1998"/>
              <a:gd name="T18" fmla="*/ 2147483647 w 1265"/>
              <a:gd name="T19" fmla="*/ 2147483647 h 1998"/>
              <a:gd name="T20" fmla="*/ 2147483647 w 1265"/>
              <a:gd name="T21" fmla="*/ 2147483647 h 1998"/>
              <a:gd name="T22" fmla="*/ 2147483647 w 1265"/>
              <a:gd name="T23" fmla="*/ 2147483647 h 1998"/>
              <a:gd name="T24" fmla="*/ 2147483647 w 1265"/>
              <a:gd name="T25" fmla="*/ 2147483647 h 1998"/>
              <a:gd name="T26" fmla="*/ 2147483647 w 1265"/>
              <a:gd name="T27" fmla="*/ 2147483647 h 1998"/>
              <a:gd name="T28" fmla="*/ 2147483647 w 1265"/>
              <a:gd name="T29" fmla="*/ 2147483647 h 1998"/>
              <a:gd name="T30" fmla="*/ 2147483647 w 1265"/>
              <a:gd name="T31" fmla="*/ 2147483647 h 1998"/>
              <a:gd name="T32" fmla="*/ 2147483647 w 1265"/>
              <a:gd name="T33" fmla="*/ 2147483647 h 1998"/>
              <a:gd name="T34" fmla="*/ 2147483647 w 1265"/>
              <a:gd name="T35" fmla="*/ 2147483647 h 1998"/>
              <a:gd name="T36" fmla="*/ 2147483647 w 1265"/>
              <a:gd name="T37" fmla="*/ 2147483647 h 1998"/>
              <a:gd name="T38" fmla="*/ 2147483647 w 1265"/>
              <a:gd name="T39" fmla="*/ 2147483647 h 1998"/>
              <a:gd name="T40" fmla="*/ 2147483647 w 1265"/>
              <a:gd name="T41" fmla="*/ 2147483647 h 1998"/>
              <a:gd name="T42" fmla="*/ 2147483647 w 1265"/>
              <a:gd name="T43" fmla="*/ 2147483647 h 1998"/>
              <a:gd name="T44" fmla="*/ 2147483647 w 1265"/>
              <a:gd name="T45" fmla="*/ 2147483647 h 1998"/>
              <a:gd name="T46" fmla="*/ 2147483647 w 1265"/>
              <a:gd name="T47" fmla="*/ 2147483647 h 1998"/>
              <a:gd name="T48" fmla="*/ 2147483647 w 1265"/>
              <a:gd name="T49" fmla="*/ 2147483647 h 1998"/>
              <a:gd name="T50" fmla="*/ 2147483647 w 1265"/>
              <a:gd name="T51" fmla="*/ 2147483647 h 1998"/>
              <a:gd name="T52" fmla="*/ 2147483647 w 1265"/>
              <a:gd name="T53" fmla="*/ 2147483647 h 1998"/>
              <a:gd name="T54" fmla="*/ 2147483647 w 1265"/>
              <a:gd name="T55" fmla="*/ 2147483647 h 1998"/>
              <a:gd name="T56" fmla="*/ 2147483647 w 1265"/>
              <a:gd name="T57" fmla="*/ 2147483647 h 1998"/>
              <a:gd name="T58" fmla="*/ 2147483647 w 1265"/>
              <a:gd name="T59" fmla="*/ 2147483647 h 1998"/>
              <a:gd name="T60" fmla="*/ 2147483647 w 1265"/>
              <a:gd name="T61" fmla="*/ 2147483647 h 1998"/>
              <a:gd name="T62" fmla="*/ 2147483647 w 1265"/>
              <a:gd name="T63" fmla="*/ 2147483647 h 1998"/>
              <a:gd name="T64" fmla="*/ 2147483647 w 1265"/>
              <a:gd name="T65" fmla="*/ 2147483647 h 1998"/>
              <a:gd name="T66" fmla="*/ 2147483647 w 1265"/>
              <a:gd name="T67" fmla="*/ 2147483647 h 1998"/>
              <a:gd name="T68" fmla="*/ 2147483647 w 1265"/>
              <a:gd name="T69" fmla="*/ 2147483647 h 1998"/>
              <a:gd name="T70" fmla="*/ 2147483647 w 1265"/>
              <a:gd name="T71" fmla="*/ 2147483647 h 1998"/>
              <a:gd name="T72" fmla="*/ 2147483647 w 1265"/>
              <a:gd name="T73" fmla="*/ 2147483647 h 1998"/>
              <a:gd name="T74" fmla="*/ 2147483647 w 1265"/>
              <a:gd name="T75" fmla="*/ 2147483647 h 1998"/>
              <a:gd name="T76" fmla="*/ 2147483647 w 1265"/>
              <a:gd name="T77" fmla="*/ 2147483647 h 1998"/>
              <a:gd name="T78" fmla="*/ 2147483647 w 1265"/>
              <a:gd name="T79" fmla="*/ 2147483647 h 1998"/>
              <a:gd name="T80" fmla="*/ 2147483647 w 1265"/>
              <a:gd name="T81" fmla="*/ 2147483647 h 1998"/>
              <a:gd name="T82" fmla="*/ 2147483647 w 1265"/>
              <a:gd name="T83" fmla="*/ 2147483647 h 1998"/>
              <a:gd name="T84" fmla="*/ 2147483647 w 1265"/>
              <a:gd name="T85" fmla="*/ 0 h 199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265"/>
              <a:gd name="T130" fmla="*/ 0 h 1998"/>
              <a:gd name="T131" fmla="*/ 1265 w 1265"/>
              <a:gd name="T132" fmla="*/ 1998 h 199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noFill/>
          <a:ln w="22225">
            <a:solidFill>
              <a:srgbClr val="C00000"/>
            </a:solidFill>
            <a:round/>
          </a:ln>
        </p:spPr>
        <p:txBody>
          <a:bodyPr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defTabSz="914400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659361" y="2626533"/>
            <a:ext cx="428484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665" dirty="0">
                <a:solidFill>
                  <a:srgbClr val="FF0000"/>
                </a:solidFill>
                <a:cs typeface="+mn-ea"/>
                <a:sym typeface="+mn-lt"/>
              </a:rPr>
              <a:t>特征</a:t>
            </a:r>
            <a:r>
              <a:rPr lang="zh-CN" altLang="en-US" sz="2665" dirty="0">
                <a:solidFill>
                  <a:prstClr val="black"/>
                </a:solidFill>
                <a:cs typeface="+mn-ea"/>
                <a:sym typeface="+mn-lt"/>
              </a:rPr>
              <a:t>：开口向上的曲线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10497052" y="2088066"/>
                <a:ext cx="1289648" cy="5118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665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𝒚</m:t>
                      </m:r>
                      <m:r>
                        <a:rPr lang="zh-CN" altLang="en-US" sz="2665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</m:t>
                      </m:r>
                      <m:sSup>
                        <m:sSupPr>
                          <m:ctrlPr>
                            <a:rPr lang="zh-CN" altLang="en-US" sz="2665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zh-CN" altLang="en-US" sz="2665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𝒙</m:t>
                          </m:r>
                        </m:e>
                        <m:sup>
                          <m:r>
                            <a:rPr lang="zh-CN" altLang="en-US" sz="2665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zh-CN" altLang="en-US" sz="24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7052" y="2088066"/>
                <a:ext cx="1289648" cy="511871"/>
              </a:xfrm>
              <a:prstGeom prst="rect">
                <a:avLst/>
              </a:prstGeom>
              <a:blipFill rotWithShape="1">
                <a:blip r:embed="rId4"/>
                <a:stretch>
                  <a:fillRect l="-39" t="-36" r="36" b="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文本框 51"/>
          <p:cNvSpPr txBox="1"/>
          <p:nvPr/>
        </p:nvSpPr>
        <p:spPr>
          <a:xfrm>
            <a:off x="659361" y="3508112"/>
            <a:ext cx="758470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665" dirty="0">
                <a:solidFill>
                  <a:srgbClr val="FF0000"/>
                </a:solidFill>
                <a:cs typeface="+mn-ea"/>
                <a:sym typeface="+mn-lt"/>
              </a:rPr>
              <a:t>形状</a:t>
            </a:r>
            <a:r>
              <a:rPr lang="zh-CN" altLang="en-US" sz="2665" dirty="0">
                <a:solidFill>
                  <a:prstClr val="black"/>
                </a:solidFill>
                <a:cs typeface="+mn-ea"/>
                <a:sym typeface="+mn-lt"/>
              </a:rPr>
              <a:t>：类似于投篮时，篮球在空中所划过的路线。</a:t>
            </a:r>
          </a:p>
        </p:txBody>
      </p:sp>
      <p:sp>
        <p:nvSpPr>
          <p:cNvPr id="4" name="矩形 3"/>
          <p:cNvSpPr/>
          <p:nvPr/>
        </p:nvSpPr>
        <p:spPr>
          <a:xfrm>
            <a:off x="659361" y="4389690"/>
            <a:ext cx="8140615" cy="1696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    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事实上，二次函数的图象都是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抛物线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，它们的开口或者向上或者向下．一般地，二次函数 </a:t>
            </a:r>
            <a:r>
              <a:rPr lang="en-US" altLang="zh-CN" sz="2400" b="1" i="1" dirty="0">
                <a:solidFill>
                  <a:prstClr val="black"/>
                </a:solidFill>
                <a:cs typeface="+mn-ea"/>
                <a:sym typeface="+mn-lt"/>
              </a:rPr>
              <a:t>y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 =</a:t>
            </a:r>
            <a:r>
              <a:rPr lang="en-US" altLang="zh-CN" sz="2400" b="1" i="1" dirty="0">
                <a:solidFill>
                  <a:prstClr val="black"/>
                </a:solidFill>
                <a:cs typeface="+mn-ea"/>
                <a:sym typeface="+mn-lt"/>
              </a:rPr>
              <a:t>ax</a:t>
            </a:r>
            <a:r>
              <a:rPr lang="en-US" altLang="zh-CN" sz="2400" b="1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+</a:t>
            </a:r>
            <a:r>
              <a:rPr lang="en-US" altLang="zh-CN" sz="2400" b="1" i="1" dirty="0">
                <a:solidFill>
                  <a:prstClr val="black"/>
                </a:solidFill>
                <a:cs typeface="+mn-ea"/>
                <a:sym typeface="+mn-lt"/>
              </a:rPr>
              <a:t>bx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 +</a:t>
            </a:r>
            <a:r>
              <a:rPr lang="en-US" altLang="zh-CN" sz="2400" b="1" i="1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400" b="1" i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zh-CN" sz="2400" b="1" dirty="0">
                <a:solidFill>
                  <a:prstClr val="black"/>
                </a:solidFill>
                <a:cs typeface="+mn-ea"/>
                <a:sym typeface="+mn-lt"/>
              </a:rPr>
              <a:t>≠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）的图象叫做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抛物线</a:t>
            </a:r>
            <a:r>
              <a:rPr lang="en-US" altLang="zh-CN" sz="2400" b="1" i="1" dirty="0">
                <a:solidFill>
                  <a:srgbClr val="FF0000"/>
                </a:solidFill>
                <a:cs typeface="+mn-ea"/>
                <a:sym typeface="+mn-lt"/>
              </a:rPr>
              <a:t>y</a:t>
            </a:r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r>
              <a:rPr lang="en-US" altLang="zh-CN" sz="2400" b="1" i="1" dirty="0">
                <a:solidFill>
                  <a:srgbClr val="FF0000"/>
                </a:solidFill>
                <a:cs typeface="+mn-ea"/>
                <a:sym typeface="+mn-lt"/>
              </a:rPr>
              <a:t>ax</a:t>
            </a:r>
            <a:r>
              <a:rPr lang="en-US" altLang="zh-CN" sz="2400" b="1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r>
              <a:rPr lang="en-US" altLang="zh-CN" sz="2400" b="1" i="1" dirty="0">
                <a:solidFill>
                  <a:srgbClr val="FF0000"/>
                </a:solidFill>
                <a:cs typeface="+mn-ea"/>
                <a:sym typeface="+mn-lt"/>
              </a:rPr>
              <a:t>bx</a:t>
            </a:r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r>
              <a:rPr lang="en-US" altLang="zh-CN" sz="2400" b="1" i="1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  <a:r>
              <a:rPr lang="en-US" altLang="zh-CN" sz="2400" b="1" i="1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3" name="TextBox 6"/>
          <p:cNvSpPr txBox="1"/>
          <p:nvPr/>
        </p:nvSpPr>
        <p:spPr>
          <a:xfrm>
            <a:off x="878637" y="389457"/>
            <a:ext cx="4549706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二次函数𝑦</a:t>
            </a:r>
            <a:r>
              <a:rPr lang="en-US" altLang="zh-CN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𝑎𝑥</a:t>
            </a:r>
            <a:r>
              <a:rPr lang="en-US" altLang="zh-CN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^2 </a:t>
            </a: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的性质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712047" y="1216854"/>
                <a:ext cx="9979532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14:m>
                  <m:oMath xmlns:m="http://schemas.openxmlformats.org/officeDocument/2006/math">
                    <m:r>
                      <a:rPr lang="zh-CN" alt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观察</m:t>
                    </m:r>
                    <m:r>
                      <a:rPr lang="zh-CN" altLang="en-US" sz="24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𝒚</m:t>
                    </m:r>
                    <m:r>
                      <a:rPr lang="zh-CN" altLang="en-US" sz="24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sSup>
                      <m:sSupPr>
                        <m:ctrlPr>
                          <a:rPr lang="zh-CN" alt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24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𝒙</m:t>
                        </m:r>
                      </m:e>
                      <m:sup>
                        <m:r>
                          <a:rPr lang="zh-CN" altLang="en-US" sz="24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</m:sup>
                    </m:sSup>
                    <m:r>
                      <a:rPr lang="zh-CN" altLang="en-US" sz="24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的图像</m:t>
                    </m:r>
                    <m:r>
                      <a:rPr lang="zh-CN" alt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，它有对称轴在哪里</m:t>
                    </m:r>
                  </m:oMath>
                </a14:m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？图像与</a:t>
                </a:r>
                <a:r>
                  <a:rPr lang="en-US" altLang="zh-CN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y</a:t>
                </a:r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轴的交点在哪里？</a:t>
                </a: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047" y="1216854"/>
                <a:ext cx="9979532" cy="470000"/>
              </a:xfrm>
              <a:prstGeom prst="rect">
                <a:avLst/>
              </a:prstGeom>
              <a:blipFill rotWithShape="1">
                <a:blip r:embed="rId3"/>
                <a:stretch>
                  <a:fillRect l="-2" t="-41" r="1" b="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组合 208"/>
          <p:cNvGrpSpPr/>
          <p:nvPr/>
        </p:nvGrpSpPr>
        <p:grpSpPr bwMode="auto">
          <a:xfrm>
            <a:off x="1811609" y="1877019"/>
            <a:ext cx="3136909" cy="3987800"/>
            <a:chOff x="5784684" y="929739"/>
            <a:chExt cx="2352256" cy="2992159"/>
          </a:xfrm>
        </p:grpSpPr>
        <p:grpSp>
          <p:nvGrpSpPr>
            <p:cNvPr id="20" name="组合 133"/>
            <p:cNvGrpSpPr/>
            <p:nvPr/>
          </p:nvGrpSpPr>
          <p:grpSpPr bwMode="auto">
            <a:xfrm>
              <a:off x="6559571" y="929739"/>
              <a:ext cx="374915" cy="2992159"/>
              <a:chOff x="1747865" y="1113709"/>
              <a:chExt cx="374915" cy="2992159"/>
            </a:xfrm>
          </p:grpSpPr>
          <p:grpSp>
            <p:nvGrpSpPr>
              <p:cNvPr id="37" name="组合 123"/>
              <p:cNvGrpSpPr/>
              <p:nvPr/>
            </p:nvGrpSpPr>
            <p:grpSpPr bwMode="auto">
              <a:xfrm>
                <a:off x="2001840" y="1343618"/>
                <a:ext cx="54000" cy="2762250"/>
                <a:chOff x="2813053" y="856456"/>
                <a:chExt cx="54000" cy="2762250"/>
              </a:xfrm>
            </p:grpSpPr>
            <p:cxnSp>
              <p:nvCxnSpPr>
                <p:cNvPr id="42" name="直接箭头连接符 2"/>
                <p:cNvCxnSpPr/>
                <p:nvPr/>
              </p:nvCxnSpPr>
              <p:spPr>
                <a:xfrm flipV="1">
                  <a:off x="2815886" y="856836"/>
                  <a:ext cx="0" cy="276187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stealt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直接连接符 3"/>
                <p:cNvCxnSpPr/>
                <p:nvPr/>
              </p:nvCxnSpPr>
              <p:spPr>
                <a:xfrm>
                  <a:off x="2812712" y="1144299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直接连接符 4"/>
                <p:cNvCxnSpPr/>
                <p:nvPr/>
              </p:nvCxnSpPr>
              <p:spPr>
                <a:xfrm>
                  <a:off x="2812712" y="1790695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直接连接符 5"/>
                <p:cNvCxnSpPr/>
                <p:nvPr/>
              </p:nvCxnSpPr>
              <p:spPr>
                <a:xfrm>
                  <a:off x="2812712" y="2435502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直接连接符 6"/>
                <p:cNvCxnSpPr/>
                <p:nvPr/>
              </p:nvCxnSpPr>
              <p:spPr>
                <a:xfrm>
                  <a:off x="2812712" y="1358706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直接连接符 7"/>
                <p:cNvCxnSpPr/>
                <p:nvPr/>
              </p:nvCxnSpPr>
              <p:spPr>
                <a:xfrm>
                  <a:off x="2812712" y="1574700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直接连接符 8"/>
                <p:cNvCxnSpPr/>
                <p:nvPr/>
              </p:nvCxnSpPr>
              <p:spPr>
                <a:xfrm>
                  <a:off x="2812712" y="2005100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接连接符 9"/>
                <p:cNvCxnSpPr/>
                <p:nvPr/>
              </p:nvCxnSpPr>
              <p:spPr>
                <a:xfrm>
                  <a:off x="2812712" y="2221095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直接连接符 10"/>
                <p:cNvCxnSpPr/>
                <p:nvPr/>
              </p:nvCxnSpPr>
              <p:spPr>
                <a:xfrm>
                  <a:off x="2812712" y="2651496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直接连接符 11"/>
                <p:cNvCxnSpPr/>
                <p:nvPr/>
              </p:nvCxnSpPr>
              <p:spPr>
                <a:xfrm>
                  <a:off x="2812712" y="2867490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8" name="Text Box 66"/>
              <p:cNvSpPr txBox="1">
                <a:spLocks noChangeArrowheads="1"/>
              </p:cNvSpPr>
              <p:nvPr/>
            </p:nvSpPr>
            <p:spPr bwMode="auto">
              <a:xfrm>
                <a:off x="1747865" y="2733273"/>
                <a:ext cx="358987" cy="2771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b="1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3</a:t>
                </a:r>
              </a:p>
            </p:txBody>
          </p:sp>
          <p:sp>
            <p:nvSpPr>
              <p:cNvPr id="39" name="Text Box 66"/>
              <p:cNvSpPr txBox="1">
                <a:spLocks noChangeArrowheads="1"/>
              </p:cNvSpPr>
              <p:nvPr/>
            </p:nvSpPr>
            <p:spPr bwMode="auto">
              <a:xfrm>
                <a:off x="1747865" y="2092680"/>
                <a:ext cx="358987" cy="2771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b="1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6</a:t>
                </a:r>
              </a:p>
            </p:txBody>
          </p:sp>
          <p:sp>
            <p:nvSpPr>
              <p:cNvPr id="40" name="Text Box 66"/>
              <p:cNvSpPr txBox="1">
                <a:spLocks noChangeArrowheads="1"/>
              </p:cNvSpPr>
              <p:nvPr/>
            </p:nvSpPr>
            <p:spPr bwMode="auto">
              <a:xfrm>
                <a:off x="1747865" y="1452640"/>
                <a:ext cx="358987" cy="2771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b="1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9</a:t>
                </a:r>
              </a:p>
            </p:txBody>
          </p:sp>
          <p:sp>
            <p:nvSpPr>
              <p:cNvPr id="41" name="Text Box 66"/>
              <p:cNvSpPr txBox="1">
                <a:spLocks noChangeArrowheads="1"/>
              </p:cNvSpPr>
              <p:nvPr/>
            </p:nvSpPr>
            <p:spPr bwMode="auto">
              <a:xfrm>
                <a:off x="1763793" y="1113709"/>
                <a:ext cx="358987" cy="2771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b="1" i="1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y</a:t>
                </a:r>
              </a:p>
            </p:txBody>
          </p:sp>
        </p:grpSp>
        <p:grpSp>
          <p:nvGrpSpPr>
            <p:cNvPr id="21" name="组合 132"/>
            <p:cNvGrpSpPr/>
            <p:nvPr/>
          </p:nvGrpSpPr>
          <p:grpSpPr bwMode="auto">
            <a:xfrm>
              <a:off x="5784684" y="3283992"/>
              <a:ext cx="2352256" cy="329833"/>
              <a:chOff x="972978" y="3467962"/>
              <a:chExt cx="2352256" cy="329833"/>
            </a:xfrm>
          </p:grpSpPr>
          <p:grpSp>
            <p:nvGrpSpPr>
              <p:cNvPr id="22" name="组合 110"/>
              <p:cNvGrpSpPr/>
              <p:nvPr/>
            </p:nvGrpSpPr>
            <p:grpSpPr bwMode="auto">
              <a:xfrm rot="-5400000">
                <a:off x="2018847" y="2458925"/>
                <a:ext cx="68261" cy="2160000"/>
                <a:chOff x="2387530" y="971318"/>
                <a:chExt cx="68261" cy="2160000"/>
              </a:xfrm>
            </p:grpSpPr>
            <p:cxnSp>
              <p:nvCxnSpPr>
                <p:cNvPr id="27" name="直接箭头连接符 26"/>
                <p:cNvCxnSpPr/>
                <p:nvPr/>
              </p:nvCxnSpPr>
              <p:spPr>
                <a:xfrm flipV="1">
                  <a:off x="2389939" y="971325"/>
                  <a:ext cx="0" cy="2160196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headEnd type="stealth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直接连接符 27"/>
                <p:cNvCxnSpPr/>
                <p:nvPr/>
              </p:nvCxnSpPr>
              <p:spPr>
                <a:xfrm>
                  <a:off x="2386761" y="1144330"/>
                  <a:ext cx="539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接连接符 28"/>
                <p:cNvCxnSpPr/>
                <p:nvPr/>
              </p:nvCxnSpPr>
              <p:spPr>
                <a:xfrm>
                  <a:off x="2386761" y="1790326"/>
                  <a:ext cx="539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直接连接符 29"/>
                <p:cNvCxnSpPr/>
                <p:nvPr/>
              </p:nvCxnSpPr>
              <p:spPr>
                <a:xfrm>
                  <a:off x="2386761" y="2436321"/>
                  <a:ext cx="539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直接连接符 30"/>
                <p:cNvCxnSpPr/>
                <p:nvPr/>
              </p:nvCxnSpPr>
              <p:spPr>
                <a:xfrm>
                  <a:off x="2386761" y="1358604"/>
                  <a:ext cx="539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直接连接符 31"/>
                <p:cNvCxnSpPr/>
                <p:nvPr/>
              </p:nvCxnSpPr>
              <p:spPr>
                <a:xfrm>
                  <a:off x="2386761" y="1574465"/>
                  <a:ext cx="539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直接连接符 32"/>
                <p:cNvCxnSpPr/>
                <p:nvPr/>
              </p:nvCxnSpPr>
              <p:spPr>
                <a:xfrm>
                  <a:off x="2426467" y="2004600"/>
                  <a:ext cx="6829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直接连接符 33"/>
                <p:cNvCxnSpPr/>
                <p:nvPr/>
              </p:nvCxnSpPr>
              <p:spPr>
                <a:xfrm>
                  <a:off x="2386761" y="2220460"/>
                  <a:ext cx="539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直接连接符 34"/>
                <p:cNvCxnSpPr/>
                <p:nvPr/>
              </p:nvCxnSpPr>
              <p:spPr>
                <a:xfrm>
                  <a:off x="2386761" y="2652182"/>
                  <a:ext cx="539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直接连接符 35"/>
                <p:cNvCxnSpPr/>
                <p:nvPr/>
              </p:nvCxnSpPr>
              <p:spPr>
                <a:xfrm>
                  <a:off x="2386761" y="2866456"/>
                  <a:ext cx="539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Text Box 64"/>
              <p:cNvSpPr txBox="1">
                <a:spLocks noChangeArrowheads="1"/>
              </p:cNvSpPr>
              <p:nvPr/>
            </p:nvSpPr>
            <p:spPr bwMode="auto">
              <a:xfrm>
                <a:off x="1709765" y="3520675"/>
                <a:ext cx="450850" cy="2771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b="1" i="1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O</a:t>
                </a:r>
              </a:p>
            </p:txBody>
          </p:sp>
          <p:sp>
            <p:nvSpPr>
              <p:cNvPr id="24" name="Text Box 66"/>
              <p:cNvSpPr txBox="1">
                <a:spLocks noChangeArrowheads="1"/>
              </p:cNvSpPr>
              <p:nvPr/>
            </p:nvSpPr>
            <p:spPr bwMode="auto">
              <a:xfrm>
                <a:off x="1191816" y="3494481"/>
                <a:ext cx="414734" cy="2771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-3</a:t>
                </a:r>
              </a:p>
            </p:txBody>
          </p:sp>
          <p:sp>
            <p:nvSpPr>
              <p:cNvPr id="25" name="Text Box 66"/>
              <p:cNvSpPr txBox="1">
                <a:spLocks noChangeArrowheads="1"/>
              </p:cNvSpPr>
              <p:nvPr/>
            </p:nvSpPr>
            <p:spPr bwMode="auto">
              <a:xfrm>
                <a:off x="2511664" y="3494481"/>
                <a:ext cx="358987" cy="2771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b="1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3</a:t>
                </a:r>
              </a:p>
            </p:txBody>
          </p:sp>
          <p:sp>
            <p:nvSpPr>
              <p:cNvPr id="26" name="Text Box 66"/>
              <p:cNvSpPr txBox="1">
                <a:spLocks noChangeArrowheads="1"/>
              </p:cNvSpPr>
              <p:nvPr/>
            </p:nvSpPr>
            <p:spPr bwMode="auto">
              <a:xfrm>
                <a:off x="2966247" y="3467962"/>
                <a:ext cx="358987" cy="2771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b="1" i="1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x</a:t>
                </a:r>
              </a:p>
            </p:txBody>
          </p:sp>
        </p:grpSp>
      </p:grpSp>
      <p:sp>
        <p:nvSpPr>
          <p:cNvPr id="57" name="平面几何--抛物线2"/>
          <p:cNvSpPr>
            <a:spLocks noChangeArrowheads="1"/>
          </p:cNvSpPr>
          <p:nvPr/>
        </p:nvSpPr>
        <p:spPr bwMode="auto">
          <a:xfrm>
            <a:off x="2283634" y="2423117"/>
            <a:ext cx="1769533" cy="2724151"/>
          </a:xfrm>
          <a:custGeom>
            <a:avLst/>
            <a:gdLst>
              <a:gd name="T0" fmla="*/ 2147483647 w 1265"/>
              <a:gd name="T1" fmla="*/ 2147483647 h 1998"/>
              <a:gd name="T2" fmla="*/ 2147483647 w 1265"/>
              <a:gd name="T3" fmla="*/ 2147483647 h 1998"/>
              <a:gd name="T4" fmla="*/ 2147483647 w 1265"/>
              <a:gd name="T5" fmla="*/ 2147483647 h 1998"/>
              <a:gd name="T6" fmla="*/ 2147483647 w 1265"/>
              <a:gd name="T7" fmla="*/ 2147483647 h 1998"/>
              <a:gd name="T8" fmla="*/ 2147483647 w 1265"/>
              <a:gd name="T9" fmla="*/ 2147483647 h 1998"/>
              <a:gd name="T10" fmla="*/ 2147483647 w 1265"/>
              <a:gd name="T11" fmla="*/ 2147483647 h 1998"/>
              <a:gd name="T12" fmla="*/ 2147483647 w 1265"/>
              <a:gd name="T13" fmla="*/ 2147483647 h 1998"/>
              <a:gd name="T14" fmla="*/ 2147483647 w 1265"/>
              <a:gd name="T15" fmla="*/ 2147483647 h 1998"/>
              <a:gd name="T16" fmla="*/ 2147483647 w 1265"/>
              <a:gd name="T17" fmla="*/ 2147483647 h 1998"/>
              <a:gd name="T18" fmla="*/ 2147483647 w 1265"/>
              <a:gd name="T19" fmla="*/ 2147483647 h 1998"/>
              <a:gd name="T20" fmla="*/ 2147483647 w 1265"/>
              <a:gd name="T21" fmla="*/ 2147483647 h 1998"/>
              <a:gd name="T22" fmla="*/ 2147483647 w 1265"/>
              <a:gd name="T23" fmla="*/ 2147483647 h 1998"/>
              <a:gd name="T24" fmla="*/ 2147483647 w 1265"/>
              <a:gd name="T25" fmla="*/ 2147483647 h 1998"/>
              <a:gd name="T26" fmla="*/ 2147483647 w 1265"/>
              <a:gd name="T27" fmla="*/ 2147483647 h 1998"/>
              <a:gd name="T28" fmla="*/ 2147483647 w 1265"/>
              <a:gd name="T29" fmla="*/ 2147483647 h 1998"/>
              <a:gd name="T30" fmla="*/ 2147483647 w 1265"/>
              <a:gd name="T31" fmla="*/ 2147483647 h 1998"/>
              <a:gd name="T32" fmla="*/ 2147483647 w 1265"/>
              <a:gd name="T33" fmla="*/ 2147483647 h 1998"/>
              <a:gd name="T34" fmla="*/ 2147483647 w 1265"/>
              <a:gd name="T35" fmla="*/ 2147483647 h 1998"/>
              <a:gd name="T36" fmla="*/ 2147483647 w 1265"/>
              <a:gd name="T37" fmla="*/ 2147483647 h 1998"/>
              <a:gd name="T38" fmla="*/ 2147483647 w 1265"/>
              <a:gd name="T39" fmla="*/ 2147483647 h 1998"/>
              <a:gd name="T40" fmla="*/ 2147483647 w 1265"/>
              <a:gd name="T41" fmla="*/ 2147483647 h 1998"/>
              <a:gd name="T42" fmla="*/ 2147483647 w 1265"/>
              <a:gd name="T43" fmla="*/ 2147483647 h 1998"/>
              <a:gd name="T44" fmla="*/ 2147483647 w 1265"/>
              <a:gd name="T45" fmla="*/ 2147483647 h 1998"/>
              <a:gd name="T46" fmla="*/ 2147483647 w 1265"/>
              <a:gd name="T47" fmla="*/ 2147483647 h 1998"/>
              <a:gd name="T48" fmla="*/ 2147483647 w 1265"/>
              <a:gd name="T49" fmla="*/ 2147483647 h 1998"/>
              <a:gd name="T50" fmla="*/ 2147483647 w 1265"/>
              <a:gd name="T51" fmla="*/ 2147483647 h 1998"/>
              <a:gd name="T52" fmla="*/ 2147483647 w 1265"/>
              <a:gd name="T53" fmla="*/ 2147483647 h 1998"/>
              <a:gd name="T54" fmla="*/ 2147483647 w 1265"/>
              <a:gd name="T55" fmla="*/ 2147483647 h 1998"/>
              <a:gd name="T56" fmla="*/ 2147483647 w 1265"/>
              <a:gd name="T57" fmla="*/ 2147483647 h 1998"/>
              <a:gd name="T58" fmla="*/ 2147483647 w 1265"/>
              <a:gd name="T59" fmla="*/ 2147483647 h 1998"/>
              <a:gd name="T60" fmla="*/ 2147483647 w 1265"/>
              <a:gd name="T61" fmla="*/ 2147483647 h 1998"/>
              <a:gd name="T62" fmla="*/ 2147483647 w 1265"/>
              <a:gd name="T63" fmla="*/ 2147483647 h 1998"/>
              <a:gd name="T64" fmla="*/ 2147483647 w 1265"/>
              <a:gd name="T65" fmla="*/ 2147483647 h 1998"/>
              <a:gd name="T66" fmla="*/ 2147483647 w 1265"/>
              <a:gd name="T67" fmla="*/ 2147483647 h 1998"/>
              <a:gd name="T68" fmla="*/ 2147483647 w 1265"/>
              <a:gd name="T69" fmla="*/ 2147483647 h 1998"/>
              <a:gd name="T70" fmla="*/ 2147483647 w 1265"/>
              <a:gd name="T71" fmla="*/ 2147483647 h 1998"/>
              <a:gd name="T72" fmla="*/ 2147483647 w 1265"/>
              <a:gd name="T73" fmla="*/ 2147483647 h 1998"/>
              <a:gd name="T74" fmla="*/ 2147483647 w 1265"/>
              <a:gd name="T75" fmla="*/ 2147483647 h 1998"/>
              <a:gd name="T76" fmla="*/ 2147483647 w 1265"/>
              <a:gd name="T77" fmla="*/ 2147483647 h 1998"/>
              <a:gd name="T78" fmla="*/ 2147483647 w 1265"/>
              <a:gd name="T79" fmla="*/ 2147483647 h 1998"/>
              <a:gd name="T80" fmla="*/ 2147483647 w 1265"/>
              <a:gd name="T81" fmla="*/ 2147483647 h 1998"/>
              <a:gd name="T82" fmla="*/ 2147483647 w 1265"/>
              <a:gd name="T83" fmla="*/ 2147483647 h 1998"/>
              <a:gd name="T84" fmla="*/ 2147483647 w 1265"/>
              <a:gd name="T85" fmla="*/ 0 h 199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265"/>
              <a:gd name="T130" fmla="*/ 0 h 1998"/>
              <a:gd name="T131" fmla="*/ 1265 w 1265"/>
              <a:gd name="T132" fmla="*/ 1998 h 199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noFill/>
          <a:ln w="22225">
            <a:solidFill>
              <a:srgbClr val="C00000"/>
            </a:solidFill>
            <a:round/>
          </a:ln>
        </p:spPr>
        <p:txBody>
          <a:bodyPr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defTabSz="914400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3508686" y="1866383"/>
                <a:ext cx="1289648" cy="5118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665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𝒚</m:t>
                      </m:r>
                      <m:r>
                        <a:rPr lang="zh-CN" altLang="en-US" sz="2665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</m:t>
                      </m:r>
                      <m:sSup>
                        <m:sSupPr>
                          <m:ctrlPr>
                            <a:rPr lang="zh-CN" altLang="en-US" sz="2665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zh-CN" altLang="en-US" sz="2665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𝒙</m:t>
                          </m:r>
                        </m:e>
                        <m:sup>
                          <m:r>
                            <a:rPr lang="zh-CN" altLang="en-US" sz="2665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zh-CN" altLang="en-US" sz="24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8686" y="1866383"/>
                <a:ext cx="1289648" cy="511871"/>
              </a:xfrm>
              <a:prstGeom prst="rect">
                <a:avLst/>
              </a:prstGeom>
              <a:blipFill rotWithShape="1">
                <a:blip r:embed="rId4"/>
                <a:stretch>
                  <a:fillRect l="-24" t="-23" r="21" b="3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直接连接符 6"/>
          <p:cNvCxnSpPr/>
          <p:nvPr/>
        </p:nvCxnSpPr>
        <p:spPr>
          <a:xfrm>
            <a:off x="3183219" y="1731213"/>
            <a:ext cx="0" cy="447236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 flipV="1">
            <a:off x="3323715" y="3887282"/>
            <a:ext cx="945581" cy="12599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4315441" y="3111057"/>
            <a:ext cx="2207248" cy="1733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135" b="1" dirty="0">
                <a:solidFill>
                  <a:prstClr val="black"/>
                </a:solidFill>
                <a:cs typeface="+mn-ea"/>
                <a:sym typeface="+mn-lt"/>
              </a:rPr>
              <a:t>交点坐标（</a:t>
            </a:r>
            <a:r>
              <a:rPr lang="en-US" altLang="zh-CN" sz="2135" b="1" dirty="0">
                <a:solidFill>
                  <a:prstClr val="black"/>
                </a:solidFill>
                <a:cs typeface="+mn-ea"/>
                <a:sym typeface="+mn-lt"/>
              </a:rPr>
              <a:t>0,0</a:t>
            </a:r>
            <a:r>
              <a:rPr lang="zh-CN" altLang="en-US" sz="2135" b="1" dirty="0">
                <a:solidFill>
                  <a:prstClr val="black"/>
                </a:solidFill>
                <a:cs typeface="+mn-ea"/>
                <a:sym typeface="+mn-lt"/>
              </a:rPr>
              <a:t>），观察图像，当二次函数的</a:t>
            </a:r>
            <a:r>
              <a:rPr lang="en-US" altLang="zh-CN" sz="2135" b="1" dirty="0">
                <a:solidFill>
                  <a:prstClr val="black"/>
                </a:solidFill>
                <a:cs typeface="+mn-ea"/>
                <a:sym typeface="+mn-lt"/>
              </a:rPr>
              <a:t>x=0</a:t>
            </a:r>
            <a:r>
              <a:rPr lang="zh-CN" altLang="en-US" sz="2135" b="1" dirty="0">
                <a:solidFill>
                  <a:prstClr val="black"/>
                </a:solidFill>
                <a:cs typeface="+mn-ea"/>
                <a:sym typeface="+mn-lt"/>
              </a:rPr>
              <a:t>时，</a:t>
            </a:r>
            <a:r>
              <a:rPr lang="en-US" altLang="zh-CN" sz="2135" b="1" dirty="0">
                <a:solidFill>
                  <a:prstClr val="black"/>
                </a:solidFill>
                <a:cs typeface="+mn-ea"/>
                <a:sym typeface="+mn-lt"/>
              </a:rPr>
              <a:t>y=0</a:t>
            </a:r>
            <a:r>
              <a:rPr lang="zh-CN" altLang="en-US" sz="2135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zh-CN" altLang="en-US" sz="2135" b="1" dirty="0">
                <a:solidFill>
                  <a:srgbClr val="FF0000"/>
                </a:solidFill>
                <a:cs typeface="+mn-ea"/>
                <a:sym typeface="+mn-lt"/>
              </a:rPr>
              <a:t>最小值</a:t>
            </a:r>
            <a:r>
              <a:rPr lang="zh-CN" altLang="en-US" sz="2135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53" name="圆角矩形标注 202"/>
          <p:cNvSpPr/>
          <p:nvPr/>
        </p:nvSpPr>
        <p:spPr>
          <a:xfrm>
            <a:off x="3572268" y="5707656"/>
            <a:ext cx="3728383" cy="791848"/>
          </a:xfrm>
          <a:prstGeom prst="wedgeRoundRectCallout">
            <a:avLst>
              <a:gd name="adj1" fmla="val -54438"/>
              <a:gd name="adj2" fmla="val -106111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1865" b="1" dirty="0">
                <a:solidFill>
                  <a:prstClr val="black"/>
                </a:solidFill>
                <a:cs typeface="+mn-ea"/>
                <a:sym typeface="+mn-lt"/>
              </a:rPr>
              <a:t>这条抛物线关于</a:t>
            </a:r>
            <a:r>
              <a:rPr kumimoji="1" lang="en-US" altLang="zh-CN" sz="1865" b="1" i="1" dirty="0">
                <a:solidFill>
                  <a:prstClr val="black"/>
                </a:solidFill>
                <a:cs typeface="+mn-ea"/>
                <a:sym typeface="+mn-lt"/>
              </a:rPr>
              <a:t>y</a:t>
            </a:r>
            <a:r>
              <a:rPr kumimoji="1" lang="zh-CN" altLang="en-US" sz="1865" b="1" dirty="0">
                <a:solidFill>
                  <a:prstClr val="black"/>
                </a:solidFill>
                <a:cs typeface="+mn-ea"/>
                <a:sym typeface="+mn-lt"/>
              </a:rPr>
              <a:t>轴对称，</a:t>
            </a:r>
            <a:r>
              <a:rPr kumimoji="1" lang="en-US" altLang="zh-CN" sz="1865" b="1" i="1" dirty="0">
                <a:solidFill>
                  <a:prstClr val="black"/>
                </a:solidFill>
                <a:cs typeface="+mn-ea"/>
                <a:sym typeface="+mn-lt"/>
              </a:rPr>
              <a:t>y</a:t>
            </a:r>
            <a:r>
              <a:rPr kumimoji="1" lang="zh-CN" altLang="en-US" sz="1865" b="1" dirty="0">
                <a:solidFill>
                  <a:prstClr val="black"/>
                </a:solidFill>
                <a:cs typeface="+mn-ea"/>
                <a:sym typeface="+mn-lt"/>
              </a:rPr>
              <a:t>轴就是它的</a:t>
            </a:r>
            <a:r>
              <a:rPr kumimoji="1" lang="zh-CN" altLang="en-US" sz="1865" b="1" dirty="0">
                <a:solidFill>
                  <a:srgbClr val="FF0000"/>
                </a:solidFill>
                <a:cs typeface="+mn-ea"/>
                <a:sym typeface="+mn-lt"/>
              </a:rPr>
              <a:t>对称轴</a:t>
            </a:r>
            <a:r>
              <a:rPr kumimoji="1" lang="en-US" altLang="zh-CN" sz="1865" b="1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2" name="矩形 11"/>
          <p:cNvSpPr/>
          <p:nvPr/>
        </p:nvSpPr>
        <p:spPr>
          <a:xfrm>
            <a:off x="7507772" y="2541391"/>
            <a:ext cx="4122449" cy="250183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135" b="1" dirty="0">
                <a:solidFill>
                  <a:prstClr val="black"/>
                </a:solidFill>
                <a:cs typeface="+mn-ea"/>
                <a:sym typeface="+mn-lt"/>
              </a:rPr>
              <a:t>       实际上，每条抛物线</a:t>
            </a:r>
            <a:r>
              <a:rPr lang="zh-CN" altLang="en-US" sz="2135" b="1" dirty="0">
                <a:solidFill>
                  <a:srgbClr val="FF0000"/>
                </a:solidFill>
                <a:cs typeface="+mn-ea"/>
                <a:sym typeface="+mn-lt"/>
              </a:rPr>
              <a:t>都有对称轴</a:t>
            </a:r>
            <a:r>
              <a:rPr lang="zh-CN" altLang="en-US" sz="2135" b="1" dirty="0">
                <a:solidFill>
                  <a:prstClr val="black"/>
                </a:solidFill>
                <a:cs typeface="+mn-ea"/>
                <a:sym typeface="+mn-lt"/>
              </a:rPr>
              <a:t>，抛物线与对称轴的交点叫做抛物线的</a:t>
            </a:r>
            <a:r>
              <a:rPr lang="zh-CN" altLang="en-US" sz="2135" b="1" dirty="0">
                <a:solidFill>
                  <a:srgbClr val="FF0000"/>
                </a:solidFill>
                <a:cs typeface="+mn-ea"/>
                <a:sym typeface="+mn-lt"/>
              </a:rPr>
              <a:t>顶点</a:t>
            </a:r>
            <a:r>
              <a:rPr lang="en-US" altLang="zh-CN" sz="2135" b="1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135" b="1" dirty="0">
                <a:solidFill>
                  <a:srgbClr val="FF0000"/>
                </a:solidFill>
                <a:cs typeface="+mn-ea"/>
                <a:sym typeface="+mn-lt"/>
              </a:rPr>
              <a:t>【</a:t>
            </a:r>
            <a:r>
              <a:rPr lang="zh-CN" altLang="en-US" sz="2135" b="1" dirty="0">
                <a:solidFill>
                  <a:srgbClr val="FF0000"/>
                </a:solidFill>
                <a:cs typeface="+mn-ea"/>
                <a:sym typeface="+mn-lt"/>
              </a:rPr>
              <a:t>切记</a:t>
            </a:r>
            <a:r>
              <a:rPr lang="en-US" altLang="zh-CN" sz="2135" b="1" dirty="0">
                <a:solidFill>
                  <a:srgbClr val="FF0000"/>
                </a:solidFill>
                <a:cs typeface="+mn-ea"/>
                <a:sym typeface="+mn-lt"/>
              </a:rPr>
              <a:t>】</a:t>
            </a:r>
            <a:r>
              <a:rPr lang="zh-CN" altLang="en-US" sz="2135" b="1" dirty="0">
                <a:solidFill>
                  <a:prstClr val="black"/>
                </a:solidFill>
                <a:cs typeface="+mn-ea"/>
                <a:sym typeface="+mn-lt"/>
              </a:rPr>
              <a:t>顶点是抛物线的</a:t>
            </a:r>
            <a:r>
              <a:rPr lang="zh-CN" altLang="en-US" sz="2135" b="1" dirty="0">
                <a:solidFill>
                  <a:srgbClr val="FF0000"/>
                </a:solidFill>
                <a:cs typeface="+mn-ea"/>
                <a:sym typeface="+mn-lt"/>
              </a:rPr>
              <a:t>最低点或最高点</a:t>
            </a:r>
            <a:r>
              <a:rPr lang="zh-CN" altLang="en-US" sz="2135" b="1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endParaRPr lang="zh-CN" altLang="en-US" sz="186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901701" y="4882688"/>
            <a:ext cx="575731" cy="273049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904333" y="4642917"/>
            <a:ext cx="856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P(-1,1)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3521461" y="4676694"/>
            <a:ext cx="856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P’(1,1)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2" name="TextBox 6"/>
          <p:cNvSpPr txBox="1"/>
          <p:nvPr/>
        </p:nvSpPr>
        <p:spPr>
          <a:xfrm>
            <a:off x="878637" y="389457"/>
            <a:ext cx="4549706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二次函数𝑦</a:t>
            </a:r>
            <a:r>
              <a:rPr lang="en-US" altLang="zh-CN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𝑎𝑥</a:t>
            </a:r>
            <a:r>
              <a:rPr lang="en-US" altLang="zh-CN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^2 </a:t>
            </a: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的性质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3" grpId="0" animBg="1"/>
      <p:bldP spid="12" grpId="0" animBg="1"/>
      <p:bldP spid="14" grpId="0" animBg="1"/>
      <p:bldP spid="15" grpId="0"/>
      <p:bldP spid="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772635" y="1486240"/>
                <a:ext cx="9979532" cy="5077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14:m>
                  <m:oMath xmlns:m="http://schemas.openxmlformats.org/officeDocument/2006/math">
                    <m:r>
                      <a:rPr lang="zh-CN" altLang="en-US" sz="2665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观察</m:t>
                    </m:r>
                    <m:r>
                      <a:rPr lang="zh-CN" altLang="en-US" sz="2665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zh-CN" altLang="en-US" sz="2665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sSup>
                      <m:sSupPr>
                        <m:ctrlPr>
                          <a:rPr lang="zh-CN" altLang="en-US" sz="2665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2665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zh-CN" altLang="en-US" sz="2665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665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的图像</m:t>
                    </m:r>
                    <m:r>
                      <a:rPr lang="zh-CN" altLang="en-US" sz="2665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，小组讨论</m:t>
                    </m:r>
                    <m:r>
                      <a:rPr lang="en-US" altLang="zh-CN" sz="2665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zh-CN" altLang="en-US" sz="2665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与</m:t>
                    </m:r>
                    <m:r>
                      <a:rPr lang="en-US" altLang="zh-CN" sz="2665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zh-CN" altLang="en-US" sz="2665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的变化趋势</m:t>
                    </m:r>
                  </m:oMath>
                </a14:m>
                <a:r>
                  <a:rPr lang="zh-CN" altLang="en-US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？</a:t>
                </a: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635" y="1486240"/>
                <a:ext cx="9979532" cy="507703"/>
              </a:xfrm>
              <a:prstGeom prst="rect">
                <a:avLst/>
              </a:prstGeom>
              <a:blipFill rotWithShape="1">
                <a:blip r:embed="rId3"/>
                <a:stretch>
                  <a:fillRect l="-5" t="-67" r="3" b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组合 208"/>
          <p:cNvGrpSpPr/>
          <p:nvPr/>
        </p:nvGrpSpPr>
        <p:grpSpPr bwMode="auto">
          <a:xfrm>
            <a:off x="8371763" y="1993943"/>
            <a:ext cx="3136909" cy="3987800"/>
            <a:chOff x="5784684" y="929739"/>
            <a:chExt cx="2352256" cy="2992159"/>
          </a:xfrm>
        </p:grpSpPr>
        <p:grpSp>
          <p:nvGrpSpPr>
            <p:cNvPr id="20" name="组合 133"/>
            <p:cNvGrpSpPr/>
            <p:nvPr/>
          </p:nvGrpSpPr>
          <p:grpSpPr bwMode="auto">
            <a:xfrm>
              <a:off x="6559571" y="929739"/>
              <a:ext cx="374915" cy="2992159"/>
              <a:chOff x="1747865" y="1113709"/>
              <a:chExt cx="374915" cy="2992159"/>
            </a:xfrm>
          </p:grpSpPr>
          <p:grpSp>
            <p:nvGrpSpPr>
              <p:cNvPr id="37" name="组合 123"/>
              <p:cNvGrpSpPr/>
              <p:nvPr/>
            </p:nvGrpSpPr>
            <p:grpSpPr bwMode="auto">
              <a:xfrm>
                <a:off x="2001840" y="1343618"/>
                <a:ext cx="54000" cy="2762250"/>
                <a:chOff x="2813053" y="856456"/>
                <a:chExt cx="54000" cy="2762250"/>
              </a:xfrm>
            </p:grpSpPr>
            <p:cxnSp>
              <p:nvCxnSpPr>
                <p:cNvPr id="42" name="直接箭头连接符 2"/>
                <p:cNvCxnSpPr/>
                <p:nvPr/>
              </p:nvCxnSpPr>
              <p:spPr>
                <a:xfrm flipV="1">
                  <a:off x="2815886" y="856836"/>
                  <a:ext cx="0" cy="276187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stealt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直接连接符 3"/>
                <p:cNvCxnSpPr/>
                <p:nvPr/>
              </p:nvCxnSpPr>
              <p:spPr>
                <a:xfrm>
                  <a:off x="2812712" y="1144299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直接连接符 4"/>
                <p:cNvCxnSpPr/>
                <p:nvPr/>
              </p:nvCxnSpPr>
              <p:spPr>
                <a:xfrm>
                  <a:off x="2812712" y="1790695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直接连接符 5"/>
                <p:cNvCxnSpPr/>
                <p:nvPr/>
              </p:nvCxnSpPr>
              <p:spPr>
                <a:xfrm>
                  <a:off x="2812712" y="2435502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直接连接符 6"/>
                <p:cNvCxnSpPr/>
                <p:nvPr/>
              </p:nvCxnSpPr>
              <p:spPr>
                <a:xfrm>
                  <a:off x="2812712" y="1358706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直接连接符 7"/>
                <p:cNvCxnSpPr/>
                <p:nvPr/>
              </p:nvCxnSpPr>
              <p:spPr>
                <a:xfrm>
                  <a:off x="2812712" y="1574700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直接连接符 8"/>
                <p:cNvCxnSpPr/>
                <p:nvPr/>
              </p:nvCxnSpPr>
              <p:spPr>
                <a:xfrm>
                  <a:off x="2812712" y="2005100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接连接符 9"/>
                <p:cNvCxnSpPr/>
                <p:nvPr/>
              </p:nvCxnSpPr>
              <p:spPr>
                <a:xfrm>
                  <a:off x="2812712" y="2221095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直接连接符 10"/>
                <p:cNvCxnSpPr/>
                <p:nvPr/>
              </p:nvCxnSpPr>
              <p:spPr>
                <a:xfrm>
                  <a:off x="2812712" y="2651496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直接连接符 11"/>
                <p:cNvCxnSpPr/>
                <p:nvPr/>
              </p:nvCxnSpPr>
              <p:spPr>
                <a:xfrm>
                  <a:off x="2812712" y="2867490"/>
                  <a:ext cx="53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8" name="Text Box 66"/>
              <p:cNvSpPr txBox="1">
                <a:spLocks noChangeArrowheads="1"/>
              </p:cNvSpPr>
              <p:nvPr/>
            </p:nvSpPr>
            <p:spPr bwMode="auto">
              <a:xfrm>
                <a:off x="1747865" y="2733273"/>
                <a:ext cx="358987" cy="2771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b="1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3</a:t>
                </a:r>
              </a:p>
            </p:txBody>
          </p:sp>
          <p:sp>
            <p:nvSpPr>
              <p:cNvPr id="39" name="Text Box 66"/>
              <p:cNvSpPr txBox="1">
                <a:spLocks noChangeArrowheads="1"/>
              </p:cNvSpPr>
              <p:nvPr/>
            </p:nvSpPr>
            <p:spPr bwMode="auto">
              <a:xfrm>
                <a:off x="1747865" y="2092680"/>
                <a:ext cx="358987" cy="2771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b="1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6</a:t>
                </a:r>
              </a:p>
            </p:txBody>
          </p:sp>
          <p:sp>
            <p:nvSpPr>
              <p:cNvPr id="40" name="Text Box 66"/>
              <p:cNvSpPr txBox="1">
                <a:spLocks noChangeArrowheads="1"/>
              </p:cNvSpPr>
              <p:nvPr/>
            </p:nvSpPr>
            <p:spPr bwMode="auto">
              <a:xfrm>
                <a:off x="1747865" y="1452640"/>
                <a:ext cx="358987" cy="2771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b="1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9</a:t>
                </a:r>
              </a:p>
            </p:txBody>
          </p:sp>
          <p:sp>
            <p:nvSpPr>
              <p:cNvPr id="41" name="Text Box 66"/>
              <p:cNvSpPr txBox="1">
                <a:spLocks noChangeArrowheads="1"/>
              </p:cNvSpPr>
              <p:nvPr/>
            </p:nvSpPr>
            <p:spPr bwMode="auto">
              <a:xfrm>
                <a:off x="1763793" y="1113709"/>
                <a:ext cx="358987" cy="2771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b="1" i="1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y</a:t>
                </a:r>
              </a:p>
            </p:txBody>
          </p:sp>
        </p:grpSp>
        <p:grpSp>
          <p:nvGrpSpPr>
            <p:cNvPr id="21" name="组合 132"/>
            <p:cNvGrpSpPr/>
            <p:nvPr/>
          </p:nvGrpSpPr>
          <p:grpSpPr bwMode="auto">
            <a:xfrm>
              <a:off x="5784684" y="3283992"/>
              <a:ext cx="2352256" cy="329833"/>
              <a:chOff x="972978" y="3467962"/>
              <a:chExt cx="2352256" cy="329833"/>
            </a:xfrm>
          </p:grpSpPr>
          <p:grpSp>
            <p:nvGrpSpPr>
              <p:cNvPr id="22" name="组合 110"/>
              <p:cNvGrpSpPr/>
              <p:nvPr/>
            </p:nvGrpSpPr>
            <p:grpSpPr bwMode="auto">
              <a:xfrm rot="-5400000">
                <a:off x="2018847" y="2458925"/>
                <a:ext cx="68261" cy="2160000"/>
                <a:chOff x="2387530" y="971318"/>
                <a:chExt cx="68261" cy="2160000"/>
              </a:xfrm>
            </p:grpSpPr>
            <p:cxnSp>
              <p:nvCxnSpPr>
                <p:cNvPr id="27" name="直接箭头连接符 26"/>
                <p:cNvCxnSpPr/>
                <p:nvPr/>
              </p:nvCxnSpPr>
              <p:spPr>
                <a:xfrm flipV="1">
                  <a:off x="2389939" y="971325"/>
                  <a:ext cx="0" cy="2160196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headEnd type="stealth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直接连接符 27"/>
                <p:cNvCxnSpPr/>
                <p:nvPr/>
              </p:nvCxnSpPr>
              <p:spPr>
                <a:xfrm>
                  <a:off x="2386761" y="1144330"/>
                  <a:ext cx="539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接连接符 28"/>
                <p:cNvCxnSpPr/>
                <p:nvPr/>
              </p:nvCxnSpPr>
              <p:spPr>
                <a:xfrm>
                  <a:off x="2386761" y="1790326"/>
                  <a:ext cx="539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直接连接符 29"/>
                <p:cNvCxnSpPr/>
                <p:nvPr/>
              </p:nvCxnSpPr>
              <p:spPr>
                <a:xfrm>
                  <a:off x="2386761" y="2436321"/>
                  <a:ext cx="539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直接连接符 30"/>
                <p:cNvCxnSpPr/>
                <p:nvPr/>
              </p:nvCxnSpPr>
              <p:spPr>
                <a:xfrm>
                  <a:off x="2386761" y="1358604"/>
                  <a:ext cx="539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直接连接符 31"/>
                <p:cNvCxnSpPr/>
                <p:nvPr/>
              </p:nvCxnSpPr>
              <p:spPr>
                <a:xfrm>
                  <a:off x="2386761" y="1574465"/>
                  <a:ext cx="539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直接连接符 32"/>
                <p:cNvCxnSpPr/>
                <p:nvPr/>
              </p:nvCxnSpPr>
              <p:spPr>
                <a:xfrm>
                  <a:off x="2426467" y="2004600"/>
                  <a:ext cx="6829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直接连接符 33"/>
                <p:cNvCxnSpPr/>
                <p:nvPr/>
              </p:nvCxnSpPr>
              <p:spPr>
                <a:xfrm>
                  <a:off x="2386761" y="2220460"/>
                  <a:ext cx="539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直接连接符 34"/>
                <p:cNvCxnSpPr/>
                <p:nvPr/>
              </p:nvCxnSpPr>
              <p:spPr>
                <a:xfrm>
                  <a:off x="2386761" y="2652182"/>
                  <a:ext cx="539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直接连接符 35"/>
                <p:cNvCxnSpPr/>
                <p:nvPr/>
              </p:nvCxnSpPr>
              <p:spPr>
                <a:xfrm>
                  <a:off x="2386761" y="2866456"/>
                  <a:ext cx="539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Text Box 64"/>
              <p:cNvSpPr txBox="1">
                <a:spLocks noChangeArrowheads="1"/>
              </p:cNvSpPr>
              <p:nvPr/>
            </p:nvSpPr>
            <p:spPr bwMode="auto">
              <a:xfrm>
                <a:off x="1709765" y="3520675"/>
                <a:ext cx="450850" cy="2771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b="1" i="1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O</a:t>
                </a:r>
              </a:p>
            </p:txBody>
          </p:sp>
          <p:sp>
            <p:nvSpPr>
              <p:cNvPr id="24" name="Text Box 66"/>
              <p:cNvSpPr txBox="1">
                <a:spLocks noChangeArrowheads="1"/>
              </p:cNvSpPr>
              <p:nvPr/>
            </p:nvSpPr>
            <p:spPr bwMode="auto">
              <a:xfrm>
                <a:off x="1191816" y="3494481"/>
                <a:ext cx="414734" cy="2771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b="1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-3</a:t>
                </a:r>
              </a:p>
            </p:txBody>
          </p:sp>
          <p:sp>
            <p:nvSpPr>
              <p:cNvPr id="25" name="Text Box 66"/>
              <p:cNvSpPr txBox="1">
                <a:spLocks noChangeArrowheads="1"/>
              </p:cNvSpPr>
              <p:nvPr/>
            </p:nvSpPr>
            <p:spPr bwMode="auto">
              <a:xfrm>
                <a:off x="2511664" y="3494481"/>
                <a:ext cx="358987" cy="2771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b="1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3</a:t>
                </a:r>
              </a:p>
            </p:txBody>
          </p:sp>
          <p:sp>
            <p:nvSpPr>
              <p:cNvPr id="26" name="Text Box 66"/>
              <p:cNvSpPr txBox="1">
                <a:spLocks noChangeArrowheads="1"/>
              </p:cNvSpPr>
              <p:nvPr/>
            </p:nvSpPr>
            <p:spPr bwMode="auto">
              <a:xfrm>
                <a:off x="2966247" y="3467962"/>
                <a:ext cx="358987" cy="2771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b="1" i="1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x</a:t>
                </a:r>
              </a:p>
            </p:txBody>
          </p:sp>
        </p:grpSp>
      </p:grpSp>
      <p:sp>
        <p:nvSpPr>
          <p:cNvPr id="57" name="平面几何--抛物线2"/>
          <p:cNvSpPr>
            <a:spLocks noChangeArrowheads="1"/>
          </p:cNvSpPr>
          <p:nvPr/>
        </p:nvSpPr>
        <p:spPr bwMode="auto">
          <a:xfrm>
            <a:off x="8843787" y="2540041"/>
            <a:ext cx="1769533" cy="2724151"/>
          </a:xfrm>
          <a:custGeom>
            <a:avLst/>
            <a:gdLst>
              <a:gd name="T0" fmla="*/ 2147483647 w 1265"/>
              <a:gd name="T1" fmla="*/ 2147483647 h 1998"/>
              <a:gd name="T2" fmla="*/ 2147483647 w 1265"/>
              <a:gd name="T3" fmla="*/ 2147483647 h 1998"/>
              <a:gd name="T4" fmla="*/ 2147483647 w 1265"/>
              <a:gd name="T5" fmla="*/ 2147483647 h 1998"/>
              <a:gd name="T6" fmla="*/ 2147483647 w 1265"/>
              <a:gd name="T7" fmla="*/ 2147483647 h 1998"/>
              <a:gd name="T8" fmla="*/ 2147483647 w 1265"/>
              <a:gd name="T9" fmla="*/ 2147483647 h 1998"/>
              <a:gd name="T10" fmla="*/ 2147483647 w 1265"/>
              <a:gd name="T11" fmla="*/ 2147483647 h 1998"/>
              <a:gd name="T12" fmla="*/ 2147483647 w 1265"/>
              <a:gd name="T13" fmla="*/ 2147483647 h 1998"/>
              <a:gd name="T14" fmla="*/ 2147483647 w 1265"/>
              <a:gd name="T15" fmla="*/ 2147483647 h 1998"/>
              <a:gd name="T16" fmla="*/ 2147483647 w 1265"/>
              <a:gd name="T17" fmla="*/ 2147483647 h 1998"/>
              <a:gd name="T18" fmla="*/ 2147483647 w 1265"/>
              <a:gd name="T19" fmla="*/ 2147483647 h 1998"/>
              <a:gd name="T20" fmla="*/ 2147483647 w 1265"/>
              <a:gd name="T21" fmla="*/ 2147483647 h 1998"/>
              <a:gd name="T22" fmla="*/ 2147483647 w 1265"/>
              <a:gd name="T23" fmla="*/ 2147483647 h 1998"/>
              <a:gd name="T24" fmla="*/ 2147483647 w 1265"/>
              <a:gd name="T25" fmla="*/ 2147483647 h 1998"/>
              <a:gd name="T26" fmla="*/ 2147483647 w 1265"/>
              <a:gd name="T27" fmla="*/ 2147483647 h 1998"/>
              <a:gd name="T28" fmla="*/ 2147483647 w 1265"/>
              <a:gd name="T29" fmla="*/ 2147483647 h 1998"/>
              <a:gd name="T30" fmla="*/ 2147483647 w 1265"/>
              <a:gd name="T31" fmla="*/ 2147483647 h 1998"/>
              <a:gd name="T32" fmla="*/ 2147483647 w 1265"/>
              <a:gd name="T33" fmla="*/ 2147483647 h 1998"/>
              <a:gd name="T34" fmla="*/ 2147483647 w 1265"/>
              <a:gd name="T35" fmla="*/ 2147483647 h 1998"/>
              <a:gd name="T36" fmla="*/ 2147483647 w 1265"/>
              <a:gd name="T37" fmla="*/ 2147483647 h 1998"/>
              <a:gd name="T38" fmla="*/ 2147483647 w 1265"/>
              <a:gd name="T39" fmla="*/ 2147483647 h 1998"/>
              <a:gd name="T40" fmla="*/ 2147483647 w 1265"/>
              <a:gd name="T41" fmla="*/ 2147483647 h 1998"/>
              <a:gd name="T42" fmla="*/ 2147483647 w 1265"/>
              <a:gd name="T43" fmla="*/ 2147483647 h 1998"/>
              <a:gd name="T44" fmla="*/ 2147483647 w 1265"/>
              <a:gd name="T45" fmla="*/ 2147483647 h 1998"/>
              <a:gd name="T46" fmla="*/ 2147483647 w 1265"/>
              <a:gd name="T47" fmla="*/ 2147483647 h 1998"/>
              <a:gd name="T48" fmla="*/ 2147483647 w 1265"/>
              <a:gd name="T49" fmla="*/ 2147483647 h 1998"/>
              <a:gd name="T50" fmla="*/ 2147483647 w 1265"/>
              <a:gd name="T51" fmla="*/ 2147483647 h 1998"/>
              <a:gd name="T52" fmla="*/ 2147483647 w 1265"/>
              <a:gd name="T53" fmla="*/ 2147483647 h 1998"/>
              <a:gd name="T54" fmla="*/ 2147483647 w 1265"/>
              <a:gd name="T55" fmla="*/ 2147483647 h 1998"/>
              <a:gd name="T56" fmla="*/ 2147483647 w 1265"/>
              <a:gd name="T57" fmla="*/ 2147483647 h 1998"/>
              <a:gd name="T58" fmla="*/ 2147483647 w 1265"/>
              <a:gd name="T59" fmla="*/ 2147483647 h 1998"/>
              <a:gd name="T60" fmla="*/ 2147483647 w 1265"/>
              <a:gd name="T61" fmla="*/ 2147483647 h 1998"/>
              <a:gd name="T62" fmla="*/ 2147483647 w 1265"/>
              <a:gd name="T63" fmla="*/ 2147483647 h 1998"/>
              <a:gd name="T64" fmla="*/ 2147483647 w 1265"/>
              <a:gd name="T65" fmla="*/ 2147483647 h 1998"/>
              <a:gd name="T66" fmla="*/ 2147483647 w 1265"/>
              <a:gd name="T67" fmla="*/ 2147483647 h 1998"/>
              <a:gd name="T68" fmla="*/ 2147483647 w 1265"/>
              <a:gd name="T69" fmla="*/ 2147483647 h 1998"/>
              <a:gd name="T70" fmla="*/ 2147483647 w 1265"/>
              <a:gd name="T71" fmla="*/ 2147483647 h 1998"/>
              <a:gd name="T72" fmla="*/ 2147483647 w 1265"/>
              <a:gd name="T73" fmla="*/ 2147483647 h 1998"/>
              <a:gd name="T74" fmla="*/ 2147483647 w 1265"/>
              <a:gd name="T75" fmla="*/ 2147483647 h 1998"/>
              <a:gd name="T76" fmla="*/ 2147483647 w 1265"/>
              <a:gd name="T77" fmla="*/ 2147483647 h 1998"/>
              <a:gd name="T78" fmla="*/ 2147483647 w 1265"/>
              <a:gd name="T79" fmla="*/ 2147483647 h 1998"/>
              <a:gd name="T80" fmla="*/ 2147483647 w 1265"/>
              <a:gd name="T81" fmla="*/ 2147483647 h 1998"/>
              <a:gd name="T82" fmla="*/ 2147483647 w 1265"/>
              <a:gd name="T83" fmla="*/ 2147483647 h 1998"/>
              <a:gd name="T84" fmla="*/ 2147483647 w 1265"/>
              <a:gd name="T85" fmla="*/ 0 h 199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265"/>
              <a:gd name="T130" fmla="*/ 0 h 1998"/>
              <a:gd name="T131" fmla="*/ 1265 w 1265"/>
              <a:gd name="T132" fmla="*/ 1998 h 199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noFill/>
          <a:ln w="22225">
            <a:solidFill>
              <a:srgbClr val="C00000"/>
            </a:solidFill>
            <a:round/>
          </a:ln>
        </p:spPr>
        <p:txBody>
          <a:bodyPr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defTabSz="914400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10068839" y="1983308"/>
                <a:ext cx="1289648" cy="5118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665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𝒚</m:t>
                      </m:r>
                      <m:r>
                        <a:rPr lang="zh-CN" altLang="en-US" sz="2665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</m:t>
                      </m:r>
                      <m:sSup>
                        <m:sSupPr>
                          <m:ctrlPr>
                            <a:rPr lang="zh-CN" altLang="en-US" sz="2665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zh-CN" altLang="en-US" sz="2665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𝒙</m:t>
                          </m:r>
                        </m:e>
                        <m:sup>
                          <m:r>
                            <a:rPr lang="zh-CN" altLang="en-US" sz="2665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zh-CN" altLang="en-US" sz="24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8839" y="1983308"/>
                <a:ext cx="1289648" cy="511871"/>
              </a:xfrm>
              <a:prstGeom prst="rect">
                <a:avLst/>
              </a:prstGeom>
              <a:blipFill rotWithShape="1">
                <a:blip r:embed="rId4"/>
                <a:stretch>
                  <a:fillRect l="-22" t="-40" r="19" b="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文本框 51"/>
              <p:cNvSpPr txBox="1"/>
              <p:nvPr/>
            </p:nvSpPr>
            <p:spPr>
              <a:xfrm>
                <a:off x="787054" y="2365584"/>
                <a:ext cx="7584709" cy="24911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>
                  <a:lnSpc>
                    <a:spcPct val="150000"/>
                  </a:lnSpc>
                </a:pPr>
                <a:r>
                  <a:rPr lang="zh-CN" altLang="en-US" sz="2665" dirty="0">
                    <a:solidFill>
                      <a:srgbClr val="FF0000"/>
                    </a:solidFill>
                    <a:cs typeface="+mn-ea"/>
                    <a:sym typeface="+mn-lt"/>
                  </a:rPr>
                  <a:t>变化过程：</a:t>
                </a:r>
                <a:endParaRPr lang="en-US" altLang="zh-CN" sz="2665" dirty="0">
                  <a:solidFill>
                    <a:srgbClr val="FF0000"/>
                  </a:solidFill>
                  <a:cs typeface="+mn-ea"/>
                  <a:sym typeface="+mn-lt"/>
                </a:endParaRP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1.</a:t>
                </a:r>
                <a:r>
                  <a:rPr lang="zh-CN" altLang="en-US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在</a:t>
                </a:r>
                <a:r>
                  <a:rPr lang="en-US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y</a:t>
                </a:r>
                <a:r>
                  <a:rPr lang="zh-CN" altLang="en-US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轴左侧（</a:t>
                </a:r>
                <a:r>
                  <a:rPr lang="en-US" altLang="zh-CN" sz="2665" dirty="0">
                    <a:solidFill>
                      <a:srgbClr val="FF0000"/>
                    </a:solidFill>
                    <a:cs typeface="+mn-ea"/>
                    <a:sym typeface="+mn-lt"/>
                  </a:rPr>
                  <a:t>x&lt;0</a:t>
                </a:r>
                <a:r>
                  <a:rPr lang="zh-CN" altLang="en-US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），</a:t>
                </a:r>
                <a:r>
                  <a:rPr lang="en-US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y</a:t>
                </a:r>
                <a:r>
                  <a:rPr lang="zh-CN" altLang="en-US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的值随</a:t>
                </a:r>
                <a:r>
                  <a:rPr lang="en-US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en-US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的</a:t>
                </a:r>
                <a:r>
                  <a:rPr lang="zh-CN" altLang="en-US" sz="2665" dirty="0">
                    <a:solidFill>
                      <a:srgbClr val="FF0000"/>
                    </a:solidFill>
                    <a:cs typeface="+mn-ea"/>
                    <a:sym typeface="+mn-lt"/>
                  </a:rPr>
                  <a:t>增大</a:t>
                </a:r>
                <a:r>
                  <a:rPr lang="zh-CN" altLang="en-US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而</a:t>
                </a:r>
                <a:r>
                  <a:rPr lang="zh-CN" altLang="en-US" sz="2665" dirty="0">
                    <a:solidFill>
                      <a:srgbClr val="FF0000"/>
                    </a:solidFill>
                    <a:cs typeface="+mn-ea"/>
                    <a:sym typeface="+mn-lt"/>
                  </a:rPr>
                  <a:t>减少</a:t>
                </a:r>
                <a:r>
                  <a:rPr lang="zh-CN" altLang="en-US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。</a:t>
                </a:r>
                <a:endParaRPr lang="en-US" altLang="zh-CN" sz="2665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2.</a:t>
                </a:r>
                <a:r>
                  <a:rPr lang="zh-CN" altLang="en-US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在顶点处能得到二次函数</a:t>
                </a:r>
                <a14:m>
                  <m:oMath xmlns:m="http://schemas.openxmlformats.org/officeDocument/2006/math">
                    <m:r>
                      <a:rPr lang="zh-CN" altLang="en-US" sz="2665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zh-CN" altLang="en-US" sz="2665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sSup>
                      <m:sSupPr>
                        <m:ctrlPr>
                          <a:rPr lang="zh-CN" altLang="en-US" sz="2665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2665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zh-CN" altLang="en-US" sz="2665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的最小值。</a:t>
                </a:r>
                <a:endParaRPr lang="en-US" altLang="zh-CN" sz="2665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3.</a:t>
                </a:r>
                <a:r>
                  <a:rPr lang="zh-CN" altLang="en-US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在</a:t>
                </a:r>
                <a:r>
                  <a:rPr lang="en-US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y</a:t>
                </a:r>
                <a:r>
                  <a:rPr lang="zh-CN" altLang="en-US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轴右侧（</a:t>
                </a:r>
                <a:r>
                  <a:rPr lang="en-US" altLang="zh-CN" sz="2665" dirty="0">
                    <a:solidFill>
                      <a:srgbClr val="FF0000"/>
                    </a:solidFill>
                    <a:cs typeface="+mn-ea"/>
                    <a:sym typeface="+mn-lt"/>
                  </a:rPr>
                  <a:t>x&gt;0</a:t>
                </a:r>
                <a:r>
                  <a:rPr lang="zh-CN" altLang="en-US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），</a:t>
                </a:r>
                <a:r>
                  <a:rPr lang="en-US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y</a:t>
                </a:r>
                <a:r>
                  <a:rPr lang="zh-CN" altLang="en-US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的值随</a:t>
                </a:r>
                <a:r>
                  <a:rPr lang="en-US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en-US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的</a:t>
                </a:r>
                <a:r>
                  <a:rPr lang="zh-CN" altLang="en-US" sz="2665" dirty="0">
                    <a:solidFill>
                      <a:srgbClr val="FF0000"/>
                    </a:solidFill>
                    <a:cs typeface="+mn-ea"/>
                    <a:sym typeface="+mn-lt"/>
                  </a:rPr>
                  <a:t>增大</a:t>
                </a:r>
                <a:r>
                  <a:rPr lang="zh-CN" altLang="en-US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而增大。</a:t>
                </a:r>
              </a:p>
            </p:txBody>
          </p:sp>
        </mc:Choice>
        <mc:Fallback xmlns="">
          <p:sp>
            <p:nvSpPr>
              <p:cNvPr id="52" name="文本框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054" y="2365584"/>
                <a:ext cx="7584709" cy="2491195"/>
              </a:xfrm>
              <a:prstGeom prst="rect">
                <a:avLst/>
              </a:prstGeom>
              <a:blipFill rotWithShape="1">
                <a:blip r:embed="rId5"/>
                <a:stretch>
                  <a:fillRect l="-4" t="-8" r="7" b="-72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6"/>
          <p:cNvSpPr txBox="1"/>
          <p:nvPr/>
        </p:nvSpPr>
        <p:spPr>
          <a:xfrm>
            <a:off x="878637" y="389457"/>
            <a:ext cx="4549706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二次函数𝑦</a:t>
            </a:r>
            <a:r>
              <a:rPr lang="en-US" altLang="zh-CN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𝑎𝑥</a:t>
            </a:r>
            <a:r>
              <a:rPr lang="en-US" altLang="zh-CN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^2 </a:t>
            </a: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的性质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1028702" y="1797157"/>
            <a:ext cx="3539489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2400" b="1" dirty="0">
                <a:solidFill>
                  <a:srgbClr val="0070C0"/>
                </a:solidFill>
                <a:cs typeface="+mn-ea"/>
                <a:sym typeface="+mn-lt"/>
              </a:rPr>
              <a:t>解：</a:t>
            </a:r>
            <a:r>
              <a:rPr lang="en-US" altLang="zh-CN" sz="2400" b="1" dirty="0">
                <a:solidFill>
                  <a:srgbClr val="0070C0"/>
                </a:solidFill>
                <a:cs typeface="+mn-ea"/>
                <a:sym typeface="+mn-lt"/>
              </a:rPr>
              <a:t>1</a:t>
            </a:r>
            <a:r>
              <a:rPr lang="zh-CN" altLang="en-US" sz="2400" b="1" dirty="0">
                <a:solidFill>
                  <a:srgbClr val="0070C0"/>
                </a:solidFill>
                <a:cs typeface="+mn-ea"/>
                <a:sym typeface="+mn-lt"/>
              </a:rPr>
              <a:t>）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列表</a:t>
            </a:r>
            <a:endParaRPr lang="en-US" altLang="zh-CN" sz="24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aphicFrame>
        <p:nvGraphicFramePr>
          <p:cNvPr id="6" name="表格 5"/>
          <p:cNvGraphicFramePr/>
          <p:nvPr/>
        </p:nvGraphicFramePr>
        <p:xfrm>
          <a:off x="1028702" y="2308841"/>
          <a:ext cx="6492687" cy="1334400"/>
        </p:xfrm>
        <a:graphic>
          <a:graphicData uri="http://schemas.openxmlformats.org/drawingml/2006/table">
            <a:tbl>
              <a:tblPr/>
              <a:tblGrid>
                <a:gridCol w="958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38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2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22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11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53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33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30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20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503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25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25619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600" b="1" i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x</a:t>
                      </a:r>
                    </a:p>
                  </a:txBody>
                  <a:tcPr marL="121908" marR="121908" marT="42831" marB="42831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6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···</a:t>
                      </a:r>
                    </a:p>
                  </a:txBody>
                  <a:tcPr marL="121908" marR="121908" marT="42831" marB="42831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6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-4</a:t>
                      </a:r>
                    </a:p>
                  </a:txBody>
                  <a:tcPr marL="121908" marR="121908" marT="42831" marB="42831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6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-3</a:t>
                      </a:r>
                    </a:p>
                  </a:txBody>
                  <a:tcPr marL="121908" marR="121908" marT="42831" marB="42831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6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-2</a:t>
                      </a:r>
                    </a:p>
                  </a:txBody>
                  <a:tcPr marL="121908" marR="121908" marT="42831" marB="42831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6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-1</a:t>
                      </a:r>
                    </a:p>
                  </a:txBody>
                  <a:tcPr marL="121908" marR="121908" marT="42831" marB="42831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6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0</a:t>
                      </a:r>
                    </a:p>
                  </a:txBody>
                  <a:tcPr marL="121908" marR="121908" marT="42831" marB="42831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6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</a:p>
                  </a:txBody>
                  <a:tcPr marL="121908" marR="121908" marT="42831" marB="42831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6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</a:p>
                  </a:txBody>
                  <a:tcPr marL="121908" marR="121908" marT="42831" marB="42831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6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3</a:t>
                      </a:r>
                    </a:p>
                  </a:txBody>
                  <a:tcPr marL="121908" marR="121908" marT="42831" marB="42831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6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4</a:t>
                      </a:r>
                    </a:p>
                  </a:txBody>
                  <a:tcPr marL="121908" marR="121908" marT="42831" marB="42831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6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···</a:t>
                      </a:r>
                    </a:p>
                  </a:txBody>
                  <a:tcPr marL="121908" marR="121908" marT="42831" marB="42831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781">
                <a:tc>
                  <a:txBody>
                    <a:bodyPr/>
                    <a:lstStyle/>
                    <a:p>
                      <a:endParaRPr lang="zh-CN"/>
                    </a:p>
                  </a:txBody>
                  <a:tcPr marL="121908" marR="121908" marT="42831" marB="42831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stretch>
                        <a:fillRect l="-637" t="-88889" r="-580255" b="-1709"/>
                      </a:stretch>
                    </a:blip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6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···</a:t>
                      </a:r>
                    </a:p>
                  </a:txBody>
                  <a:tcPr marL="121908" marR="121908" marT="42831" marB="42831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6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8</a:t>
                      </a:r>
                    </a:p>
                  </a:txBody>
                  <a:tcPr marL="121908" marR="121908" marT="42831" marB="42831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6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4.5</a:t>
                      </a:r>
                    </a:p>
                  </a:txBody>
                  <a:tcPr marL="121908" marR="121908" marT="42831" marB="42831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6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</a:p>
                  </a:txBody>
                  <a:tcPr marL="121908" marR="121908" marT="42831" marB="42831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6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0.5</a:t>
                      </a:r>
                    </a:p>
                  </a:txBody>
                  <a:tcPr marL="121908" marR="121908" marT="42831" marB="42831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6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0</a:t>
                      </a:r>
                    </a:p>
                  </a:txBody>
                  <a:tcPr marL="121908" marR="121908" marT="42831" marB="42831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6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0.5</a:t>
                      </a:r>
                    </a:p>
                  </a:txBody>
                  <a:tcPr marL="121908" marR="121908" marT="42831" marB="42831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6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</a:p>
                  </a:txBody>
                  <a:tcPr marL="121908" marR="121908" marT="42831" marB="42831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6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4.5</a:t>
                      </a:r>
                    </a:p>
                  </a:txBody>
                  <a:tcPr marL="121908" marR="121908" marT="42831" marB="42831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6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8</a:t>
                      </a:r>
                    </a:p>
                  </a:txBody>
                  <a:tcPr marL="121908" marR="121908" marT="42831" marB="42831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6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···</a:t>
                      </a:r>
                    </a:p>
                  </a:txBody>
                  <a:tcPr marL="121908" marR="121908" marT="42831" marB="42831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/>
          <p:nvPr/>
        </p:nvGraphicFramePr>
        <p:xfrm>
          <a:off x="1028702" y="3643242"/>
          <a:ext cx="6492687" cy="1343817"/>
        </p:xfrm>
        <a:graphic>
          <a:graphicData uri="http://schemas.openxmlformats.org/drawingml/2006/table">
            <a:tbl>
              <a:tblPr/>
              <a:tblGrid>
                <a:gridCol w="959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3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34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6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65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39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64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89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699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967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333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7902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900" b="1" i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x</a:t>
                      </a:r>
                    </a:p>
                  </a:txBody>
                  <a:tcPr marL="121927" marR="121927" marT="42835" marB="42835" anchor="ctr">
                    <a:lnL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9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···</a:t>
                      </a:r>
                    </a:p>
                  </a:txBody>
                  <a:tcPr marL="121927" marR="121927" marT="42835" marB="42835" anchor="ctr">
                    <a:lnL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9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-2</a:t>
                      </a:r>
                    </a:p>
                  </a:txBody>
                  <a:tcPr marL="121927" marR="121927" marT="42835" marB="42835" anchor="ctr">
                    <a:lnL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9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-1.5</a:t>
                      </a:r>
                    </a:p>
                  </a:txBody>
                  <a:tcPr marL="121927" marR="121927" marT="42835" marB="42835" anchor="ctr">
                    <a:lnL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9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-1</a:t>
                      </a:r>
                    </a:p>
                  </a:txBody>
                  <a:tcPr marL="121927" marR="121927" marT="42835" marB="42835" anchor="ctr">
                    <a:lnL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9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-0.5</a:t>
                      </a:r>
                    </a:p>
                  </a:txBody>
                  <a:tcPr marL="121927" marR="121927" marT="42835" marB="42835" anchor="ctr">
                    <a:lnL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9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0</a:t>
                      </a:r>
                    </a:p>
                  </a:txBody>
                  <a:tcPr marL="121927" marR="121927" marT="42835" marB="42835" anchor="ctr">
                    <a:lnL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9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0.5</a:t>
                      </a:r>
                    </a:p>
                  </a:txBody>
                  <a:tcPr marL="121927" marR="121927" marT="42835" marB="42835" anchor="ctr">
                    <a:lnL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9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</a:p>
                  </a:txBody>
                  <a:tcPr marL="121927" marR="121927" marT="42835" marB="42835" anchor="ctr">
                    <a:lnL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9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1.5</a:t>
                      </a:r>
                    </a:p>
                  </a:txBody>
                  <a:tcPr marL="121927" marR="121927" marT="42835" marB="42835" anchor="ctr">
                    <a:lnL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9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</a:p>
                  </a:txBody>
                  <a:tcPr marL="121927" marR="121927" marT="42835" marB="42835" anchor="ctr">
                    <a:lnL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9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···</a:t>
                      </a:r>
                    </a:p>
                  </a:txBody>
                  <a:tcPr marL="121927" marR="121927" marT="42835" marB="42835" anchor="ctr">
                    <a:lnL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616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900" b="1" i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y</a:t>
                      </a:r>
                      <a:r>
                        <a:rPr lang="en-US" altLang="zh-CN" sz="19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 = 2</a:t>
                      </a:r>
                      <a:r>
                        <a:rPr lang="en-US" altLang="zh-CN" sz="1900" b="1" i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x</a:t>
                      </a:r>
                      <a:r>
                        <a:rPr lang="en-US" altLang="zh-CN" sz="1900" b="1" baseline="300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</a:p>
                  </a:txBody>
                  <a:tcPr marL="121927" marR="121927" marT="42835" marB="42835" anchor="ctr">
                    <a:lnL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9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···</a:t>
                      </a:r>
                    </a:p>
                  </a:txBody>
                  <a:tcPr marL="121927" marR="121927" marT="42835" marB="42835" anchor="ctr">
                    <a:lnL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9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8</a:t>
                      </a:r>
                    </a:p>
                  </a:txBody>
                  <a:tcPr marL="121927" marR="121927" marT="42835" marB="42835" anchor="ctr">
                    <a:lnL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9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4.5</a:t>
                      </a:r>
                    </a:p>
                  </a:txBody>
                  <a:tcPr marL="121927" marR="121927" marT="42835" marB="42835" anchor="ctr">
                    <a:lnL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9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</a:p>
                  </a:txBody>
                  <a:tcPr marL="121927" marR="121927" marT="42835" marB="42835" anchor="ctr">
                    <a:lnL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9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0.5</a:t>
                      </a:r>
                    </a:p>
                  </a:txBody>
                  <a:tcPr marL="121927" marR="121927" marT="42835" marB="42835" anchor="ctr">
                    <a:lnL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9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0</a:t>
                      </a:r>
                    </a:p>
                  </a:txBody>
                  <a:tcPr marL="121927" marR="121927" marT="42835" marB="42835" anchor="ctr">
                    <a:lnL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9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0.5</a:t>
                      </a:r>
                    </a:p>
                  </a:txBody>
                  <a:tcPr marL="121927" marR="121927" marT="42835" marB="42835" anchor="ctr">
                    <a:lnL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9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</a:p>
                  </a:txBody>
                  <a:tcPr marL="121927" marR="121927" marT="42835" marB="42835" anchor="ctr">
                    <a:lnL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9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4.5</a:t>
                      </a:r>
                    </a:p>
                  </a:txBody>
                  <a:tcPr marL="121927" marR="121927" marT="42835" marB="42835" anchor="ctr">
                    <a:lnL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9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8</a:t>
                      </a:r>
                    </a:p>
                  </a:txBody>
                  <a:tcPr marL="121927" marR="121927" marT="42835" marB="42835" anchor="ctr">
                    <a:lnL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900" b="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···</a:t>
                      </a:r>
                    </a:p>
                  </a:txBody>
                  <a:tcPr marL="121927" marR="121927" marT="42835" marB="42835" anchor="ctr">
                    <a:lnL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9BBB5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62"/>
              <p:cNvSpPr/>
              <p:nvPr/>
            </p:nvSpPr>
            <p:spPr>
              <a:xfrm>
                <a:off x="1028702" y="1064804"/>
                <a:ext cx="11002433" cy="70403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defTabSz="914400">
                  <a:lnSpc>
                    <a:spcPct val="120000"/>
                  </a:lnSpc>
                </a:pPr>
                <a:r>
                  <a:rPr lang="zh-CN" altLang="en-US" sz="2400" b="1" dirty="0">
                    <a:solidFill>
                      <a:srgbClr val="0070C0"/>
                    </a:solidFill>
                    <a:cs typeface="+mn-ea"/>
                    <a:sym typeface="+mn-lt"/>
                  </a:rPr>
                  <a:t>例</a:t>
                </a:r>
                <a:r>
                  <a:rPr lang="en-US" altLang="zh-CN" sz="2400" b="1" dirty="0">
                    <a:solidFill>
                      <a:srgbClr val="0070C0"/>
                    </a:solidFill>
                    <a:cs typeface="+mn-ea"/>
                    <a:sym typeface="+mn-lt"/>
                  </a:rPr>
                  <a:t>1 </a:t>
                </a:r>
                <a:r>
                  <a:rPr lang="zh-CN" altLang="en-US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在同一直角坐标系中，画出函数</a:t>
                </a:r>
                <a:r>
                  <a:rPr lang="en-US" altLang="zh-CN" sz="2400" b="1" i="1" dirty="0">
                    <a:solidFill>
                      <a:prstClr val="black"/>
                    </a:solidFill>
                    <a:cs typeface="+mn-ea"/>
                    <a:sym typeface="+mn-lt"/>
                  </a:rPr>
                  <a:t>y </a:t>
                </a:r>
                <a:r>
                  <a:rPr lang="en-US" altLang="zh-CN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b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b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2</m:t>
                        </m:r>
                      </m:den>
                    </m:f>
                  </m:oMath>
                </a14:m>
                <a:r>
                  <a:rPr lang="en-US" altLang="zh-CN" sz="2400" b="1" i="1" dirty="0">
                    <a:solidFill>
                      <a:prstClr val="black"/>
                    </a:solidFill>
                    <a:cs typeface="+mn-ea"/>
                    <a:sym typeface="+mn-lt"/>
                  </a:rPr>
                  <a:t>x</a:t>
                </a:r>
                <a:r>
                  <a:rPr lang="en-US" altLang="zh-CN" sz="2400" b="1" baseline="300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400" b="1" i="1" dirty="0">
                    <a:solidFill>
                      <a:prstClr val="black"/>
                    </a:solidFill>
                    <a:cs typeface="+mn-ea"/>
                    <a:sym typeface="+mn-lt"/>
                  </a:rPr>
                  <a:t>y</a:t>
                </a:r>
                <a:r>
                  <a:rPr lang="en-US" altLang="zh-CN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 = 2</a:t>
                </a:r>
                <a:r>
                  <a:rPr lang="en-US" altLang="zh-CN" sz="2400" b="1" i="1" dirty="0">
                    <a:solidFill>
                      <a:prstClr val="black"/>
                    </a:solidFill>
                    <a:cs typeface="+mn-ea"/>
                    <a:sym typeface="+mn-lt"/>
                  </a:rPr>
                  <a:t>x</a:t>
                </a:r>
                <a:r>
                  <a:rPr lang="en-US" altLang="zh-CN" sz="2400" b="1" baseline="300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的图像</a:t>
                </a:r>
                <a:r>
                  <a:rPr lang="en-US" altLang="zh-CN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9" name="矩形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702" y="1064804"/>
                <a:ext cx="11002433" cy="704039"/>
              </a:xfrm>
              <a:prstGeom prst="rect">
                <a:avLst/>
              </a:prstGeom>
              <a:blipFill rotWithShape="1">
                <a:blip r:embed="rId4"/>
                <a:stretch>
                  <a:fillRect t="-4407" r="4" b="52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图片 1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23811" y="2257117"/>
            <a:ext cx="4407324" cy="34453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10656385" y="2881966"/>
                <a:ext cx="864340" cy="5652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914400"/>
                <a:r>
                  <a:rPr lang="en-US" altLang="zh-CN" sz="2135" b="1" dirty="0">
                    <a:solidFill>
                      <a:prstClr val="black"/>
                    </a:solidFill>
                    <a:cs typeface="+mn-ea"/>
                    <a:sym typeface="+mn-lt"/>
                  </a:rPr>
                  <a:t>y=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35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135" b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𝟏</m:t>
                        </m:r>
                      </m:num>
                      <m:den>
                        <m:r>
                          <a:rPr lang="en-US" altLang="zh-CN" sz="2135" b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zh-CN" sz="2135" b="1" dirty="0">
                    <a:solidFill>
                      <a:prstClr val="black"/>
                    </a:solidFill>
                    <a:cs typeface="+mn-ea"/>
                    <a:sym typeface="+mn-lt"/>
                  </a:rPr>
                  <a:t>x</a:t>
                </a:r>
                <a:r>
                  <a:rPr lang="en-US" altLang="zh-CN" sz="2135" b="1" baseline="300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endParaRPr lang="zh-CN" altLang="en-US" sz="2135" b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56385" y="2881966"/>
                <a:ext cx="864340" cy="565219"/>
              </a:xfrm>
              <a:prstGeom prst="rect">
                <a:avLst/>
              </a:prstGeom>
              <a:blipFill rotWithShape="1">
                <a:blip r:embed="rId6"/>
                <a:stretch>
                  <a:fillRect l="-52" t="-3879" r="64" b="7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矩形 13"/>
          <p:cNvSpPr/>
          <p:nvPr/>
        </p:nvSpPr>
        <p:spPr>
          <a:xfrm>
            <a:off x="9932222" y="1739099"/>
            <a:ext cx="81144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en-US" altLang="zh-CN" sz="1865" b="1" i="1" dirty="0">
                <a:solidFill>
                  <a:srgbClr val="FF0000"/>
                </a:solidFill>
                <a:cs typeface="+mn-ea"/>
                <a:sym typeface="+mn-lt"/>
              </a:rPr>
              <a:t>y</a:t>
            </a:r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=2</a:t>
            </a:r>
            <a:r>
              <a:rPr lang="en-US" altLang="zh-CN" sz="1865" b="1" i="1" dirty="0">
                <a:solidFill>
                  <a:srgbClr val="FF0000"/>
                </a:solidFill>
                <a:cs typeface="+mn-ea"/>
                <a:sym typeface="+mn-lt"/>
              </a:rPr>
              <a:t>x</a:t>
            </a:r>
            <a:r>
              <a:rPr lang="en-US" altLang="zh-CN" sz="1865" b="1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16" name="矩形 15"/>
          <p:cNvSpPr/>
          <p:nvPr/>
        </p:nvSpPr>
        <p:spPr>
          <a:xfrm>
            <a:off x="8826683" y="1792096"/>
            <a:ext cx="67839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en-US" altLang="zh-CN" sz="1865" b="1" i="1" dirty="0">
                <a:solidFill>
                  <a:srgbClr val="E1F0FF">
                    <a:lumMod val="50000"/>
                  </a:srgbClr>
                </a:solidFill>
                <a:cs typeface="+mn-ea"/>
                <a:sym typeface="+mn-lt"/>
              </a:rPr>
              <a:t>y</a:t>
            </a:r>
            <a:r>
              <a:rPr lang="en-US" altLang="zh-CN" sz="1865" b="1" dirty="0">
                <a:solidFill>
                  <a:srgbClr val="E1F0FF">
                    <a:lumMod val="50000"/>
                  </a:srgbClr>
                </a:solidFill>
                <a:cs typeface="+mn-ea"/>
                <a:sym typeface="+mn-lt"/>
              </a:rPr>
              <a:t>=</a:t>
            </a:r>
            <a:r>
              <a:rPr lang="en-US" altLang="zh-CN" sz="1865" b="1" i="1" dirty="0">
                <a:solidFill>
                  <a:srgbClr val="E1F0FF">
                    <a:lumMod val="50000"/>
                  </a:srgbClr>
                </a:solidFill>
                <a:cs typeface="+mn-ea"/>
                <a:sym typeface="+mn-lt"/>
              </a:rPr>
              <a:t>x</a:t>
            </a:r>
            <a:r>
              <a:rPr lang="en-US" altLang="zh-CN" sz="1865" b="1" baseline="30000" dirty="0">
                <a:solidFill>
                  <a:srgbClr val="E1F0FF">
                    <a:lumMod val="50000"/>
                  </a:srgbClr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17" name="Text Box 4"/>
          <p:cNvSpPr txBox="1"/>
          <p:nvPr/>
        </p:nvSpPr>
        <p:spPr>
          <a:xfrm>
            <a:off x="1028702" y="5080627"/>
            <a:ext cx="3539489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400" b="1" dirty="0">
                <a:solidFill>
                  <a:srgbClr val="0070C0"/>
                </a:solidFill>
                <a:cs typeface="+mn-ea"/>
                <a:sym typeface="+mn-lt"/>
              </a:rPr>
              <a:t>2</a:t>
            </a:r>
            <a:r>
              <a:rPr lang="zh-CN" altLang="en-US" sz="2400" b="1" dirty="0">
                <a:solidFill>
                  <a:srgbClr val="0070C0"/>
                </a:solidFill>
                <a:cs typeface="+mn-ea"/>
                <a:sym typeface="+mn-lt"/>
              </a:rPr>
              <a:t>）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描点（略）</a:t>
            </a:r>
            <a:endParaRPr lang="en-US" altLang="zh-CN" sz="24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9" name="Text Box 4"/>
          <p:cNvSpPr txBox="1"/>
          <p:nvPr/>
        </p:nvSpPr>
        <p:spPr>
          <a:xfrm>
            <a:off x="1028702" y="5614107"/>
            <a:ext cx="3539489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400" b="1" dirty="0">
                <a:solidFill>
                  <a:srgbClr val="0070C0"/>
                </a:solidFill>
                <a:cs typeface="+mn-ea"/>
                <a:sym typeface="+mn-lt"/>
              </a:rPr>
              <a:t>3</a:t>
            </a:r>
            <a:r>
              <a:rPr lang="zh-CN" altLang="en-US" sz="2400" b="1" dirty="0">
                <a:solidFill>
                  <a:srgbClr val="0070C0"/>
                </a:solidFill>
                <a:cs typeface="+mn-ea"/>
                <a:sym typeface="+mn-lt"/>
              </a:rPr>
              <a:t>）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连线（略）</a:t>
            </a:r>
            <a:endParaRPr lang="en-US" altLang="zh-CN" sz="24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5" name="TextBox 6"/>
          <p:cNvSpPr txBox="1"/>
          <p:nvPr/>
        </p:nvSpPr>
        <p:spPr>
          <a:xfrm>
            <a:off x="878637" y="389457"/>
            <a:ext cx="4549706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情景思考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4" grpId="0"/>
      <p:bldP spid="16" grpId="0"/>
      <p:bldP spid="17" grpId="0"/>
      <p:bldP spid="19" grpId="0"/>
    </p:bldLst>
  </p:timing>
</p:sld>
</file>

<file path=ppt/theme/theme1.xml><?xml version="1.0" encoding="utf-8"?>
<a:theme xmlns:a="http://schemas.openxmlformats.org/drawingml/2006/main" name="www.2ppt.com">
  <a:themeElements>
    <a:clrScheme name="Panteon">
      <a:dk1>
        <a:srgbClr val="2B2B2B"/>
      </a:dk1>
      <a:lt1>
        <a:srgbClr val="FFFFFF"/>
      </a:lt1>
      <a:dk2>
        <a:srgbClr val="2B2B2B"/>
      </a:dk2>
      <a:lt2>
        <a:srgbClr val="FFFFFF"/>
      </a:lt2>
      <a:accent1>
        <a:srgbClr val="4CC776"/>
      </a:accent1>
      <a:accent2>
        <a:srgbClr val="44C072"/>
      </a:accent2>
      <a:accent3>
        <a:srgbClr val="40B884"/>
      </a:accent3>
      <a:accent4>
        <a:srgbClr val="3CAE8C"/>
      </a:accent4>
      <a:accent5>
        <a:srgbClr val="379A86"/>
      </a:accent5>
      <a:accent6>
        <a:srgbClr val="328682"/>
      </a:accent6>
      <a:hlink>
        <a:srgbClr val="5B9BD5"/>
      </a:hlink>
      <a:folHlink>
        <a:srgbClr val="70AD47"/>
      </a:folHlink>
    </a:clrScheme>
    <a:fontScheme name="u2wjnaiw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1460</Words>
  <Application>Microsoft Office PowerPoint</Application>
  <PresentationFormat>宽屏</PresentationFormat>
  <Paragraphs>249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思源黑体 CN Regular</vt:lpstr>
      <vt:lpstr>宋体</vt:lpstr>
      <vt:lpstr>Arial</vt:lpstr>
      <vt:lpstr>Calibri</vt:lpstr>
      <vt:lpstr>Cambria Math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</cp:revision>
  <dcterms:created xsi:type="dcterms:W3CDTF">2020-04-09T06:57:00Z</dcterms:created>
  <dcterms:modified xsi:type="dcterms:W3CDTF">2023-01-16T16:27:27Z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541C05ED2B22470D84D814B9CCFBF134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